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26"/>
    <p:restoredTop sz="96405"/>
  </p:normalViewPr>
  <p:slideViewPr>
    <p:cSldViewPr snapToGrid="0">
      <p:cViewPr varScale="1">
        <p:scale>
          <a:sx n="26" d="100"/>
          <a:sy n="26" d="100"/>
        </p:scale>
        <p:origin x="457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1.emf"/><Relationship Id="rId18" Type="http://schemas.openxmlformats.org/officeDocument/2006/relationships/image" Target="../media/image14.emf"/><Relationship Id="rId3" Type="http://schemas.openxmlformats.org/officeDocument/2006/relationships/image" Target="../media/image2.png"/><Relationship Id="rId7" Type="http://schemas.openxmlformats.org/officeDocument/2006/relationships/image" Target="../media/image6.emf"/><Relationship Id="rId12" Type="http://schemas.openxmlformats.org/officeDocument/2006/relationships/image" Target="../media/image10.emf"/><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5.emf"/><Relationship Id="rId11" Type="http://schemas.openxmlformats.org/officeDocument/2006/relationships/image" Target="../media/image9.emf"/><Relationship Id="rId5" Type="http://schemas.openxmlformats.org/officeDocument/2006/relationships/image" Target="../media/image4.emf"/><Relationship Id="rId15" Type="http://schemas.openxmlformats.org/officeDocument/2006/relationships/image" Target="../media/image13.emf"/><Relationship Id="rId10" Type="http://schemas.openxmlformats.org/officeDocument/2006/relationships/image" Target="../media/image8.emf"/><Relationship Id="rId19" Type="http://schemas.openxmlformats.org/officeDocument/2006/relationships/image" Target="../media/image15.emf"/><Relationship Id="rId4" Type="http://schemas.openxmlformats.org/officeDocument/2006/relationships/image" Target="../media/image3.emf"/><Relationship Id="rId9" Type="http://schemas.openxmlformats.org/officeDocument/2006/relationships/image" Target="../media/image8.png"/><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008870-3C96-F7DA-7C91-760C1D693711}"/>
              </a:ext>
            </a:extLst>
          </p:cNvPr>
          <p:cNvSpPr/>
          <p:nvPr/>
        </p:nvSpPr>
        <p:spPr>
          <a:xfrm>
            <a:off x="0" y="-54024"/>
            <a:ext cx="21945600" cy="2297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2417069"/>
            <a:ext cx="21945600" cy="50456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729474" y="28632241"/>
            <a:ext cx="8050696" cy="2354491"/>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2200" dirty="0">
              <a:latin typeface="Helvetica" pitchFamily="2" charset="0"/>
              <a:cs typeface="Arial" panose="020B0604020202020204" pitchFamily="34" charset="0"/>
            </a:endParaRPr>
          </a:p>
          <a:p>
            <a:r>
              <a:rPr lang="en-US" sz="2200" b="1" dirty="0" err="1">
                <a:latin typeface="Helvetica" pitchFamily="2" charset="0"/>
                <a:cs typeface="Arial" panose="020B0604020202020204" pitchFamily="34" charset="0"/>
              </a:rPr>
              <a:t>www.nasa.gov</a:t>
            </a:r>
            <a:endParaRPr lang="en-US" sz="2200" b="1"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8541399" y="28704342"/>
            <a:ext cx="12674727" cy="405770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764785" y="3655849"/>
            <a:ext cx="19932876"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4th body-induced secondary resonance overlap inside unstable resonant orbit families: a Ganymede 4:3 + Europa case study</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321090" y="5585814"/>
            <a:ext cx="19376571"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Author: Bhanu Kumar (392K), NSF MSPRF Visiting Postdoctoral Scholar</a:t>
            </a:r>
          </a:p>
          <a:p>
            <a:pPr algn="ctr"/>
            <a:r>
              <a:rPr lang="en-US" sz="3600" b="1" dirty="0">
                <a:solidFill>
                  <a:schemeClr val="bg1"/>
                </a:solidFill>
                <a:latin typeface="Arial" panose="020B0604020202020204" pitchFamily="34" charset="0"/>
                <a:cs typeface="Arial" panose="020B0604020202020204" pitchFamily="34" charset="0"/>
              </a:rPr>
              <a:t>Rodney L. Anderson (392K), Rafael de la </a:t>
            </a:r>
            <a:r>
              <a:rPr lang="en-US" sz="3600" b="1" dirty="0" err="1">
                <a:solidFill>
                  <a:schemeClr val="bg1"/>
                </a:solidFill>
                <a:latin typeface="Arial" panose="020B0604020202020204" pitchFamily="34" charset="0"/>
                <a:cs typeface="Arial" panose="020B0604020202020204" pitchFamily="34" charset="0"/>
              </a:rPr>
              <a:t>Llave</a:t>
            </a:r>
            <a:r>
              <a:rPr lang="en-US" sz="3600" b="1" dirty="0">
                <a:solidFill>
                  <a:schemeClr val="bg1"/>
                </a:solidFill>
                <a:latin typeface="Arial" panose="020B0604020202020204" pitchFamily="34" charset="0"/>
                <a:cs typeface="Arial" panose="020B0604020202020204" pitchFamily="34" charset="0"/>
              </a:rPr>
              <a:t> (Georgia Tech)</a:t>
            </a:r>
          </a:p>
        </p:txBody>
      </p:sp>
      <p:sp>
        <p:nvSpPr>
          <p:cNvPr id="16" name="TextBox 15">
            <a:extLst>
              <a:ext uri="{FF2B5EF4-FFF2-40B4-BE49-F238E27FC236}">
                <a16:creationId xmlns:a16="http://schemas.microsoft.com/office/drawing/2014/main" id="{1F793811-165A-F465-D149-810F948966A7}"/>
              </a:ext>
            </a:extLst>
          </p:cNvPr>
          <p:cNvSpPr txBox="1"/>
          <p:nvPr/>
        </p:nvSpPr>
        <p:spPr>
          <a:xfrm>
            <a:off x="800099" y="2747543"/>
            <a:ext cx="20416026"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2"/>
          <a:stretch>
            <a:fillRect/>
          </a:stretch>
        </p:blipFill>
        <p:spPr>
          <a:xfrm>
            <a:off x="19897512" y="279967"/>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729474" y="31456747"/>
            <a:ext cx="5976257" cy="1323439"/>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Clearance Number: CL#00-0000</a:t>
            </a:r>
          </a:p>
          <a:p>
            <a:pPr>
              <a:spcBef>
                <a:spcPts val="1200"/>
              </a:spcBef>
            </a:pPr>
            <a:r>
              <a:rPr lang="en-US" sz="2000" dirty="0">
                <a:latin typeface="Arial" panose="020B0604020202020204" pitchFamily="34" charset="0"/>
                <a:cs typeface="Arial" panose="020B0604020202020204" pitchFamily="34" charset="0"/>
              </a:rPr>
              <a:t>Poster Number: PRD-T-005</a:t>
            </a:r>
          </a:p>
          <a:p>
            <a:pPr>
              <a:spcBef>
                <a:spcPts val="1200"/>
              </a:spcBef>
            </a:pPr>
            <a:r>
              <a:rPr lang="en-US" sz="2000" dirty="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8669809" y="28825996"/>
            <a:ext cx="12435956" cy="3877985"/>
          </a:xfrm>
          <a:prstGeom prst="rect">
            <a:avLst/>
          </a:prstGeom>
          <a:noFill/>
        </p:spPr>
        <p:txBody>
          <a:bodyPr wrap="square" rtlCol="0">
            <a:spAutoFit/>
          </a:bodyPr>
          <a:lstStyle/>
          <a:p>
            <a:pPr>
              <a:spcBef>
                <a:spcPct val="0"/>
              </a:spcBef>
            </a:pPr>
            <a:r>
              <a:rPr lang="en-US" altLang="en-US" sz="3000" b="1" dirty="0">
                <a:latin typeface="Arial" panose="020B0604020202020204" pitchFamily="34" charset="0"/>
              </a:rPr>
              <a:t>Publications and Acknowledgements:</a:t>
            </a:r>
          </a:p>
          <a:p>
            <a:pPr>
              <a:spcBef>
                <a:spcPct val="0"/>
              </a:spcBef>
            </a:pPr>
            <a:r>
              <a:rPr lang="en-US" altLang="en-US" sz="2400" dirty="0">
                <a:latin typeface="Arial" panose="020B0604020202020204" pitchFamily="34" charset="0"/>
              </a:rPr>
              <a:t>1. Kumar, B, Anderson, RL, and de la </a:t>
            </a:r>
            <a:r>
              <a:rPr lang="en-US" altLang="en-US" sz="2400" dirty="0" err="1">
                <a:latin typeface="Arial" panose="020B0604020202020204" pitchFamily="34" charset="0"/>
              </a:rPr>
              <a:t>Llave</a:t>
            </a:r>
            <a:r>
              <a:rPr lang="en-US" altLang="en-US" sz="2400" dirty="0">
                <a:latin typeface="Arial" panose="020B0604020202020204" pitchFamily="34" charset="0"/>
              </a:rPr>
              <a:t>, R. “4th body-induced secondary resonance overlapping inside unstable resonant orbit families: a Jupiter-Ganymede 4:3 + Europa case study”, AAS/AIAA Astrodynamics Specialist Conference, Aug 2023. arXiv:2309.06073</a:t>
            </a:r>
          </a:p>
          <a:p>
            <a:pPr>
              <a:spcBef>
                <a:spcPct val="0"/>
              </a:spcBef>
            </a:pPr>
            <a:r>
              <a:rPr lang="en-US" altLang="en-US" sz="2400" dirty="0">
                <a:latin typeface="Arial" panose="020B0604020202020204" pitchFamily="34" charset="0"/>
              </a:rPr>
              <a:t>2. </a:t>
            </a:r>
            <a:r>
              <a:rPr lang="en-US" altLang="en-US" sz="2400">
                <a:latin typeface="Arial" panose="020B0604020202020204" pitchFamily="34" charset="0"/>
              </a:rPr>
              <a:t>Kumar, B. </a:t>
            </a:r>
            <a:r>
              <a:rPr lang="en-US" altLang="en-US" sz="2400" dirty="0">
                <a:latin typeface="Arial" panose="020B0604020202020204" pitchFamily="34" charset="0"/>
              </a:rPr>
              <a:t>“A multiple-shooting method for computing periodic orbits in symplectic maps without solving large linear systems”, </a:t>
            </a:r>
            <a:r>
              <a:rPr lang="en-US" altLang="en-US" sz="2400" i="1" dirty="0">
                <a:latin typeface="Arial" panose="020B0604020202020204" pitchFamily="34" charset="0"/>
              </a:rPr>
              <a:t>in preparation</a:t>
            </a:r>
          </a:p>
          <a:p>
            <a:pPr>
              <a:spcBef>
                <a:spcPct val="0"/>
              </a:spcBef>
            </a:pPr>
            <a:endParaRPr lang="en-US" altLang="en-US" sz="2400" dirty="0">
              <a:latin typeface="Arial" panose="020B0604020202020204" pitchFamily="34" charset="0"/>
            </a:endParaRPr>
          </a:p>
          <a:p>
            <a:pPr>
              <a:spcBef>
                <a:spcPct val="0"/>
              </a:spcBef>
            </a:pPr>
            <a:r>
              <a:rPr lang="en-US" altLang="en-US" sz="2400" i="1" dirty="0">
                <a:latin typeface="Arial" panose="020B0604020202020204" pitchFamily="34" charset="0"/>
              </a:rPr>
              <a:t>This work was supported by the NSF under award no. DMS-2202994.</a:t>
            </a:r>
            <a:endParaRPr lang="en-US" altLang="en-US" sz="2400" b="1" dirty="0">
              <a:latin typeface="Arial" panose="020B0604020202020204" pitchFamily="34" charset="0"/>
            </a:endParaRPr>
          </a:p>
          <a:p>
            <a:pPr>
              <a:spcBef>
                <a:spcPct val="0"/>
              </a:spcBef>
            </a:pPr>
            <a:r>
              <a:rPr lang="en-US" altLang="en-US" sz="2400" b="1" dirty="0">
                <a:latin typeface="Arial" panose="020B0604020202020204" pitchFamily="34" charset="0"/>
              </a:rPr>
              <a:t>Author Contact Information: </a:t>
            </a:r>
          </a:p>
          <a:p>
            <a:pPr>
              <a:spcBef>
                <a:spcPct val="0"/>
              </a:spcBef>
            </a:pPr>
            <a:r>
              <a:rPr lang="en-US" altLang="en-US" sz="2400" b="1" i="1" dirty="0">
                <a:solidFill>
                  <a:schemeClr val="bg2">
                    <a:lumMod val="50000"/>
                  </a:schemeClr>
                </a:solidFill>
                <a:latin typeface="Arial" panose="020B0604020202020204" pitchFamily="34" charset="0"/>
              </a:rPr>
              <a:t>Phone: (678) 735-0350 | Email: </a:t>
            </a:r>
            <a:r>
              <a:rPr lang="en-US" altLang="en-US" sz="2400" b="1" i="1" dirty="0" err="1">
                <a:solidFill>
                  <a:schemeClr val="bg2">
                    <a:lumMod val="50000"/>
                  </a:schemeClr>
                </a:solidFill>
                <a:latin typeface="Arial" panose="020B0604020202020204" pitchFamily="34" charset="0"/>
              </a:rPr>
              <a:t>Bhanu.S.Kumar@jpl.nasa.gov</a:t>
            </a:r>
            <a:endParaRPr lang="en-US" altLang="en-US" sz="2400" i="1" dirty="0">
              <a:solidFill>
                <a:schemeClr val="bg2">
                  <a:lumMod val="50000"/>
                </a:schemeClr>
              </a:solidFill>
              <a:latin typeface="Arial" panose="020B0604020202020204" pitchFamily="34" charset="0"/>
            </a:endParaRPr>
          </a:p>
        </p:txBody>
      </p:sp>
      <p:pic>
        <p:nvPicPr>
          <p:cNvPr id="13" name="Picture 12">
            <a:extLst>
              <a:ext uri="{FF2B5EF4-FFF2-40B4-BE49-F238E27FC236}">
                <a16:creationId xmlns:a16="http://schemas.microsoft.com/office/drawing/2014/main" id="{2B1300E9-C14E-A595-796A-CB52AE781DC2}"/>
              </a:ext>
            </a:extLst>
          </p:cNvPr>
          <p:cNvPicPr>
            <a:picLocks noChangeAspect="1"/>
          </p:cNvPicPr>
          <p:nvPr/>
        </p:nvPicPr>
        <p:blipFill>
          <a:blip r:embed="rId3"/>
          <a:stretch>
            <a:fillRect/>
          </a:stretch>
        </p:blipFill>
        <p:spPr>
          <a:xfrm>
            <a:off x="18364035" y="295322"/>
            <a:ext cx="1533477" cy="1533477"/>
          </a:xfrm>
          <a:prstGeom prst="rect">
            <a:avLst/>
          </a:prstGeom>
        </p:spPr>
      </p:pic>
      <p:graphicFrame>
        <p:nvGraphicFramePr>
          <p:cNvPr id="55" name="Table 55">
            <a:extLst>
              <a:ext uri="{FF2B5EF4-FFF2-40B4-BE49-F238E27FC236}">
                <a16:creationId xmlns:a16="http://schemas.microsoft.com/office/drawing/2014/main" id="{CC375912-32EB-C41F-6753-4B3BD81D8C2E}"/>
              </a:ext>
            </a:extLst>
          </p:cNvPr>
          <p:cNvGraphicFramePr>
            <a:graphicFrameLocks noGrp="1"/>
          </p:cNvGraphicFramePr>
          <p:nvPr>
            <p:extLst>
              <p:ext uri="{D42A27DB-BD31-4B8C-83A1-F6EECF244321}">
                <p14:modId xmlns:p14="http://schemas.microsoft.com/office/powerpoint/2010/main" val="3459579183"/>
              </p:ext>
            </p:extLst>
          </p:nvPr>
        </p:nvGraphicFramePr>
        <p:xfrm>
          <a:off x="527398" y="7550433"/>
          <a:ext cx="20961428" cy="822960"/>
        </p:xfrm>
        <a:graphic>
          <a:graphicData uri="http://schemas.openxmlformats.org/drawingml/2006/table">
            <a:tbl>
              <a:tblPr firstRow="1" bandRow="1">
                <a:tableStyleId>{5C22544A-7EE6-4342-B048-85BDC9FD1C3A}</a:tableStyleId>
              </a:tblPr>
              <a:tblGrid>
                <a:gridCol w="2113503">
                  <a:extLst>
                    <a:ext uri="{9D8B030D-6E8A-4147-A177-3AD203B41FA5}">
                      <a16:colId xmlns:a16="http://schemas.microsoft.com/office/drawing/2014/main" val="2317558986"/>
                    </a:ext>
                  </a:extLst>
                </a:gridCol>
                <a:gridCol w="18847925">
                  <a:extLst>
                    <a:ext uri="{9D8B030D-6E8A-4147-A177-3AD203B41FA5}">
                      <a16:colId xmlns:a16="http://schemas.microsoft.com/office/drawing/2014/main" val="1094335082"/>
                    </a:ext>
                  </a:extLst>
                </a:gridCol>
              </a:tblGrid>
              <a:tr h="220675">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3200" b="1" dirty="0">
                          <a:solidFill>
                            <a:schemeClr val="bg1"/>
                          </a:solidFill>
                        </a:rPr>
                        <a:t>Objectives: </a:t>
                      </a:r>
                    </a:p>
                  </a:txBody>
                  <a:tcP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457200" indent="-457200">
                        <a:buFont typeface="+mj-lt"/>
                        <a:buAutoNum type="arabicPeriod"/>
                      </a:pPr>
                      <a:r>
                        <a:rPr lang="en-US" sz="2400" b="0" dirty="0">
                          <a:solidFill>
                            <a:schemeClr val="tx1"/>
                          </a:solidFill>
                        </a:rPr>
                        <a:t>Do unstable resonant orbits computed in a simple PCR3BP planet + 1 moon model have analogues when other moons’ influence is accounted for?</a:t>
                      </a:r>
                    </a:p>
                    <a:p>
                      <a:pPr marL="457200" marR="0" lvl="0" indent="-457200" algn="l" defTabSz="2194560" rtl="0" eaLnBrk="1" fontAlgn="auto" latinLnBrk="0" hangingPunct="1">
                        <a:lnSpc>
                          <a:spcPct val="100000"/>
                        </a:lnSpc>
                        <a:spcBef>
                          <a:spcPts val="0"/>
                        </a:spcBef>
                        <a:spcAft>
                          <a:spcPts val="0"/>
                        </a:spcAft>
                        <a:buClrTx/>
                        <a:buSzTx/>
                        <a:buFont typeface="+mj-lt"/>
                        <a:buAutoNum type="arabicPeriod"/>
                        <a:tabLst/>
                        <a:defRPr/>
                      </a:pPr>
                      <a:r>
                        <a:rPr lang="en-US" sz="2400" b="0" dirty="0">
                          <a:solidFill>
                            <a:schemeClr val="tx1"/>
                          </a:solidFill>
                        </a:rPr>
                        <a:t>If so, what are the dynamical properties/structure of these analogues, and how can we compute them in a </a:t>
                      </a:r>
                      <a:r>
                        <a:rPr lang="en-US" sz="2400" b="0">
                          <a:solidFill>
                            <a:schemeClr val="tx1"/>
                          </a:solidFill>
                        </a:rPr>
                        <a:t>higher-accuracy model?</a:t>
                      </a:r>
                      <a:endParaRPr lang="en-US" sz="2400" b="0" dirty="0">
                        <a:solidFill>
                          <a:schemeClr val="tx1"/>
                        </a:solidFill>
                      </a:endParaRPr>
                    </a:p>
                  </a:txBody>
                  <a:tcPr>
                    <a:lnL w="28575" cap="flat" cmpd="sng" algn="ctr">
                      <a:solidFill>
                        <a:schemeClr val="tx1">
                          <a:lumMod val="65000"/>
                          <a:lumOff val="35000"/>
                        </a:schemeClr>
                      </a:solidFill>
                      <a:prstDash val="solid"/>
                      <a:round/>
                      <a:headEnd type="none" w="med" len="med"/>
                      <a:tailEnd type="none" w="med" len="med"/>
                    </a:lnL>
                    <a:lnR w="28575" cap="flat" cmpd="sng" algn="ctr">
                      <a:solidFill>
                        <a:schemeClr val="tx1">
                          <a:lumMod val="65000"/>
                          <a:lumOff val="35000"/>
                        </a:schemeClr>
                      </a:solidFill>
                      <a:prstDash val="solid"/>
                      <a:round/>
                      <a:headEnd type="none" w="med" len="med"/>
                      <a:tailEnd type="none" w="med" len="med"/>
                    </a:lnR>
                    <a:lnT w="28575" cap="flat" cmpd="sng" algn="ctr">
                      <a:solidFill>
                        <a:schemeClr val="tx1">
                          <a:lumMod val="65000"/>
                          <a:lumOff val="35000"/>
                        </a:schemeClr>
                      </a:solidFill>
                      <a:prstDash val="solid"/>
                      <a:round/>
                      <a:headEnd type="none" w="med" len="med"/>
                      <a:tailEnd type="none" w="med" len="med"/>
                    </a:lnT>
                    <a:lnB w="2857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301673"/>
                  </a:ext>
                </a:extLst>
              </a:tr>
            </a:tbl>
          </a:graphicData>
        </a:graphic>
      </p:graphicFrame>
      <p:graphicFrame>
        <p:nvGraphicFramePr>
          <p:cNvPr id="57" name="Table 57">
            <a:extLst>
              <a:ext uri="{FF2B5EF4-FFF2-40B4-BE49-F238E27FC236}">
                <a16:creationId xmlns:a16="http://schemas.microsoft.com/office/drawing/2014/main" id="{D5BA508B-6DE3-7E01-F42D-6EEE8238AE71}"/>
              </a:ext>
            </a:extLst>
          </p:cNvPr>
          <p:cNvGraphicFramePr>
            <a:graphicFrameLocks noGrp="1"/>
          </p:cNvGraphicFramePr>
          <p:nvPr>
            <p:extLst>
              <p:ext uri="{D42A27DB-BD31-4B8C-83A1-F6EECF244321}">
                <p14:modId xmlns:p14="http://schemas.microsoft.com/office/powerpoint/2010/main" val="3685488416"/>
              </p:ext>
            </p:extLst>
          </p:nvPr>
        </p:nvGraphicFramePr>
        <p:xfrm>
          <a:off x="527398" y="8481595"/>
          <a:ext cx="9113578" cy="7985760"/>
        </p:xfrm>
        <a:graphic>
          <a:graphicData uri="http://schemas.openxmlformats.org/drawingml/2006/table">
            <a:tbl>
              <a:tblPr firstRow="1" bandRow="1">
                <a:tableStyleId>{5C22544A-7EE6-4342-B048-85BDC9FD1C3A}</a:tableStyleId>
              </a:tblPr>
              <a:tblGrid>
                <a:gridCol w="9113578">
                  <a:extLst>
                    <a:ext uri="{9D8B030D-6E8A-4147-A177-3AD203B41FA5}">
                      <a16:colId xmlns:a16="http://schemas.microsoft.com/office/drawing/2014/main" val="2489623754"/>
                    </a:ext>
                  </a:extLst>
                </a:gridCol>
              </a:tblGrid>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Motivation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569249649"/>
                  </a:ext>
                </a:extLst>
              </a:tr>
              <a:tr h="370840">
                <a:tc>
                  <a:txBody>
                    <a:bodyPr/>
                    <a:lstStyle/>
                    <a:p>
                      <a:pPr marL="457200" indent="-457200">
                        <a:buFont typeface="Arial" panose="020B0604020202020204" pitchFamily="34" charset="0"/>
                        <a:buChar char="•"/>
                      </a:pPr>
                      <a:r>
                        <a:rPr lang="en-US" sz="2400" dirty="0"/>
                        <a:t>Mean motion resonance (MMR): state space region where s/c does </a:t>
                      </a:r>
                      <a:r>
                        <a:rPr lang="en-US" sz="2400" i="1" dirty="0"/>
                        <a:t>m</a:t>
                      </a:r>
                      <a:r>
                        <a:rPr lang="en-US" sz="2400" dirty="0"/>
                        <a:t> revolutions around planet in same time a moon makes </a:t>
                      </a:r>
                      <a:r>
                        <a:rPr lang="en-US" sz="2400" i="1" dirty="0"/>
                        <a:t>n</a:t>
                      </a:r>
                      <a:r>
                        <a:rPr lang="en-US" sz="2400" dirty="0"/>
                        <a:t> revs </a:t>
                      </a:r>
                    </a:p>
                    <a:p>
                      <a:pPr marL="457200" indent="-457200">
                        <a:buFont typeface="Arial" panose="020B0604020202020204" pitchFamily="34" charset="0"/>
                        <a:buChar char="•"/>
                      </a:pPr>
                      <a:r>
                        <a:rPr lang="en-US" sz="2400" dirty="0"/>
                        <a:t>Natural connections between unstable MMR orbits enable fuel-free changes of s/c orbit semimajor axis: useful for multi-moon tours</a:t>
                      </a:r>
                    </a:p>
                    <a:p>
                      <a:pPr marL="457200" indent="-457200">
                        <a:buFont typeface="Arial" panose="020B0604020202020204" pitchFamily="34" charset="0"/>
                        <a:buChar char="•"/>
                      </a:pPr>
                      <a:r>
                        <a:rPr lang="en-US" sz="2400" dirty="0"/>
                        <a:t>Prior research: MMRs studied in PCR3BP model (</a:t>
                      </a:r>
                      <a:r>
                        <a:rPr lang="en-US" sz="2400" dirty="0" err="1"/>
                        <a:t>planet+moon+s</a:t>
                      </a:r>
                      <a:r>
                        <a:rPr lang="en-US" sz="2400" dirty="0"/>
                        <a:t>/c)</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But need to use MMRs affected by 2 moons when going from one moon to another – how does moon #2 affect their unstable orbits?</a:t>
                      </a:r>
                    </a:p>
                    <a:p>
                      <a:pPr marL="457200" indent="-457200">
                        <a:buFont typeface="Arial" panose="020B0604020202020204" pitchFamily="34" charset="0"/>
                        <a:buChar char="•"/>
                      </a:pPr>
                      <a:r>
                        <a:rPr lang="en-US" sz="2400" dirty="0"/>
                        <a:t>Anecdotal: trajectory designed using resonances in PCR3BP fails transition to ephemeris due to large second moon perturbation</a:t>
                      </a: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700026"/>
                  </a:ext>
                </a:extLst>
              </a:tr>
            </a:tbl>
          </a:graphicData>
        </a:graphic>
      </p:graphicFrame>
      <p:graphicFrame>
        <p:nvGraphicFramePr>
          <p:cNvPr id="58" name="Table 57">
            <a:extLst>
              <a:ext uri="{FF2B5EF4-FFF2-40B4-BE49-F238E27FC236}">
                <a16:creationId xmlns:a16="http://schemas.microsoft.com/office/drawing/2014/main" id="{3513AB97-6F57-DA81-26B1-F370AE00A8F0}"/>
              </a:ext>
            </a:extLst>
          </p:cNvPr>
          <p:cNvGraphicFramePr>
            <a:graphicFrameLocks noGrp="1"/>
          </p:cNvGraphicFramePr>
          <p:nvPr>
            <p:extLst>
              <p:ext uri="{D42A27DB-BD31-4B8C-83A1-F6EECF244321}">
                <p14:modId xmlns:p14="http://schemas.microsoft.com/office/powerpoint/2010/main" val="3472887848"/>
              </p:ext>
            </p:extLst>
          </p:nvPr>
        </p:nvGraphicFramePr>
        <p:xfrm>
          <a:off x="527398" y="16548669"/>
          <a:ext cx="9099767" cy="10180320"/>
        </p:xfrm>
        <a:graphic>
          <a:graphicData uri="http://schemas.openxmlformats.org/drawingml/2006/table">
            <a:tbl>
              <a:tblPr firstRow="1" bandRow="1">
                <a:tableStyleId>{5C22544A-7EE6-4342-B048-85BDC9FD1C3A}</a:tableStyleId>
              </a:tblPr>
              <a:tblGrid>
                <a:gridCol w="9099767">
                  <a:extLst>
                    <a:ext uri="{9D8B030D-6E8A-4147-A177-3AD203B41FA5}">
                      <a16:colId xmlns:a16="http://schemas.microsoft.com/office/drawing/2014/main" val="2489623754"/>
                    </a:ext>
                  </a:extLst>
                </a:gridCol>
              </a:tblGrid>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Mathematical Background </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569249649"/>
                  </a:ext>
                </a:extLst>
              </a:tr>
              <a:tr h="370840">
                <a:tc>
                  <a:txBody>
                    <a:bodyPr/>
                    <a:lstStyle/>
                    <a:p>
                      <a:pPr marL="457200" indent="-457200">
                        <a:buFont typeface="Arial" panose="020B0604020202020204" pitchFamily="34" charset="0"/>
                        <a:buChar char="•"/>
                      </a:pPr>
                      <a:r>
                        <a:rPr lang="en-US" sz="2400" dirty="0"/>
                        <a:t>PCRTBP unstable MMR orbit = periodic orbit, topologically = circle</a:t>
                      </a:r>
                    </a:p>
                    <a:p>
                      <a:pPr marL="457200" indent="-457200">
                        <a:buFont typeface="Arial" panose="020B0604020202020204" pitchFamily="34" charset="0"/>
                        <a:buChar char="•"/>
                      </a:pPr>
                      <a:r>
                        <a:rPr lang="en-US" sz="2400" dirty="0"/>
                        <a:t>Set of such orbits at each MMR = 2D normally hyperbolic invariant cylinder (NHIC) – invariant means you start on it, you stay on it…</a:t>
                      </a:r>
                    </a:p>
                    <a:p>
                      <a:pPr marL="457200" indent="-457200">
                        <a:buFont typeface="Arial" panose="020B0604020202020204" pitchFamily="34" charset="0"/>
                        <a:buChar char="•"/>
                      </a:pPr>
                      <a:r>
                        <a:rPr lang="en-US" sz="2400" dirty="0"/>
                        <a:t>NHIC will deform but persist as NHIC for “small” perturb, can study dynamics in cylinder! Orbits inside it also persist for “small” perturb</a:t>
                      </a:r>
                    </a:p>
                    <a:p>
                      <a:pPr marL="457200" indent="-457200">
                        <a:buFont typeface="Arial" panose="020B0604020202020204" pitchFamily="34" charset="0"/>
                        <a:buChar char="•"/>
                      </a:pPr>
                      <a:r>
                        <a:rPr lang="en-US" sz="2400" dirty="0"/>
                        <a:t>How do larger perturbations break orbits? Resonance overlapping!</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marR="0" lvl="0" indent="-457200" algn="l" defTabSz="2194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Orbits of a map on 2D cylinder can get “squeezed out” by growth of surrounding resonance “islands”, which create new types of orbits</a:t>
                      </a:r>
                    </a:p>
                    <a:p>
                      <a:pPr marL="457200" marR="0" lvl="0" indent="-457200" algn="l" defTabSz="21945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t>Resonance overlap = separatrices from neighboring islands intersect</a:t>
                      </a: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700026"/>
                  </a:ext>
                </a:extLst>
              </a:tr>
            </a:tbl>
          </a:graphicData>
        </a:graphic>
      </p:graphicFrame>
      <p:pic>
        <p:nvPicPr>
          <p:cNvPr id="66" name="Picture 65">
            <a:extLst>
              <a:ext uri="{FF2B5EF4-FFF2-40B4-BE49-F238E27FC236}">
                <a16:creationId xmlns:a16="http://schemas.microsoft.com/office/drawing/2014/main" id="{7420244F-3546-2BB0-47EF-AFAEE5EB2E7A}"/>
              </a:ext>
            </a:extLst>
          </p:cNvPr>
          <p:cNvPicPr>
            <a:picLocks noChangeAspect="1"/>
          </p:cNvPicPr>
          <p:nvPr/>
        </p:nvPicPr>
        <p:blipFill>
          <a:blip r:embed="rId4"/>
          <a:stretch>
            <a:fillRect/>
          </a:stretch>
        </p:blipFill>
        <p:spPr>
          <a:xfrm>
            <a:off x="674397" y="19425263"/>
            <a:ext cx="2957157" cy="2881720"/>
          </a:xfrm>
          <a:prstGeom prst="rect">
            <a:avLst/>
          </a:prstGeom>
        </p:spPr>
      </p:pic>
      <p:pic>
        <p:nvPicPr>
          <p:cNvPr id="67" name="Picture 66">
            <a:extLst>
              <a:ext uri="{FF2B5EF4-FFF2-40B4-BE49-F238E27FC236}">
                <a16:creationId xmlns:a16="http://schemas.microsoft.com/office/drawing/2014/main" id="{6B6F6CAD-F0FF-7BA5-3E95-D763F922B76E}"/>
              </a:ext>
            </a:extLst>
          </p:cNvPr>
          <p:cNvPicPr>
            <a:picLocks noChangeAspect="1"/>
          </p:cNvPicPr>
          <p:nvPr/>
        </p:nvPicPr>
        <p:blipFill>
          <a:blip r:embed="rId5"/>
          <a:stretch>
            <a:fillRect/>
          </a:stretch>
        </p:blipFill>
        <p:spPr>
          <a:xfrm>
            <a:off x="3631554" y="19417272"/>
            <a:ext cx="2911584" cy="2881721"/>
          </a:xfrm>
          <a:prstGeom prst="rect">
            <a:avLst/>
          </a:prstGeom>
        </p:spPr>
      </p:pic>
      <p:pic>
        <p:nvPicPr>
          <p:cNvPr id="68" name="Picture 67">
            <a:extLst>
              <a:ext uri="{FF2B5EF4-FFF2-40B4-BE49-F238E27FC236}">
                <a16:creationId xmlns:a16="http://schemas.microsoft.com/office/drawing/2014/main" id="{D21CF661-35B0-923E-A202-7985940CD066}"/>
              </a:ext>
            </a:extLst>
          </p:cNvPr>
          <p:cNvPicPr>
            <a:picLocks noChangeAspect="1"/>
          </p:cNvPicPr>
          <p:nvPr/>
        </p:nvPicPr>
        <p:blipFill>
          <a:blip r:embed="rId6"/>
          <a:stretch>
            <a:fillRect/>
          </a:stretch>
        </p:blipFill>
        <p:spPr>
          <a:xfrm>
            <a:off x="6588711" y="19417272"/>
            <a:ext cx="2919656" cy="2889710"/>
          </a:xfrm>
          <a:prstGeom prst="rect">
            <a:avLst/>
          </a:prstGeom>
        </p:spPr>
      </p:pic>
      <p:pic>
        <p:nvPicPr>
          <p:cNvPr id="69" name="Picture 68">
            <a:extLst>
              <a:ext uri="{FF2B5EF4-FFF2-40B4-BE49-F238E27FC236}">
                <a16:creationId xmlns:a16="http://schemas.microsoft.com/office/drawing/2014/main" id="{0F91B872-284D-8565-5AB5-CC2F5A3E6909}"/>
              </a:ext>
            </a:extLst>
          </p:cNvPr>
          <p:cNvPicPr>
            <a:picLocks noChangeAspect="1"/>
          </p:cNvPicPr>
          <p:nvPr/>
        </p:nvPicPr>
        <p:blipFill>
          <a:blip r:embed="rId7"/>
          <a:stretch>
            <a:fillRect/>
          </a:stretch>
        </p:blipFill>
        <p:spPr>
          <a:xfrm>
            <a:off x="4705980" y="22711933"/>
            <a:ext cx="4802387" cy="2598932"/>
          </a:xfrm>
          <a:prstGeom prst="rect">
            <a:avLst/>
          </a:prstGeom>
        </p:spPr>
      </p:pic>
      <p:pic>
        <p:nvPicPr>
          <p:cNvPr id="70" name="Picture 69">
            <a:extLst>
              <a:ext uri="{FF2B5EF4-FFF2-40B4-BE49-F238E27FC236}">
                <a16:creationId xmlns:a16="http://schemas.microsoft.com/office/drawing/2014/main" id="{42BA4A73-14EC-F5AD-30E1-3A688704AC5E}"/>
              </a:ext>
            </a:extLst>
          </p:cNvPr>
          <p:cNvPicPr>
            <a:picLocks noChangeAspect="1"/>
          </p:cNvPicPr>
          <p:nvPr/>
        </p:nvPicPr>
        <p:blipFill>
          <a:blip r:embed="rId8"/>
          <a:srcRect/>
          <a:stretch/>
        </p:blipFill>
        <p:spPr>
          <a:xfrm>
            <a:off x="685991" y="22734544"/>
            <a:ext cx="4019989" cy="2456659"/>
          </a:xfrm>
          <a:prstGeom prst="rect">
            <a:avLst/>
          </a:prstGeom>
        </p:spPr>
      </p:pic>
      <p:sp>
        <p:nvSpPr>
          <p:cNvPr id="71" name="TextBox 70">
            <a:extLst>
              <a:ext uri="{FF2B5EF4-FFF2-40B4-BE49-F238E27FC236}">
                <a16:creationId xmlns:a16="http://schemas.microsoft.com/office/drawing/2014/main" id="{6F7AC840-5CA7-6B4D-3786-9410B94432F0}"/>
              </a:ext>
            </a:extLst>
          </p:cNvPr>
          <p:cNvSpPr txBox="1"/>
          <p:nvPr/>
        </p:nvSpPr>
        <p:spPr>
          <a:xfrm>
            <a:off x="632489" y="22330913"/>
            <a:ext cx="9954274" cy="369332"/>
          </a:xfrm>
          <a:prstGeom prst="rect">
            <a:avLst/>
          </a:prstGeom>
          <a:noFill/>
        </p:spPr>
        <p:txBody>
          <a:bodyPr wrap="square" rtlCol="0">
            <a:spAutoFit/>
          </a:bodyPr>
          <a:lstStyle/>
          <a:p>
            <a:r>
              <a:rPr lang="en-US" b="1" dirty="0">
                <a:cs typeface="Arial" panose="020B0604020202020204" pitchFamily="34" charset="0"/>
              </a:rPr>
              <a:t>Figure 2: Resonance island growth in a toy dynamical model on 2D cylinder (“Standard map”)</a:t>
            </a:r>
          </a:p>
        </p:txBody>
      </p:sp>
      <p:sp>
        <p:nvSpPr>
          <p:cNvPr id="72" name="TextBox 71">
            <a:extLst>
              <a:ext uri="{FF2B5EF4-FFF2-40B4-BE49-F238E27FC236}">
                <a16:creationId xmlns:a16="http://schemas.microsoft.com/office/drawing/2014/main" id="{455DDE13-EE8A-B3B2-814B-93DADDEAA8C0}"/>
              </a:ext>
            </a:extLst>
          </p:cNvPr>
          <p:cNvSpPr txBox="1"/>
          <p:nvPr/>
        </p:nvSpPr>
        <p:spPr>
          <a:xfrm>
            <a:off x="891120" y="25254071"/>
            <a:ext cx="8198428" cy="369332"/>
          </a:xfrm>
          <a:prstGeom prst="rect">
            <a:avLst/>
          </a:prstGeom>
          <a:noFill/>
        </p:spPr>
        <p:txBody>
          <a:bodyPr wrap="square" rtlCol="0">
            <a:spAutoFit/>
          </a:bodyPr>
          <a:lstStyle/>
          <a:p>
            <a:r>
              <a:rPr lang="en-US" b="1" dirty="0">
                <a:cs typeface="Arial" panose="020B0604020202020204" pitchFamily="34" charset="0"/>
              </a:rPr>
              <a:t>Figure 3:  (L) Dynamical phase portrait inside island, (R) resonance overlap schematic</a:t>
            </a:r>
          </a:p>
        </p:txBody>
      </p:sp>
      <p:graphicFrame>
        <p:nvGraphicFramePr>
          <p:cNvPr id="73" name="Table 57">
            <a:extLst>
              <a:ext uri="{FF2B5EF4-FFF2-40B4-BE49-F238E27FC236}">
                <a16:creationId xmlns:a16="http://schemas.microsoft.com/office/drawing/2014/main" id="{2964F16E-413C-0152-5977-19397A9BAE45}"/>
              </a:ext>
            </a:extLst>
          </p:cNvPr>
          <p:cNvGraphicFramePr>
            <a:graphicFrameLocks noGrp="1"/>
          </p:cNvGraphicFramePr>
          <p:nvPr>
            <p:extLst>
              <p:ext uri="{D42A27DB-BD31-4B8C-83A1-F6EECF244321}">
                <p14:modId xmlns:p14="http://schemas.microsoft.com/office/powerpoint/2010/main" val="1785641450"/>
              </p:ext>
            </p:extLst>
          </p:nvPr>
        </p:nvGraphicFramePr>
        <p:xfrm>
          <a:off x="9824187" y="24952470"/>
          <a:ext cx="11622151" cy="1767840"/>
        </p:xfrm>
        <a:graphic>
          <a:graphicData uri="http://schemas.openxmlformats.org/drawingml/2006/table">
            <a:tbl>
              <a:tblPr firstRow="1" bandRow="1">
                <a:tableStyleId>{5C22544A-7EE6-4342-B048-85BDC9FD1C3A}</a:tableStyleId>
              </a:tblPr>
              <a:tblGrid>
                <a:gridCol w="11622151">
                  <a:extLst>
                    <a:ext uri="{9D8B030D-6E8A-4147-A177-3AD203B41FA5}">
                      <a16:colId xmlns:a16="http://schemas.microsoft.com/office/drawing/2014/main" val="2489623754"/>
                    </a:ext>
                  </a:extLst>
                </a:gridCol>
              </a:tblGrid>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Future Work </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569249649"/>
                  </a:ext>
                </a:extLst>
              </a:tr>
              <a:tr h="370840">
                <a:tc>
                  <a:txBody>
                    <a:bodyPr/>
                    <a:lstStyle/>
                    <a:p>
                      <a:pPr marL="457200" lvl="0" indent="-457200">
                        <a:buFont typeface="Arial" panose="020B0604020202020204" pitchFamily="34" charset="0"/>
                        <a:buChar char="•"/>
                      </a:pPr>
                      <a:r>
                        <a:rPr lang="en-US" sz="2400" dirty="0"/>
                        <a:t>It happens in one MMR, likely happens in other MMRs, moons, </a:t>
                      </a:r>
                      <a:r>
                        <a:rPr lang="en-US" sz="2400" dirty="0" err="1"/>
                        <a:t>etc</a:t>
                      </a:r>
                      <a:r>
                        <a:rPr lang="en-US" sz="2400" dirty="0"/>
                        <a:t>…study them in R4BP!</a:t>
                      </a:r>
                    </a:p>
                    <a:p>
                      <a:pPr marL="457200" lvl="0" indent="-457200">
                        <a:buFont typeface="Arial" panose="020B0604020202020204" pitchFamily="34" charset="0"/>
                        <a:buChar char="•"/>
                      </a:pPr>
                      <a:r>
                        <a:rPr lang="en-US" sz="2400" dirty="0"/>
                        <a:t>Secondary resonant orbits replace the most useful PCRTBP orbits, use them to find fuel-free transfers between different moons’ MMRs in R4BP and then ephemeris model</a:t>
                      </a: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700026"/>
                  </a:ext>
                </a:extLst>
              </a:tr>
            </a:tbl>
          </a:graphicData>
        </a:graphic>
      </p:graphicFrame>
      <mc:AlternateContent xmlns:mc="http://schemas.openxmlformats.org/markup-compatibility/2006" xmlns:a14="http://schemas.microsoft.com/office/drawing/2010/main">
        <mc:Choice Requires="a14">
          <p:graphicFrame>
            <p:nvGraphicFramePr>
              <p:cNvPr id="75" name="Table 57">
                <a:extLst>
                  <a:ext uri="{FF2B5EF4-FFF2-40B4-BE49-F238E27FC236}">
                    <a16:creationId xmlns:a16="http://schemas.microsoft.com/office/drawing/2014/main" id="{7CE9613C-C997-2413-F46D-1DDDE70661F8}"/>
                  </a:ext>
                </a:extLst>
              </p:cNvPr>
              <p:cNvGraphicFramePr>
                <a:graphicFrameLocks noGrp="1"/>
              </p:cNvGraphicFramePr>
              <p:nvPr>
                <p:extLst>
                  <p:ext uri="{D42A27DB-BD31-4B8C-83A1-F6EECF244321}">
                    <p14:modId xmlns:p14="http://schemas.microsoft.com/office/powerpoint/2010/main" val="3183665512"/>
                  </p:ext>
                </p:extLst>
              </p:nvPr>
            </p:nvGraphicFramePr>
            <p:xfrm>
              <a:off x="9824186" y="8487386"/>
              <a:ext cx="11622151" cy="16372523"/>
            </p:xfrm>
            <a:graphic>
              <a:graphicData uri="http://schemas.openxmlformats.org/drawingml/2006/table">
                <a:tbl>
                  <a:tblPr firstRow="1" bandRow="1">
                    <a:tableStyleId>{5C22544A-7EE6-4342-B048-85BDC9FD1C3A}</a:tableStyleId>
                  </a:tblPr>
                  <a:tblGrid>
                    <a:gridCol w="11622151">
                      <a:extLst>
                        <a:ext uri="{9D8B030D-6E8A-4147-A177-3AD203B41FA5}">
                          <a16:colId xmlns:a16="http://schemas.microsoft.com/office/drawing/2014/main" val="2489623754"/>
                        </a:ext>
                      </a:extLst>
                    </a:gridCol>
                  </a:tblGrid>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Approach and Results </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69249649"/>
                      </a:ext>
                    </a:extLst>
                  </a:tr>
                  <a:tr h="370840">
                    <a:tc>
                      <a:txBody>
                        <a:bodyPr/>
                        <a:lstStyle/>
                        <a:p>
                          <a:pPr marL="457200" lvl="0" indent="-457200">
                            <a:buFont typeface="Arial" panose="020B0604020202020204" pitchFamily="34" charset="0"/>
                            <a:buChar char="•"/>
                          </a:pPr>
                          <a:r>
                            <a:rPr lang="en-US" sz="2400" dirty="0"/>
                            <a:t>Try transitioning each PCRTBP 4:3 Ganymede orbit to restricted 4-body model (R4BP) w/additional moon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𝑚</m:t>
                                  </m:r>
                                </m:e>
                                <m:sub>
                                  <m:r>
                                    <a:rPr lang="en-US" sz="2400" i="1" dirty="0">
                                      <a:latin typeface="Cambria Math" panose="02040503050406030204" pitchFamily="18" charset="0"/>
                                    </a:rPr>
                                    <m:t>3</m:t>
                                  </m:r>
                                </m:sub>
                              </m:sSub>
                            </m:oMath>
                          </a14:m>
                          <a:r>
                            <a:rPr lang="en-US" sz="2400" dirty="0"/>
                            <a:t> at Europa’s radius – most persist as tori in R4BP for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𝑚</m:t>
                                  </m:r>
                                </m:e>
                                <m:sub>
                                  <m:r>
                                    <a:rPr lang="en-US" sz="2400" i="1" dirty="0">
                                      <a:latin typeface="Cambria Math" panose="02040503050406030204" pitchFamily="18" charset="0"/>
                                    </a:rPr>
                                    <m:t>3</m:t>
                                  </m:r>
                                </m:sub>
                              </m:sSub>
                            </m:oMath>
                          </a14:m>
                          <a:r>
                            <a:rPr lang="en-US" sz="2400" dirty="0"/>
                            <a:t> small</a:t>
                          </a:r>
                        </a:p>
                        <a:p>
                          <a:pPr marL="457200" lvl="0" indent="-457200">
                            <a:buFont typeface="Arial" panose="020B0604020202020204" pitchFamily="34" charset="0"/>
                            <a:buChar char="•"/>
                          </a:pPr>
                          <a:r>
                            <a:rPr lang="en-US" sz="2400" dirty="0"/>
                            <a:t>Start at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𝑚</m:t>
                                  </m:r>
                                </m:e>
                                <m:sub>
                                  <m:r>
                                    <a:rPr lang="en-US" sz="2400" b="0" i="1" dirty="0" smtClean="0">
                                      <a:latin typeface="Cambria Math" panose="02040503050406030204" pitchFamily="18" charset="0"/>
                                    </a:rPr>
                                    <m:t>3</m:t>
                                  </m:r>
                                </m:sub>
                              </m:sSub>
                              <m:r>
                                <a:rPr lang="en-US" sz="2400" i="1" dirty="0" smtClean="0">
                                  <a:latin typeface="Cambria Math" panose="02040503050406030204" pitchFamily="18" charset="0"/>
                                </a:rPr>
                                <m:t>=0</m:t>
                              </m:r>
                            </m:oMath>
                          </a14:m>
                          <a:r>
                            <a:rPr lang="en-US" sz="2400" dirty="0"/>
                            <a:t>, transition in small steps </a:t>
                          </a:r>
                          <a14:m>
                            <m:oMath xmlns:m="http://schemas.openxmlformats.org/officeDocument/2006/math">
                              <m:sSub>
                                <m:sSubPr>
                                  <m:ctrlPr>
                                    <a:rPr lang="en-US" sz="2400" i="1" dirty="0">
                                      <a:latin typeface="Cambria Math" panose="02040503050406030204" pitchFamily="18" charset="0"/>
                                    </a:rPr>
                                  </m:ctrlPr>
                                </m:sSubPr>
                                <m:e>
                                  <m:r>
                                    <a:rPr lang="en-US" sz="2400" i="1" dirty="0">
                                      <a:latin typeface="Cambria Math" panose="02040503050406030204" pitchFamily="18" charset="0"/>
                                    </a:rPr>
                                    <m:t>∆</m:t>
                                  </m:r>
                                  <m:r>
                                    <a:rPr lang="en-US" sz="2400" b="0" i="1" dirty="0" smtClean="0">
                                      <a:latin typeface="Cambria Math" panose="02040503050406030204" pitchFamily="18" charset="0"/>
                                    </a:rPr>
                                    <m:t>𝑚</m:t>
                                  </m:r>
                                </m:e>
                                <m:sub>
                                  <m:r>
                                    <a:rPr lang="en-US" sz="2400" i="1" dirty="0">
                                      <a:latin typeface="Cambria Math" panose="02040503050406030204" pitchFamily="18" charset="0"/>
                                    </a:rPr>
                                    <m:t>3</m:t>
                                  </m:r>
                                </m:sub>
                              </m:sSub>
                              <m:r>
                                <a:rPr lang="en-US" sz="2400" i="1" dirty="0">
                                  <a:latin typeface="Cambria Math" panose="02040503050406030204" pitchFamily="18" charset="0"/>
                                </a:rPr>
                                <m:t>≈</m:t>
                              </m:r>
                              <m:f>
                                <m:fPr>
                                  <m:ctrlPr>
                                    <a:rPr lang="en-US" sz="2400" b="0" i="1" dirty="0" smtClean="0">
                                      <a:latin typeface="Cambria Math" panose="02040503050406030204" pitchFamily="18" charset="0"/>
                                    </a:rPr>
                                  </m:ctrlPr>
                                </m:fPr>
                                <m:num>
                                  <m:sSub>
                                    <m:sSubPr>
                                      <m:ctrlPr>
                                        <a:rPr lang="en-US" sz="2400" i="1" dirty="0">
                                          <a:latin typeface="Cambria Math" panose="02040503050406030204" pitchFamily="18" charset="0"/>
                                        </a:rPr>
                                      </m:ctrlPr>
                                    </m:sSubPr>
                                    <m:e>
                                      <m:r>
                                        <a:rPr lang="en-US" sz="2400" i="1" dirty="0">
                                          <a:latin typeface="Cambria Math" panose="02040503050406030204" pitchFamily="18" charset="0"/>
                                        </a:rPr>
                                        <m:t>𝑚</m:t>
                                      </m:r>
                                    </m:e>
                                    <m:sub>
                                      <m:r>
                                        <a:rPr lang="en-US" sz="2400" i="1" dirty="0">
                                          <a:latin typeface="Cambria Math" panose="02040503050406030204" pitchFamily="18" charset="0"/>
                                        </a:rPr>
                                        <m:t>𝐸</m:t>
                                      </m:r>
                                    </m:sub>
                                  </m:sSub>
                                </m:num>
                                <m:den>
                                  <m:r>
                                    <a:rPr lang="en-US" sz="2400" b="0" i="1" dirty="0" smtClean="0">
                                      <a:latin typeface="Cambria Math" panose="02040503050406030204" pitchFamily="18" charset="0"/>
                                    </a:rPr>
                                    <m:t>253</m:t>
                                  </m:r>
                                </m:den>
                              </m:f>
                            </m:oMath>
                          </a14:m>
                          <a:r>
                            <a:rPr lang="en-US" sz="2400" dirty="0"/>
                            <a:t>, try to reach </a:t>
                          </a:r>
                          <a14:m>
                            <m:oMath xmlns:m="http://schemas.openxmlformats.org/officeDocument/2006/math">
                              <m:sSub>
                                <m:sSubPr>
                                  <m:ctrlPr>
                                    <a:rPr lang="en-US" sz="2400" b="0" i="1" dirty="0" smtClean="0">
                                      <a:latin typeface="Cambria Math" panose="02040503050406030204" pitchFamily="18" charset="0"/>
                                    </a:rPr>
                                  </m:ctrlPr>
                                </m:sSubPr>
                                <m:e>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𝑚</m:t>
                                      </m:r>
                                    </m:e>
                                    <m:sub>
                                      <m:r>
                                        <a:rPr lang="en-US" sz="2400" b="0" i="1" dirty="0" smtClean="0">
                                          <a:latin typeface="Cambria Math" panose="02040503050406030204" pitchFamily="18" charset="0"/>
                                        </a:rPr>
                                        <m:t>3</m:t>
                                      </m:r>
                                    </m:sub>
                                  </m:sSub>
                                  <m:r>
                                    <a:rPr lang="en-US" sz="2400" b="0" i="1" dirty="0" smtClean="0">
                                      <a:latin typeface="Cambria Math" panose="02040503050406030204" pitchFamily="18" charset="0"/>
                                    </a:rPr>
                                    <m:t>=</m:t>
                                  </m:r>
                                  <m:r>
                                    <a:rPr lang="en-US" sz="2400" i="1" dirty="0" smtClean="0">
                                      <a:latin typeface="Cambria Math" panose="02040503050406030204" pitchFamily="18" charset="0"/>
                                    </a:rPr>
                                    <m:t>𝑚</m:t>
                                  </m:r>
                                </m:e>
                                <m:sub>
                                  <m:r>
                                    <a:rPr lang="en-US" sz="2400" b="0" i="1" dirty="0" smtClean="0">
                                      <a:latin typeface="Cambria Math" panose="02040503050406030204" pitchFamily="18" charset="0"/>
                                    </a:rPr>
                                    <m:t>𝐸</m:t>
                                  </m:r>
                                </m:sub>
                              </m:sSub>
                            </m:oMath>
                          </a14:m>
                          <a:r>
                            <a:rPr lang="en-US" sz="2400" dirty="0"/>
                            <a:t> of Europa</a:t>
                          </a:r>
                        </a:p>
                        <a:p>
                          <a:pPr marL="457200" indent="-457200">
                            <a:buFont typeface="Arial" panose="020B0604020202020204" pitchFamily="34" charset="0"/>
                            <a:buChar char="•"/>
                          </a:pPr>
                          <a:r>
                            <a:rPr lang="en-US" sz="2400" dirty="0"/>
                            <a:t>R4BP is 5D but use its stroboscopic map </a:t>
                          </a:r>
                          <a:r>
                            <a:rPr lang="en-US" sz="2400" i="1" dirty="0"/>
                            <a:t>F</a:t>
                          </a:r>
                          <a:r>
                            <a:rPr lang="en-US" sz="2400" dirty="0"/>
                            <a:t> (integrate by perturb period) to reduce to 4D</a:t>
                          </a:r>
                        </a:p>
                        <a:p>
                          <a:pPr marL="457200" indent="-457200">
                            <a:buFont typeface="Arial" panose="020B0604020202020204" pitchFamily="34" charset="0"/>
                            <a:buChar char="•"/>
                          </a:pPr>
                          <a:r>
                            <a:rPr lang="en-US" sz="2400" dirty="0"/>
                            <a:t>Use parameterization method (Kumar et al, 2022) to continue 1D tori of map </a:t>
                          </a:r>
                          <a:r>
                            <a:rPr lang="en-US" sz="2400" i="1" dirty="0"/>
                            <a:t>F</a:t>
                          </a:r>
                          <a:r>
                            <a:rPr lang="en-US" sz="2400" dirty="0"/>
                            <a:t> to R4BP</a:t>
                          </a:r>
                        </a:p>
                        <a:p>
                          <a:pPr marL="457200" lvl="0" indent="-457200">
                            <a:buFont typeface="Arial" panose="020B0604020202020204" pitchFamily="34" charset="0"/>
                            <a:buChar char="•"/>
                          </a:pPr>
                          <a:r>
                            <a:rPr lang="en-US" sz="2400" dirty="0"/>
                            <a:t>Plot surviving map-orbit tori</a:t>
                          </a:r>
                          <a:r>
                            <a:rPr lang="en-US" sz="2400" baseline="0" dirty="0"/>
                            <a:t> a</a:t>
                          </a:r>
                          <a:r>
                            <a:rPr lang="en-US" sz="2400" dirty="0"/>
                            <a:t>t each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𝑚</m:t>
                                  </m:r>
                                </m:e>
                                <m:sub>
                                  <m:r>
                                    <a:rPr lang="en-US" sz="2400" b="0" i="1" dirty="0" smtClean="0">
                                      <a:latin typeface="Cambria Math" panose="02040503050406030204" pitchFamily="18" charset="0"/>
                                    </a:rPr>
                                    <m:t>3</m:t>
                                  </m:r>
                                </m:sub>
                              </m:sSub>
                            </m:oMath>
                          </a14:m>
                          <a:r>
                            <a:rPr lang="en-US" sz="2400" dirty="0"/>
                            <a:t> – resonant island-shaped gaps appear, grow!</a:t>
                          </a:r>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r>
                            <a:rPr lang="en-US" sz="2400" dirty="0"/>
                            <a:t>Note: All orbits are in 4:3 Ganymede MMR, so above internal resonances are “secondary resonances” between PCRTBP orbit periods &amp; Europa – resonance inside a resonance!</a:t>
                          </a:r>
                        </a:p>
                        <a:p>
                          <a:pPr marL="457200" lvl="0" indent="-457200">
                            <a:buFont typeface="Arial" panose="020B0604020202020204" pitchFamily="34" charset="0"/>
                            <a:buChar char="•"/>
                          </a:pPr>
                          <a:r>
                            <a:rPr lang="en-US" sz="2400" dirty="0"/>
                            <a:t>To confirm overlap, compute long periodic orbits + separatrices in R4BP inside important secondary resonance islands. Created new fast method to compute periodic</a:t>
                          </a:r>
                          <a:r>
                            <a:rPr lang="en-US" sz="2400" baseline="0" dirty="0"/>
                            <a:t> orbits, solve  </a:t>
                          </a:r>
                          <a14:m>
                            <m:oMath xmlns:m="http://schemas.openxmlformats.org/officeDocument/2006/math">
                              <m:r>
                                <a:rPr lang="en-US" sz="2400" b="0" i="0" smtClean="0">
                                  <a:latin typeface="Cambria Math" panose="02040503050406030204" pitchFamily="18" charset="0"/>
                                </a:rPr>
                                <m:t>                </m:t>
                              </m:r>
                              <m:r>
                                <a:rPr lang="en-US" sz="2400" b="0" i="1" smtClean="0">
                                  <a:latin typeface="Cambria Math" panose="02040503050406030204" pitchFamily="18" charset="0"/>
                                </a:rPr>
                                <m:t> </m:t>
                              </m:r>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𝑋</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e>
                                  </m:d>
                                </m:e>
                              </m:d>
                              <m:r>
                                <a:rPr lang="en-US" sz="2400" b="0" i="1" smtClean="0">
                                  <a:latin typeface="Cambria Math" panose="02040503050406030204" pitchFamily="18" charset="0"/>
                                </a:rPr>
                                <m:t>=</m:t>
                              </m:r>
                              <m:r>
                                <a:rPr lang="en-US" sz="2400" b="0" i="1" smtClean="0">
                                  <a:latin typeface="Cambria Math" panose="02040503050406030204" pitchFamily="18" charset="0"/>
                                </a:rPr>
                                <m:t>𝑋</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r>
                                    <a:rPr lang="en-US" sz="2400" b="0" i="1" smtClean="0">
                                      <a:latin typeface="Cambria Math" panose="02040503050406030204" pitchFamily="18" charset="0"/>
                                    </a:rPr>
                                    <m:t>+</m:t>
                                  </m:r>
                                  <m:r>
                                    <a:rPr lang="en-US" sz="2400" b="0" i="1" smtClean="0">
                                      <a:latin typeface="Cambria Math" panose="02040503050406030204" pitchFamily="18" charset="0"/>
                                    </a:rPr>
                                    <m:t>𝑚</m:t>
                                  </m:r>
                                  <m:r>
                                    <a:rPr lang="en-US" sz="2400" b="0" i="1" smtClean="0">
                                      <a:latin typeface="Cambria Math" panose="02040503050406030204" pitchFamily="18" charset="0"/>
                                    </a:rPr>
                                    <m:t> </m:t>
                                  </m:r>
                                  <m:r>
                                    <m:rPr>
                                      <m:sty m:val="p"/>
                                    </m:rPr>
                                    <a:rPr lang="en-US" sz="2400" b="0" i="0" smtClean="0">
                                      <a:latin typeface="Cambria Math" panose="02040503050406030204" pitchFamily="18" charset="0"/>
                                    </a:rPr>
                                    <m:t>mod</m:t>
                                  </m:r>
                                  <m:r>
                                    <a:rPr lang="en-US" sz="2400" b="0" i="1" smtClean="0">
                                      <a:latin typeface="Cambria Math" panose="02040503050406030204" pitchFamily="18" charset="0"/>
                                    </a:rPr>
                                    <m:t> </m:t>
                                  </m:r>
                                  <m:r>
                                    <a:rPr lang="en-US" sz="2400" b="0" i="1" smtClean="0">
                                      <a:latin typeface="Cambria Math" panose="02040503050406030204" pitchFamily="18" charset="0"/>
                                    </a:rPr>
                                    <m:t>𝑛</m:t>
                                  </m:r>
                                </m:e>
                              </m:d>
                              <m:r>
                                <a:rPr lang="en-US" sz="2400" b="0" i="1" smtClean="0">
                                  <a:latin typeface="Cambria Math" panose="02040503050406030204" pitchFamily="18" charset="0"/>
                                </a:rPr>
                                <m:t>          </m:t>
                              </m:r>
                              <m:r>
                                <a:rPr lang="en-US" sz="2400" b="0" i="1" smtClean="0">
                                  <a:latin typeface="Cambria Math" panose="02040503050406030204" pitchFamily="18" charset="0"/>
                                </a:rPr>
                                <m:t>𝐷𝐹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𝑋</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e>
                                  </m:d>
                                </m:e>
                              </m:d>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e>
                              </m:d>
                              <m:r>
                                <a:rPr lang="en-US" sz="2400" b="0" i="1" smtClean="0">
                                  <a:latin typeface="Cambria Math" panose="02040503050406030204" pitchFamily="18" charset="0"/>
                                </a:rPr>
                                <m:t>=</m:t>
                              </m:r>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r>
                                    <a:rPr lang="en-US" sz="2400" b="0" i="1" smtClean="0">
                                      <a:latin typeface="Cambria Math" panose="02040503050406030204" pitchFamily="18" charset="0"/>
                                    </a:rPr>
                                    <m:t>+</m:t>
                                  </m:r>
                                  <m:r>
                                    <a:rPr lang="en-US" sz="2400" b="0" i="1" smtClean="0">
                                      <a:latin typeface="Cambria Math" panose="02040503050406030204" pitchFamily="18" charset="0"/>
                                    </a:rPr>
                                    <m:t>𝑚</m:t>
                                  </m:r>
                                  <m:r>
                                    <a:rPr lang="en-US" sz="2400" b="0" i="1" smtClean="0">
                                      <a:latin typeface="Cambria Math" panose="02040503050406030204" pitchFamily="18" charset="0"/>
                                    </a:rPr>
                                    <m:t> </m:t>
                                  </m:r>
                                  <m:r>
                                    <m:rPr>
                                      <m:sty m:val="p"/>
                                    </m:rPr>
                                    <a:rPr lang="en-US" sz="2400" b="0" i="0" smtClean="0">
                                      <a:latin typeface="Cambria Math" panose="02040503050406030204" pitchFamily="18" charset="0"/>
                                    </a:rPr>
                                    <m:t>mod</m:t>
                                  </m:r>
                                  <m:r>
                                    <a:rPr lang="en-US" sz="2400" b="0" i="1" smtClean="0">
                                      <a:latin typeface="Cambria Math" panose="02040503050406030204" pitchFamily="18" charset="0"/>
                                    </a:rPr>
                                    <m:t> </m:t>
                                  </m:r>
                                  <m:r>
                                    <a:rPr lang="en-US" sz="2400" b="0" i="1" smtClean="0">
                                      <a:latin typeface="Cambria Math" panose="02040503050406030204" pitchFamily="18" charset="0"/>
                                    </a:rPr>
                                    <m:t>𝑛</m:t>
                                  </m:r>
                                </m:e>
                              </m:d>
                              <m:r>
                                <a:rPr lang="el-GR" sz="2400" b="0" i="1" smtClean="0">
                                  <a:latin typeface="Cambria Math" panose="02040503050406030204" pitchFamily="18" charset="0"/>
                                </a:rPr>
                                <m:t>𝛬</m:t>
                              </m:r>
                            </m:oMath>
                          </a14:m>
                          <a:br>
                            <a:rPr lang="en-US" sz="2400" b="0" dirty="0"/>
                          </a:br>
                          <a:r>
                            <a:rPr lang="en-US" sz="2400" dirty="0"/>
                            <a:t>Separatrices emanating from long periodic</a:t>
                          </a:r>
                          <a:r>
                            <a:rPr lang="en-US" sz="2400" baseline="0" dirty="0"/>
                            <a:t> orbits </a:t>
                          </a:r>
                          <a:r>
                            <a:rPr lang="en-US" sz="2400" dirty="0"/>
                            <a:t>computed by parameterization</a:t>
                          </a:r>
                          <a:r>
                            <a:rPr lang="en-US" sz="2400" baseline="0" dirty="0"/>
                            <a:t> method</a:t>
                          </a:r>
                          <a:br>
                            <a:rPr lang="en-US" sz="2400" b="0" i="0" dirty="0">
                              <a:latin typeface="Cambria Math" panose="02040503050406030204" pitchFamily="18" charset="0"/>
                            </a:rPr>
                          </a:br>
                          <a14:m>
                            <m:oMath xmlns:m="http://schemas.openxmlformats.org/officeDocument/2006/math">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𝑊</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r>
                                        <a:rPr lang="en-US" sz="2400" b="0" i="1" smtClean="0">
                                          <a:latin typeface="Cambria Math" panose="02040503050406030204" pitchFamily="18" charset="0"/>
                                        </a:rPr>
                                        <m:t>,</m:t>
                                      </m:r>
                                      <m:r>
                                        <a:rPr lang="en-US" sz="2400" b="0" i="1" smtClean="0">
                                          <a:latin typeface="Cambria Math" panose="02040503050406030204" pitchFamily="18" charset="0"/>
                                        </a:rPr>
                                        <m:t>𝑠</m:t>
                                      </m:r>
                                    </m:e>
                                  </m:d>
                                </m:e>
                              </m:d>
                              <m:r>
                                <a:rPr lang="en-US" sz="2400" b="0" i="1" smtClean="0">
                                  <a:latin typeface="Cambria Math" panose="02040503050406030204" pitchFamily="18" charset="0"/>
                                </a:rPr>
                                <m:t>=</m:t>
                              </m:r>
                              <m:r>
                                <a:rPr lang="en-US" sz="2400" b="0" i="1" smtClean="0">
                                  <a:latin typeface="Cambria Math" panose="02040503050406030204" pitchFamily="18" charset="0"/>
                                </a:rPr>
                                <m:t>𝑊</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𝑘</m:t>
                                  </m:r>
                                  <m:r>
                                    <a:rPr lang="en-US" sz="2400" b="0" i="1" smtClean="0">
                                      <a:latin typeface="Cambria Math" panose="02040503050406030204" pitchFamily="18" charset="0"/>
                                    </a:rPr>
                                    <m:t>+</m:t>
                                  </m:r>
                                  <m:r>
                                    <a:rPr lang="en-US" sz="2400" b="0" i="1" smtClean="0">
                                      <a:latin typeface="Cambria Math" panose="02040503050406030204" pitchFamily="18" charset="0"/>
                                    </a:rPr>
                                    <m:t>𝑚</m:t>
                                  </m:r>
                                  <m:r>
                                    <a:rPr lang="en-US" sz="2400" b="0" i="1" smtClean="0">
                                      <a:latin typeface="Cambria Math" panose="02040503050406030204" pitchFamily="18" charset="0"/>
                                    </a:rPr>
                                    <m:t> </m:t>
                                  </m:r>
                                  <m:r>
                                    <m:rPr>
                                      <m:sty m:val="p"/>
                                    </m:rPr>
                                    <a:rPr lang="en-US" sz="2400" b="0" i="0" smtClean="0">
                                      <a:latin typeface="Cambria Math" panose="02040503050406030204" pitchFamily="18" charset="0"/>
                                    </a:rPr>
                                    <m:t>mod</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l-GR" sz="2400" b="0" i="1" smtClean="0">
                                          <a:latin typeface="Cambria Math" panose="02040503050406030204" pitchFamily="18" charset="0"/>
                                        </a:rPr>
                                        <m:t>𝜆</m:t>
                                      </m:r>
                                    </m:e>
                                    <m:sub>
                                      <m:r>
                                        <a:rPr lang="en-US" sz="2400" b="0" i="1" smtClean="0">
                                          <a:latin typeface="Cambria Math" panose="02040503050406030204" pitchFamily="18" charset="0"/>
                                        </a:rPr>
                                        <m:t>𝑤𝑒𝑎𝑘</m:t>
                                      </m:r>
                                    </m:sub>
                                  </m:sSub>
                                  <m:r>
                                    <a:rPr lang="en-US" sz="2400" b="0" i="1" smtClean="0">
                                      <a:latin typeface="Cambria Math" panose="02040503050406030204" pitchFamily="18" charset="0"/>
                                    </a:rPr>
                                    <m:t>𝑠</m:t>
                                  </m:r>
                                </m:e>
                              </m:d>
                              <m:r>
                                <a:rPr lang="en-US" sz="2400" b="0" i="1" smtClean="0">
                                  <a:latin typeface="Cambria Math" panose="02040503050406030204" pitchFamily="18" charset="0"/>
                                </a:rPr>
                                <m:t> </m:t>
                              </m:r>
                              <m:r>
                                <m:rPr>
                                  <m:sty m:val="p"/>
                                </m:rPr>
                                <a:rPr lang="en-US" sz="2400" b="0" i="0" smtClean="0">
                                  <a:latin typeface="Cambria Math" panose="02040503050406030204" pitchFamily="18" charset="0"/>
                                </a:rPr>
                                <m:t>for</m:t>
                              </m:r>
                              <m:r>
                                <a:rPr lang="en-US" sz="2400" b="0" i="1" smtClean="0">
                                  <a:latin typeface="Cambria Math" panose="02040503050406030204" pitchFamily="18" charset="0"/>
                                </a:rPr>
                                <m:t> </m:t>
                              </m:r>
                              <m:r>
                                <a:rPr lang="en-US" sz="2400" b="0" i="1" smtClean="0">
                                  <a:latin typeface="Cambria Math" panose="02040503050406030204" pitchFamily="18" charset="0"/>
                                </a:rPr>
                                <m:t>𝑘</m:t>
                              </m:r>
                              <m:r>
                                <a:rPr lang="en-US" sz="2400" b="0" i="1" smtClean="0">
                                  <a:latin typeface="Cambria Math" panose="02040503050406030204" pitchFamily="18" charset="0"/>
                                </a:rPr>
                                <m:t>=0, 1, …,</m:t>
                              </m:r>
                              <m:r>
                                <a:rPr lang="en-US" sz="2400" b="0" i="1" smtClean="0">
                                  <a:latin typeface="Cambria Math" panose="02040503050406030204" pitchFamily="18" charset="0"/>
                                </a:rPr>
                                <m:t>𝑛</m:t>
                              </m:r>
                              <m:r>
                                <a:rPr lang="en-US" sz="2400" b="0" i="1" smtClean="0">
                                  <a:latin typeface="Cambria Math" panose="02040503050406030204" pitchFamily="18" charset="0"/>
                                </a:rPr>
                                <m:t>−1 </m:t>
                              </m:r>
                            </m:oMath>
                          </a14:m>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endParaRPr lang="en-US" sz="2400" dirty="0"/>
                        </a:p>
                        <a:p>
                          <a:pPr marL="457200" lvl="0" indent="-457200">
                            <a:buFont typeface="Arial" panose="020B0604020202020204" pitchFamily="34" charset="0"/>
                            <a:buChar char="•"/>
                          </a:pPr>
                          <a:endParaRPr lang="en-US" sz="2800" dirty="0"/>
                        </a:p>
                        <a:p>
                          <a:pPr marL="457200" lvl="0" indent="-457200">
                            <a:buFont typeface="Arial" panose="020B0604020202020204" pitchFamily="34" charset="0"/>
                            <a:buChar char="•"/>
                          </a:pPr>
                          <a:r>
                            <a:rPr lang="en-US" sz="2400" dirty="0"/>
                            <a:t>Demonstrated that 11/34, 34/105, 23/71, 35/108, 12/37 secondary resonances overlap</a:t>
                          </a:r>
                        </a:p>
                        <a:p>
                          <a:pPr marL="457200" lvl="0" indent="-457200">
                            <a:buFont typeface="Arial" panose="020B0604020202020204" pitchFamily="34" charset="0"/>
                            <a:buChar char="•"/>
                          </a:pPr>
                          <a:r>
                            <a:rPr lang="en-US" sz="2400" dirty="0"/>
                            <a:t>Overlap occurs in more unstable/useful part of 4:3 orbit set, thus these individual orbits from PCRTBP cannot be transitioned to R4BP. </a:t>
                          </a:r>
                          <a:r>
                            <a:rPr lang="en-US" sz="2400" u="sng" dirty="0"/>
                            <a:t>BUT</a:t>
                          </a:r>
                          <a:r>
                            <a:rPr lang="en-US" sz="2400" dirty="0"/>
                            <a:t> – 2D </a:t>
                          </a:r>
                          <a:r>
                            <a:rPr lang="en-US" sz="2400" i="1" dirty="0"/>
                            <a:t>cylinder of orbits </a:t>
                          </a:r>
                          <a:r>
                            <a:rPr lang="en-US" sz="2400" i="0" dirty="0"/>
                            <a:t>does</a:t>
                          </a:r>
                          <a:r>
                            <a:rPr lang="en-US" sz="2400" dirty="0"/>
                            <a:t> persist! </a:t>
                          </a:r>
                        </a:p>
                        <a:p>
                          <a:pPr marL="457200" lvl="0" indent="-457200">
                            <a:buFont typeface="Arial" panose="020B0604020202020204" pitchFamily="34" charset="0"/>
                            <a:buChar char="•"/>
                          </a:pPr>
                          <a:r>
                            <a:rPr lang="en-US" sz="2400" dirty="0"/>
                            <a:t>Persistence of cylinder determined using stability properties of long periodic orbits</a:t>
                          </a:r>
                        </a:p>
                        <a:p>
                          <a:pPr marL="457200" lvl="0" indent="-457200">
                            <a:buFont typeface="Arial" panose="020B0604020202020204" pitchFamily="34" charset="0"/>
                            <a:buChar char="•"/>
                          </a:pPr>
                          <a:r>
                            <a:rPr lang="en-US" sz="2400" dirty="0"/>
                            <a:t>Individual PCRTBP orbits replaced by new orbits from sec. resonant Islands inside NHIC</a:t>
                          </a: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700026"/>
                      </a:ext>
                    </a:extLst>
                  </a:tr>
                </a:tbl>
              </a:graphicData>
            </a:graphic>
          </p:graphicFrame>
        </mc:Choice>
        <mc:Fallback xmlns="">
          <p:graphicFrame>
            <p:nvGraphicFramePr>
              <p:cNvPr id="75" name="Table 57">
                <a:extLst>
                  <a:ext uri="{FF2B5EF4-FFF2-40B4-BE49-F238E27FC236}">
                    <a16:creationId xmlns:a16="http://schemas.microsoft.com/office/drawing/2014/main" id="{7CE9613C-C997-2413-F46D-1DDDE70661F8}"/>
                  </a:ext>
                </a:extLst>
              </p:cNvPr>
              <p:cNvGraphicFramePr>
                <a:graphicFrameLocks noGrp="1"/>
              </p:cNvGraphicFramePr>
              <p:nvPr>
                <p:extLst>
                  <p:ext uri="{D42A27DB-BD31-4B8C-83A1-F6EECF244321}">
                    <p14:modId xmlns:p14="http://schemas.microsoft.com/office/powerpoint/2010/main" val="3183665512"/>
                  </p:ext>
                </p:extLst>
              </p:nvPr>
            </p:nvGraphicFramePr>
            <p:xfrm>
              <a:off x="9824186" y="8487386"/>
              <a:ext cx="11622151" cy="16372523"/>
            </p:xfrm>
            <a:graphic>
              <a:graphicData uri="http://schemas.openxmlformats.org/drawingml/2006/table">
                <a:tbl>
                  <a:tblPr firstRow="1" bandRow="1">
                    <a:tableStyleId>{5C22544A-7EE6-4342-B048-85BDC9FD1C3A}</a:tableStyleId>
                  </a:tblPr>
                  <a:tblGrid>
                    <a:gridCol w="11622151">
                      <a:extLst>
                        <a:ext uri="{9D8B030D-6E8A-4147-A177-3AD203B41FA5}">
                          <a16:colId xmlns:a16="http://schemas.microsoft.com/office/drawing/2014/main" val="2489623754"/>
                        </a:ext>
                      </a:extLst>
                    </a:gridCol>
                  </a:tblGrid>
                  <a:tr h="57912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Approach and Results </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569249649"/>
                      </a:ext>
                    </a:extLst>
                  </a:tr>
                  <a:tr h="15793403">
                    <a:tc>
                      <a:txBody>
                        <a:bodyPr/>
                        <a:lstStyle/>
                        <a:p>
                          <a:endParaRPr lang="en-US"/>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blipFill>
                          <a:blip r:embed="rId9"/>
                          <a:stretch>
                            <a:fillRect l="-218" t="-4260" r="-437" b="-884"/>
                          </a:stretch>
                        </a:blipFill>
                      </a:tcPr>
                    </a:tc>
                    <a:extLst>
                      <a:ext uri="{0D108BD9-81ED-4DB2-BD59-A6C34878D82A}">
                        <a16:rowId xmlns:a16="http://schemas.microsoft.com/office/drawing/2014/main" val="1480700026"/>
                      </a:ext>
                    </a:extLst>
                  </a:tr>
                </a:tbl>
              </a:graphicData>
            </a:graphic>
          </p:graphicFrame>
        </mc:Fallback>
      </mc:AlternateContent>
      <p:pic>
        <p:nvPicPr>
          <p:cNvPr id="76" name="Picture 75">
            <a:extLst>
              <a:ext uri="{FF2B5EF4-FFF2-40B4-BE49-F238E27FC236}">
                <a16:creationId xmlns:a16="http://schemas.microsoft.com/office/drawing/2014/main" id="{FEE91E52-DDCC-E80E-C18F-695D2109AB08}"/>
              </a:ext>
            </a:extLst>
          </p:cNvPr>
          <p:cNvPicPr>
            <a:picLocks noChangeAspect="1"/>
          </p:cNvPicPr>
          <p:nvPr/>
        </p:nvPicPr>
        <p:blipFill>
          <a:blip r:embed="rId10"/>
          <a:stretch>
            <a:fillRect/>
          </a:stretch>
        </p:blipFill>
        <p:spPr>
          <a:xfrm>
            <a:off x="9950173" y="11576019"/>
            <a:ext cx="5708860" cy="1697228"/>
          </a:xfrm>
          <a:prstGeom prst="rect">
            <a:avLst/>
          </a:prstGeom>
        </p:spPr>
      </p:pic>
      <p:pic>
        <p:nvPicPr>
          <p:cNvPr id="77" name="Picture 76">
            <a:extLst>
              <a:ext uri="{FF2B5EF4-FFF2-40B4-BE49-F238E27FC236}">
                <a16:creationId xmlns:a16="http://schemas.microsoft.com/office/drawing/2014/main" id="{CA8556B4-B417-4242-BFD9-380151CE485B}"/>
              </a:ext>
            </a:extLst>
          </p:cNvPr>
          <p:cNvPicPr>
            <a:picLocks noChangeAspect="1"/>
          </p:cNvPicPr>
          <p:nvPr/>
        </p:nvPicPr>
        <p:blipFill>
          <a:blip r:embed="rId11"/>
          <a:stretch>
            <a:fillRect/>
          </a:stretch>
        </p:blipFill>
        <p:spPr>
          <a:xfrm>
            <a:off x="9952270" y="13134040"/>
            <a:ext cx="5661224" cy="1686704"/>
          </a:xfrm>
          <a:prstGeom prst="rect">
            <a:avLst/>
          </a:prstGeom>
        </p:spPr>
      </p:pic>
      <p:pic>
        <p:nvPicPr>
          <p:cNvPr id="78" name="Picture 77">
            <a:extLst>
              <a:ext uri="{FF2B5EF4-FFF2-40B4-BE49-F238E27FC236}">
                <a16:creationId xmlns:a16="http://schemas.microsoft.com/office/drawing/2014/main" id="{9E9E768D-6F35-F01C-6FD5-EFED09A90978}"/>
              </a:ext>
            </a:extLst>
          </p:cNvPr>
          <p:cNvPicPr>
            <a:picLocks noChangeAspect="1"/>
          </p:cNvPicPr>
          <p:nvPr/>
        </p:nvPicPr>
        <p:blipFill>
          <a:blip r:embed="rId12"/>
          <a:stretch>
            <a:fillRect/>
          </a:stretch>
        </p:blipFill>
        <p:spPr>
          <a:xfrm>
            <a:off x="15613494" y="11575266"/>
            <a:ext cx="5708859" cy="1699930"/>
          </a:xfrm>
          <a:prstGeom prst="rect">
            <a:avLst/>
          </a:prstGeom>
        </p:spPr>
      </p:pic>
      <p:pic>
        <p:nvPicPr>
          <p:cNvPr id="79" name="Picture 78">
            <a:extLst>
              <a:ext uri="{FF2B5EF4-FFF2-40B4-BE49-F238E27FC236}">
                <a16:creationId xmlns:a16="http://schemas.microsoft.com/office/drawing/2014/main" id="{E66AC946-80F8-D67C-706F-B4E7BE884852}"/>
              </a:ext>
            </a:extLst>
          </p:cNvPr>
          <p:cNvPicPr>
            <a:picLocks noChangeAspect="1"/>
          </p:cNvPicPr>
          <p:nvPr/>
        </p:nvPicPr>
        <p:blipFill>
          <a:blip r:embed="rId13"/>
          <a:stretch>
            <a:fillRect/>
          </a:stretch>
        </p:blipFill>
        <p:spPr>
          <a:xfrm>
            <a:off x="9950173" y="14816766"/>
            <a:ext cx="5661224" cy="1691132"/>
          </a:xfrm>
          <a:prstGeom prst="rect">
            <a:avLst/>
          </a:prstGeom>
        </p:spPr>
      </p:pic>
      <p:pic>
        <p:nvPicPr>
          <p:cNvPr id="80" name="Picture 79">
            <a:extLst>
              <a:ext uri="{FF2B5EF4-FFF2-40B4-BE49-F238E27FC236}">
                <a16:creationId xmlns:a16="http://schemas.microsoft.com/office/drawing/2014/main" id="{4E1CD0F5-8492-F426-A0F5-54E4CD4FACA0}"/>
              </a:ext>
            </a:extLst>
          </p:cNvPr>
          <p:cNvPicPr>
            <a:picLocks noChangeAspect="1"/>
          </p:cNvPicPr>
          <p:nvPr/>
        </p:nvPicPr>
        <p:blipFill>
          <a:blip r:embed="rId14"/>
          <a:stretch>
            <a:fillRect/>
          </a:stretch>
        </p:blipFill>
        <p:spPr>
          <a:xfrm>
            <a:off x="15660603" y="13137026"/>
            <a:ext cx="5662349" cy="1679740"/>
          </a:xfrm>
          <a:prstGeom prst="rect">
            <a:avLst/>
          </a:prstGeom>
        </p:spPr>
      </p:pic>
      <p:pic>
        <p:nvPicPr>
          <p:cNvPr id="81" name="Picture 80">
            <a:extLst>
              <a:ext uri="{FF2B5EF4-FFF2-40B4-BE49-F238E27FC236}">
                <a16:creationId xmlns:a16="http://schemas.microsoft.com/office/drawing/2014/main" id="{61513F6F-9F23-0A30-4874-8D7D70B15031}"/>
              </a:ext>
            </a:extLst>
          </p:cNvPr>
          <p:cNvPicPr>
            <a:picLocks noChangeAspect="1"/>
          </p:cNvPicPr>
          <p:nvPr/>
        </p:nvPicPr>
        <p:blipFill>
          <a:blip r:embed="rId15"/>
          <a:stretch>
            <a:fillRect/>
          </a:stretch>
        </p:blipFill>
        <p:spPr>
          <a:xfrm>
            <a:off x="15622569" y="14810596"/>
            <a:ext cx="5699784" cy="1741854"/>
          </a:xfrm>
          <a:prstGeom prst="rect">
            <a:avLst/>
          </a:prstGeom>
        </p:spPr>
      </p:pic>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0C0CFEF3-3FEA-181E-E916-DE339A4FD4FA}"/>
                  </a:ext>
                </a:extLst>
              </p:cNvPr>
              <p:cNvSpPr txBox="1"/>
              <p:nvPr/>
            </p:nvSpPr>
            <p:spPr>
              <a:xfrm>
                <a:off x="10158581" y="16478429"/>
                <a:ext cx="10927976" cy="369332"/>
              </a:xfrm>
              <a:prstGeom prst="rect">
                <a:avLst/>
              </a:prstGeom>
              <a:noFill/>
            </p:spPr>
            <p:txBody>
              <a:bodyPr wrap="square" rtlCol="0">
                <a:spAutoFit/>
              </a:bodyPr>
              <a:lstStyle/>
              <a:p>
                <a:r>
                  <a:rPr lang="en-US" b="1" dirty="0">
                    <a:cs typeface="Arial" panose="020B0604020202020204" pitchFamily="34" charset="0"/>
                  </a:rPr>
                  <a:t>Figure 4: Plots of surviving 4:3 orbits for </a:t>
                </a:r>
                <a14:m>
                  <m:oMath xmlns:m="http://schemas.openxmlformats.org/officeDocument/2006/math">
                    <m:sSub>
                      <m:sSubPr>
                        <m:ctrlPr>
                          <a:rPr lang="en-US" sz="1800" b="0" i="1" dirty="0" smtClean="0">
                            <a:latin typeface="Cambria Math" panose="02040503050406030204" pitchFamily="18" charset="0"/>
                          </a:rPr>
                        </m:ctrlPr>
                      </m:sSubPr>
                      <m:e>
                        <m:r>
                          <a:rPr lang="en-US" sz="1800" i="1" dirty="0" smtClean="0">
                            <a:latin typeface="Cambria Math" panose="02040503050406030204" pitchFamily="18" charset="0"/>
                          </a:rPr>
                          <m:t>𝑚</m:t>
                        </m:r>
                      </m:e>
                      <m:sub>
                        <m:r>
                          <a:rPr lang="en-US" sz="1800" b="0" i="1" dirty="0" smtClean="0">
                            <a:latin typeface="Cambria Math" panose="02040503050406030204" pitchFamily="18" charset="0"/>
                          </a:rPr>
                          <m:t>3</m:t>
                        </m:r>
                      </m:sub>
                    </m:sSub>
                    <m:r>
                      <a:rPr lang="en-US" i="1" dirty="0">
                        <a:latin typeface="Cambria Math" panose="02040503050406030204" pitchFamily="18" charset="0"/>
                      </a:rPr>
                      <m:t>≈0, 0.04,</m:t>
                    </m:r>
                    <m:r>
                      <a:rPr lang="en-US" b="0" i="1" dirty="0" smtClean="0">
                        <a:latin typeface="Cambria Math" panose="02040503050406030204" pitchFamily="18" charset="0"/>
                      </a:rPr>
                      <m:t> </m:t>
                    </m:r>
                    <m:r>
                      <a:rPr lang="en-US" i="1" dirty="0">
                        <a:latin typeface="Cambria Math" panose="02040503050406030204" pitchFamily="18" charset="0"/>
                      </a:rPr>
                      <m:t>0.32,</m:t>
                    </m:r>
                    <m:r>
                      <a:rPr lang="en-US" b="0" i="1" dirty="0" smtClean="0">
                        <a:latin typeface="Cambria Math" panose="02040503050406030204" pitchFamily="18" charset="0"/>
                      </a:rPr>
                      <m:t> </m:t>
                    </m:r>
                    <m:r>
                      <a:rPr lang="en-US" i="1" dirty="0">
                        <a:latin typeface="Cambria Math" panose="02040503050406030204" pitchFamily="18" charset="0"/>
                      </a:rPr>
                      <m:t>0.40,</m:t>
                    </m:r>
                    <m:r>
                      <a:rPr lang="en-US" b="0" i="1" dirty="0" smtClean="0">
                        <a:latin typeface="Cambria Math" panose="02040503050406030204" pitchFamily="18" charset="0"/>
                      </a:rPr>
                      <m:t> </m:t>
                    </m:r>
                    <m:r>
                      <a:rPr lang="en-US" i="1" dirty="0">
                        <a:latin typeface="Cambria Math" panose="02040503050406030204" pitchFamily="18" charset="0"/>
                      </a:rPr>
                      <m:t>0.44,</m:t>
                    </m:r>
                    <m:r>
                      <a:rPr lang="en-US" b="0" i="1" dirty="0" smtClean="0">
                        <a:latin typeface="Cambria Math" panose="02040503050406030204" pitchFamily="18" charset="0"/>
                      </a:rPr>
                      <m:t> </m:t>
                    </m:r>
                    <m:r>
                      <a:rPr lang="en-US" i="1" dirty="0">
                        <a:latin typeface="Cambria Math" panose="02040503050406030204" pitchFamily="18" charset="0"/>
                      </a:rPr>
                      <m:t>0.81</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𝑚</m:t>
                        </m:r>
                      </m:e>
                      <m:sub>
                        <m:r>
                          <a:rPr lang="en-US" sz="1800" b="0" i="1" dirty="0" smtClean="0">
                            <a:latin typeface="Cambria Math" panose="02040503050406030204" pitchFamily="18" charset="0"/>
                          </a:rPr>
                          <m:t>𝐸</m:t>
                        </m:r>
                      </m:sub>
                    </m:sSub>
                  </m:oMath>
                </a14:m>
                <a:r>
                  <a:rPr lang="en-US" b="1" dirty="0">
                    <a:cs typeface="Arial" panose="020B0604020202020204" pitchFamily="34" charset="0"/>
                  </a:rPr>
                  <a:t> in 4:3 MMR-adapted coordinates </a:t>
                </a:r>
              </a:p>
            </p:txBody>
          </p:sp>
        </mc:Choice>
        <mc:Fallback xmlns="">
          <p:sp>
            <p:nvSpPr>
              <p:cNvPr id="82" name="TextBox 81">
                <a:extLst>
                  <a:ext uri="{FF2B5EF4-FFF2-40B4-BE49-F238E27FC236}">
                    <a16:creationId xmlns:a16="http://schemas.microsoft.com/office/drawing/2014/main" id="{0C0CFEF3-3FEA-181E-E916-DE339A4FD4FA}"/>
                  </a:ext>
                </a:extLst>
              </p:cNvPr>
              <p:cNvSpPr txBox="1">
                <a:spLocks noRot="1" noChangeAspect="1" noMove="1" noResize="1" noEditPoints="1" noAdjustHandles="1" noChangeArrowheads="1" noChangeShapeType="1" noTextEdit="1"/>
              </p:cNvSpPr>
              <p:nvPr/>
            </p:nvSpPr>
            <p:spPr>
              <a:xfrm>
                <a:off x="10158581" y="16478429"/>
                <a:ext cx="10927976" cy="369332"/>
              </a:xfrm>
              <a:prstGeom prst="rect">
                <a:avLst/>
              </a:prstGeom>
              <a:blipFill>
                <a:blip r:embed="rId16"/>
                <a:stretch>
                  <a:fillRect l="-464"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91A830FB-B67A-6FD1-CA5A-0AF505F9BB3A}"/>
                  </a:ext>
                </a:extLst>
              </p:cNvPr>
              <p:cNvSpPr txBox="1"/>
              <p:nvPr/>
            </p:nvSpPr>
            <p:spPr>
              <a:xfrm>
                <a:off x="10893287" y="22648050"/>
                <a:ext cx="9601200" cy="369332"/>
              </a:xfrm>
              <a:prstGeom prst="rect">
                <a:avLst/>
              </a:prstGeom>
              <a:noFill/>
            </p:spPr>
            <p:txBody>
              <a:bodyPr wrap="square" rtlCol="0">
                <a:spAutoFit/>
              </a:bodyPr>
              <a:lstStyle/>
              <a:p>
                <a:r>
                  <a:rPr lang="en-US" b="1" dirty="0">
                    <a:cs typeface="Arial" panose="020B0604020202020204" pitchFamily="34" charset="0"/>
                  </a:rPr>
                  <a:t>Figure 5: Plot of secondary resonance long periodic orbit points and separatrices for </a:t>
                </a:r>
                <a14:m>
                  <m:oMath xmlns:m="http://schemas.openxmlformats.org/officeDocument/2006/math">
                    <m:sSub>
                      <m:sSubPr>
                        <m:ctrlPr>
                          <a:rPr lang="en-US" sz="1800" b="0" i="1" dirty="0" smtClean="0">
                            <a:latin typeface="Cambria Math" panose="02040503050406030204" pitchFamily="18" charset="0"/>
                          </a:rPr>
                        </m:ctrlPr>
                      </m:sSubPr>
                      <m:e>
                        <m:r>
                          <a:rPr lang="en-US" sz="1800" i="1" dirty="0" smtClean="0">
                            <a:latin typeface="Cambria Math" panose="02040503050406030204" pitchFamily="18" charset="0"/>
                          </a:rPr>
                          <m:t>𝑚</m:t>
                        </m:r>
                      </m:e>
                      <m:sub>
                        <m:r>
                          <a:rPr lang="en-US" sz="1800" b="0" i="1" dirty="0" smtClean="0">
                            <a:latin typeface="Cambria Math" panose="02040503050406030204" pitchFamily="18" charset="0"/>
                          </a:rPr>
                          <m:t>3</m:t>
                        </m:r>
                      </m:sub>
                    </m:sSub>
                    <m:r>
                      <a:rPr lang="en-US" i="1" dirty="0" smtClean="0">
                        <a:latin typeface="Cambria Math" panose="02040503050406030204" pitchFamily="18" charset="0"/>
                      </a:rPr>
                      <m:t>=</m:t>
                    </m:r>
                    <m:sSub>
                      <m:sSubPr>
                        <m:ctrlPr>
                          <a:rPr lang="en-US" sz="1800" b="0" i="1" dirty="0" smtClean="0">
                            <a:latin typeface="Cambria Math" panose="02040503050406030204" pitchFamily="18" charset="0"/>
                          </a:rPr>
                        </m:ctrlPr>
                      </m:sSubPr>
                      <m:e>
                        <m:r>
                          <a:rPr lang="en-US" sz="1800" b="0" i="1" dirty="0" smtClean="0">
                            <a:latin typeface="Cambria Math" panose="02040503050406030204" pitchFamily="18" charset="0"/>
                          </a:rPr>
                          <m:t>𝑚</m:t>
                        </m:r>
                      </m:e>
                      <m:sub>
                        <m:r>
                          <a:rPr lang="en-US" sz="1800" b="0" i="1" dirty="0" smtClean="0">
                            <a:latin typeface="Cambria Math" panose="02040503050406030204" pitchFamily="18" charset="0"/>
                          </a:rPr>
                          <m:t>𝐸</m:t>
                        </m:r>
                      </m:sub>
                    </m:sSub>
                  </m:oMath>
                </a14:m>
                <a:r>
                  <a:rPr lang="en-US" b="1" dirty="0">
                    <a:cs typeface="Arial" panose="020B0604020202020204" pitchFamily="34" charset="0"/>
                  </a:rPr>
                  <a:t> R4BP </a:t>
                </a:r>
              </a:p>
            </p:txBody>
          </p:sp>
        </mc:Choice>
        <mc:Fallback xmlns="">
          <p:sp>
            <p:nvSpPr>
              <p:cNvPr id="84" name="TextBox 83">
                <a:extLst>
                  <a:ext uri="{FF2B5EF4-FFF2-40B4-BE49-F238E27FC236}">
                    <a16:creationId xmlns:a16="http://schemas.microsoft.com/office/drawing/2014/main" id="{91A830FB-B67A-6FD1-CA5A-0AF505F9BB3A}"/>
                  </a:ext>
                </a:extLst>
              </p:cNvPr>
              <p:cNvSpPr txBox="1">
                <a:spLocks noRot="1" noChangeAspect="1" noMove="1" noResize="1" noEditPoints="1" noAdjustHandles="1" noChangeArrowheads="1" noChangeShapeType="1" noTextEdit="1"/>
              </p:cNvSpPr>
              <p:nvPr/>
            </p:nvSpPr>
            <p:spPr>
              <a:xfrm>
                <a:off x="10893287" y="22648050"/>
                <a:ext cx="9601200" cy="369332"/>
              </a:xfrm>
              <a:prstGeom prst="rect">
                <a:avLst/>
              </a:prstGeom>
              <a:blipFill>
                <a:blip r:embed="rId17"/>
                <a:stretch>
                  <a:fillRect l="-528" t="-6667" r="-1057" b="-26667"/>
                </a:stretch>
              </a:blipFill>
            </p:spPr>
            <p:txBody>
              <a:bodyPr/>
              <a:lstStyle/>
              <a:p>
                <a:r>
                  <a:rPr lang="en-US">
                    <a:noFill/>
                  </a:rPr>
                  <a:t> </a:t>
                </a:r>
              </a:p>
            </p:txBody>
          </p:sp>
        </mc:Fallback>
      </mc:AlternateContent>
      <p:graphicFrame>
        <p:nvGraphicFramePr>
          <p:cNvPr id="85" name="Table 57">
            <a:extLst>
              <a:ext uri="{FF2B5EF4-FFF2-40B4-BE49-F238E27FC236}">
                <a16:creationId xmlns:a16="http://schemas.microsoft.com/office/drawing/2014/main" id="{763D0088-BF42-4EF1-FAE3-AE7244EE9844}"/>
              </a:ext>
            </a:extLst>
          </p:cNvPr>
          <p:cNvGraphicFramePr>
            <a:graphicFrameLocks noGrp="1"/>
          </p:cNvGraphicFramePr>
          <p:nvPr>
            <p:extLst>
              <p:ext uri="{D42A27DB-BD31-4B8C-83A1-F6EECF244321}">
                <p14:modId xmlns:p14="http://schemas.microsoft.com/office/powerpoint/2010/main" val="2328197259"/>
              </p:ext>
            </p:extLst>
          </p:nvPr>
        </p:nvGraphicFramePr>
        <p:xfrm>
          <a:off x="527398" y="26817214"/>
          <a:ext cx="20918939" cy="1767840"/>
        </p:xfrm>
        <a:graphic>
          <a:graphicData uri="http://schemas.openxmlformats.org/drawingml/2006/table">
            <a:tbl>
              <a:tblPr firstRow="1" bandRow="1">
                <a:tableStyleId>{5C22544A-7EE6-4342-B048-85BDC9FD1C3A}</a:tableStyleId>
              </a:tblPr>
              <a:tblGrid>
                <a:gridCol w="20918939">
                  <a:extLst>
                    <a:ext uri="{9D8B030D-6E8A-4147-A177-3AD203B41FA5}">
                      <a16:colId xmlns:a16="http://schemas.microsoft.com/office/drawing/2014/main" val="2489623754"/>
                    </a:ext>
                  </a:extLst>
                </a:gridCol>
              </a:tblGrid>
              <a:tr h="37084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Significance of Results/Benefits to NASA/JPL </a:t>
                      </a: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569249649"/>
                  </a:ext>
                </a:extLst>
              </a:tr>
              <a:tr h="370840">
                <a:tc>
                  <a:txBody>
                    <a:bodyPr/>
                    <a:lstStyle/>
                    <a:p>
                      <a:pPr marL="0" marR="0" lvl="0" indent="0" algn="l" defTabSz="2194560" rtl="0" eaLnBrk="1" fontAlgn="auto" latinLnBrk="0" hangingPunct="1">
                        <a:lnSpc>
                          <a:spcPct val="100000"/>
                        </a:lnSpc>
                        <a:spcBef>
                          <a:spcPts val="0"/>
                        </a:spcBef>
                        <a:spcAft>
                          <a:spcPts val="0"/>
                        </a:spcAft>
                        <a:buClrTx/>
                        <a:buSzTx/>
                        <a:buFontTx/>
                        <a:buNone/>
                        <a:tabLst/>
                        <a:defRPr/>
                      </a:pPr>
                      <a:r>
                        <a:rPr lang="en-US" sz="2400" dirty="0"/>
                        <a:t>This new understanding of possible dynamics inside MMRs will be useful for tour design in multi-moon systems of interest to JPL, including Jupiter, Saturn, and Uranus. </a:t>
                      </a:r>
                    </a:p>
                    <a:p>
                      <a:pPr marL="0" marR="0" lvl="0" indent="0" algn="l" defTabSz="2194560" rtl="0" eaLnBrk="1" fontAlgn="auto" latinLnBrk="0" hangingPunct="1">
                        <a:lnSpc>
                          <a:spcPct val="100000"/>
                        </a:lnSpc>
                        <a:spcBef>
                          <a:spcPts val="0"/>
                        </a:spcBef>
                        <a:spcAft>
                          <a:spcPts val="0"/>
                        </a:spcAft>
                        <a:buClrTx/>
                        <a:buSzTx/>
                        <a:buFontTx/>
                        <a:buNone/>
                        <a:tabLst/>
                        <a:defRPr/>
                      </a:pPr>
                      <a:r>
                        <a:rPr lang="en-US" sz="2400" dirty="0"/>
                        <a:t>The result indicates that MMR use for mission design in some regions of space requires an R4BP model and secondary resonant orbits, as they replace the most useful PCR3BP orbits in certain MMRs. We expect the resulting trajectories to be much easier and less costly in fuel to transition to the ephemeris model for real missions. </a:t>
                      </a:r>
                    </a:p>
                  </a:txBody>
                  <a:tcPr>
                    <a:lnL w="38100" cap="flat" cmpd="sng" algn="ctr">
                      <a:solidFill>
                        <a:schemeClr val="tx1">
                          <a:lumMod val="65000"/>
                          <a:lumOff val="35000"/>
                        </a:schemeClr>
                      </a:solidFill>
                      <a:prstDash val="solid"/>
                      <a:round/>
                      <a:headEnd type="none" w="med" len="med"/>
                      <a:tailEnd type="none" w="med" len="med"/>
                    </a:lnL>
                    <a:lnR w="38100" cap="flat" cmpd="sng" algn="ctr">
                      <a:solidFill>
                        <a:schemeClr val="tx1">
                          <a:lumMod val="65000"/>
                          <a:lumOff val="35000"/>
                        </a:schemeClr>
                      </a:solidFill>
                      <a:prstDash val="solid"/>
                      <a:round/>
                      <a:headEnd type="none" w="med" len="med"/>
                      <a:tailEnd type="none" w="med" len="med"/>
                    </a:lnR>
                    <a:lnT w="38100" cap="flat" cmpd="sng" algn="ctr">
                      <a:solidFill>
                        <a:schemeClr val="tx1">
                          <a:lumMod val="65000"/>
                          <a:lumOff val="35000"/>
                        </a:schemeClr>
                      </a:solidFill>
                      <a:prstDash val="solid"/>
                      <a:round/>
                      <a:headEnd type="none" w="med" len="med"/>
                      <a:tailEnd type="none" w="med" len="med"/>
                    </a:lnT>
                    <a:lnB w="381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700026"/>
                  </a:ext>
                </a:extLst>
              </a:tr>
            </a:tbl>
          </a:graphicData>
        </a:graphic>
      </p:graphicFrame>
      <p:pic>
        <p:nvPicPr>
          <p:cNvPr id="83" name="Picture 82">
            <a:extLst>
              <a:ext uri="{FF2B5EF4-FFF2-40B4-BE49-F238E27FC236}">
                <a16:creationId xmlns:a16="http://schemas.microsoft.com/office/drawing/2014/main" id="{B545139C-30D1-BD07-DF7C-012D5C2FF760}"/>
              </a:ext>
            </a:extLst>
          </p:cNvPr>
          <p:cNvPicPr>
            <a:picLocks noChangeAspect="1"/>
          </p:cNvPicPr>
          <p:nvPr/>
        </p:nvPicPr>
        <p:blipFill rotWithShape="1">
          <a:blip r:embed="rId18"/>
          <a:srcRect t="5288"/>
          <a:stretch/>
        </p:blipFill>
        <p:spPr>
          <a:xfrm>
            <a:off x="9950174" y="19668286"/>
            <a:ext cx="11265952" cy="3003429"/>
          </a:xfrm>
          <a:prstGeom prst="rect">
            <a:avLst/>
          </a:prstGeom>
        </p:spPr>
      </p:pic>
      <p:pic>
        <p:nvPicPr>
          <p:cNvPr id="89" name="Picture 88">
            <a:extLst>
              <a:ext uri="{FF2B5EF4-FFF2-40B4-BE49-F238E27FC236}">
                <a16:creationId xmlns:a16="http://schemas.microsoft.com/office/drawing/2014/main" id="{43D1D293-C811-B025-3E69-E65E18EE0CAA}"/>
              </a:ext>
            </a:extLst>
          </p:cNvPr>
          <p:cNvPicPr>
            <a:picLocks noChangeAspect="1"/>
          </p:cNvPicPr>
          <p:nvPr/>
        </p:nvPicPr>
        <p:blipFill>
          <a:blip r:embed="rId19"/>
          <a:stretch>
            <a:fillRect/>
          </a:stretch>
        </p:blipFill>
        <p:spPr>
          <a:xfrm>
            <a:off x="891119" y="11071274"/>
            <a:ext cx="4138081" cy="3490059"/>
          </a:xfrm>
          <a:prstGeom prst="rect">
            <a:avLst/>
          </a:prstGeom>
        </p:spPr>
      </p:pic>
      <p:sp>
        <p:nvSpPr>
          <p:cNvPr id="90" name="TextBox 89">
            <a:extLst>
              <a:ext uri="{FF2B5EF4-FFF2-40B4-BE49-F238E27FC236}">
                <a16:creationId xmlns:a16="http://schemas.microsoft.com/office/drawing/2014/main" id="{42DB0CEB-3F13-234B-7CAC-B4A057692AB9}"/>
              </a:ext>
            </a:extLst>
          </p:cNvPr>
          <p:cNvSpPr txBox="1"/>
          <p:nvPr/>
        </p:nvSpPr>
        <p:spPr>
          <a:xfrm>
            <a:off x="621258" y="14591881"/>
            <a:ext cx="9954274" cy="369332"/>
          </a:xfrm>
          <a:prstGeom prst="rect">
            <a:avLst/>
          </a:prstGeom>
          <a:noFill/>
        </p:spPr>
        <p:txBody>
          <a:bodyPr wrap="square" rtlCol="0">
            <a:spAutoFit/>
          </a:bodyPr>
          <a:lstStyle/>
          <a:p>
            <a:r>
              <a:rPr lang="en-US" b="1" dirty="0">
                <a:cs typeface="Arial" panose="020B0604020202020204" pitchFamily="34" charset="0"/>
              </a:rPr>
              <a:t>Figure 1: (L) Ganymede PCRTBP 4:3 unstable orbits, (R) Europa PCRTBP 3:4 to 5:6 connection</a:t>
            </a:r>
          </a:p>
        </p:txBody>
      </p:sp>
      <p:pic>
        <p:nvPicPr>
          <p:cNvPr id="92" name="Picture 91">
            <a:extLst>
              <a:ext uri="{FF2B5EF4-FFF2-40B4-BE49-F238E27FC236}">
                <a16:creationId xmlns:a16="http://schemas.microsoft.com/office/drawing/2014/main" id="{8C9E786E-621F-6E00-B37E-0B2B6FE9FD0F}"/>
              </a:ext>
            </a:extLst>
          </p:cNvPr>
          <p:cNvPicPr>
            <a:picLocks noChangeAspect="1"/>
          </p:cNvPicPr>
          <p:nvPr/>
        </p:nvPicPr>
        <p:blipFill>
          <a:blip r:embed="rId20"/>
          <a:stretch>
            <a:fillRect/>
          </a:stretch>
        </p:blipFill>
        <p:spPr>
          <a:xfrm>
            <a:off x="5095725" y="11063744"/>
            <a:ext cx="4412642" cy="3509633"/>
          </a:xfrm>
          <a:prstGeom prst="rect">
            <a:avLst/>
          </a:prstGeom>
        </p:spPr>
      </p:pic>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7189</TotalTime>
  <Words>1014</Words>
  <Application>Microsoft Office PowerPoint</Application>
  <PresentationFormat>Custom</PresentationFormat>
  <Paragraphs>112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454</cp:revision>
  <dcterms:created xsi:type="dcterms:W3CDTF">2022-08-22T17:05:38Z</dcterms:created>
  <dcterms:modified xsi:type="dcterms:W3CDTF">2023-11-29T05:01:50Z</dcterms:modified>
</cp:coreProperties>
</file>