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208663" y="29499954"/>
            <a:ext cx="6555742"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334514" y="32303576"/>
            <a:ext cx="5976257" cy="400110"/>
          </a:xfrm>
          <a:prstGeom prst="rect">
            <a:avLst/>
          </a:prstGeom>
          <a:noFill/>
        </p:spPr>
        <p:txBody>
          <a:bodyPr wrap="square" rtlCol="0">
            <a:spAutoFit/>
          </a:bodyPr>
          <a:lstStyle/>
          <a:p>
            <a:r>
              <a:rPr lang="en-US" sz="2000">
                <a:latin typeface="Helvetica" pitchFamily="2" charset="0"/>
                <a:cs typeface="Arial" panose="020B0604020202020204" pitchFamily="34" charset="0"/>
              </a:rPr>
              <a:t>Copyright 2023. </a:t>
            </a:r>
            <a:r>
              <a:rPr lang="en-US" sz="2000" dirty="0">
                <a:latin typeface="Helvetica" pitchFamily="2" charset="0"/>
                <a:cs typeface="Arial" panose="020B0604020202020204" pitchFamily="34" charset="0"/>
              </a:rPr>
              <a:t>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7952141" y="28813181"/>
            <a:ext cx="13952136"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010892" y="28873931"/>
            <a:ext cx="13548568" cy="3754874"/>
          </a:xfrm>
          <a:prstGeom prst="rect">
            <a:avLst/>
          </a:prstGeom>
          <a:noFill/>
        </p:spPr>
        <p:txBody>
          <a:bodyPr wrap="square" rtlCol="0">
            <a:spAutoFit/>
          </a:bodyPr>
          <a:lstStyle/>
          <a:p>
            <a:pPr>
              <a:spcBef>
                <a:spcPct val="0"/>
              </a:spcBef>
            </a:pPr>
            <a:r>
              <a:rPr lang="en-US" altLang="en-US" sz="3000" b="1">
                <a:latin typeface="Arial" panose="020B0604020202020204" pitchFamily="34" charset="0"/>
              </a:rPr>
              <a:t>References:</a:t>
            </a:r>
          </a:p>
          <a:p>
            <a:pPr>
              <a:spcBef>
                <a:spcPct val="0"/>
              </a:spcBef>
            </a:pPr>
            <a:endParaRPr lang="en-US" altLang="en-US" sz="1400" b="1">
              <a:latin typeface="Arial" panose="020B0604020202020204" pitchFamily="34" charset="0"/>
            </a:endParaRPr>
          </a:p>
          <a:p>
            <a:pPr marL="457200" indent="-457200">
              <a:spcBef>
                <a:spcPct val="0"/>
              </a:spcBef>
              <a:buFont typeface="+mj-lt"/>
              <a:buAutoNum type="arabicPeriod"/>
            </a:pPr>
            <a:r>
              <a:rPr lang="en-US" altLang="en-US" sz="1400">
                <a:latin typeface="Arial" panose="020B0604020202020204" pitchFamily="34" charset="0"/>
              </a:rPr>
              <a:t>Ho Eom, B., Day, P.K., LeDuc, H.G. and Zmuidzinas, J., 2012. A wideband, low-noise superconducting amplifier with high dynamic range. Nature Physics, 8(8), pp.623-627.</a:t>
            </a:r>
          </a:p>
          <a:p>
            <a:pPr marL="457200" indent="-457200">
              <a:spcBef>
                <a:spcPct val="0"/>
              </a:spcBef>
              <a:buFont typeface="+mj-lt"/>
              <a:buAutoNum type="arabicPeriod"/>
            </a:pPr>
            <a:endParaRPr lang="en-US" altLang="en-US" sz="1400">
              <a:latin typeface="Arial" panose="020B0604020202020204" pitchFamily="34" charset="0"/>
            </a:endParaRPr>
          </a:p>
          <a:p>
            <a:pPr marL="457200" indent="-457200">
              <a:spcBef>
                <a:spcPct val="0"/>
              </a:spcBef>
              <a:buFont typeface="+mj-lt"/>
              <a:buAutoNum type="arabicPeriod"/>
            </a:pPr>
            <a:r>
              <a:rPr lang="en-US" altLang="en-US" sz="1400">
                <a:latin typeface="Arial" panose="020B0604020202020204" pitchFamily="34" charset="0"/>
              </a:rPr>
              <a:t>File:Atacama Large Millimeter-submillimeter Array, Milky Way.jpg - Wikimedia Commons. 1 June 2020, commons.wikimedia.org/wiki/File:Atacama_Large_Millimeter-submillimeter_Array,_Milky_Way.jpg.</a:t>
            </a:r>
          </a:p>
          <a:p>
            <a:pPr marL="457200" indent="-457200">
              <a:spcBef>
                <a:spcPct val="0"/>
              </a:spcBef>
              <a:buFont typeface="+mj-lt"/>
              <a:buAutoNum type="arabicPeriod"/>
            </a:pPr>
            <a:endParaRPr lang="en-US" altLang="en-US" sz="1400">
              <a:latin typeface="Arial" panose="020B0604020202020204" pitchFamily="34" charset="0"/>
            </a:endParaRPr>
          </a:p>
          <a:p>
            <a:pPr marL="457200" indent="-457200">
              <a:spcBef>
                <a:spcPct val="0"/>
              </a:spcBef>
              <a:buFont typeface="+mj-lt"/>
              <a:buAutoNum type="arabicPeriod"/>
            </a:pPr>
            <a:r>
              <a:rPr lang="en-US" altLang="en-US" sz="1400">
                <a:latin typeface="Arial" panose="020B0604020202020204" pitchFamily="34" charset="0"/>
              </a:rPr>
              <a:t>Femi-Oyetoro, J., and Greer, F. (2023). Atomic Layer Deposition of Superconducting Transition Metal Nitrides for Quantum Circuits and Detectors. Provisional Patent Appliaction #: CIT 9052-P</a:t>
            </a:r>
          </a:p>
          <a:p>
            <a:pPr>
              <a:spcBef>
                <a:spcPct val="0"/>
              </a:spcBef>
            </a:pPr>
            <a:endParaRPr lang="en-US" altLang="en-US" sz="2400" dirty="0">
              <a:latin typeface="Arial" panose="020B0604020202020204" pitchFamily="34" charset="0"/>
            </a:endParaRPr>
          </a:p>
          <a:p>
            <a:pPr>
              <a:spcBef>
                <a:spcPct val="0"/>
              </a:spcBef>
            </a:pPr>
            <a:r>
              <a:rPr lang="en-US" altLang="en-US" sz="3000" b="1">
                <a:latin typeface="Arial" panose="020B0604020202020204" pitchFamily="34" charset="0"/>
              </a:rPr>
              <a:t>Contact </a:t>
            </a:r>
            <a:r>
              <a:rPr lang="en-US" altLang="en-US" sz="3000" b="1" dirty="0">
                <a:latin typeface="Arial" panose="020B0604020202020204" pitchFamily="34" charset="0"/>
              </a:rPr>
              <a:t>Information: </a:t>
            </a:r>
          </a:p>
          <a:p>
            <a:pPr>
              <a:spcBef>
                <a:spcPct val="0"/>
              </a:spcBef>
            </a:pPr>
            <a:r>
              <a:rPr lang="en-US" sz="2800" b="1" i="1">
                <a:solidFill>
                  <a:schemeClr val="bg2">
                    <a:lumMod val="50000"/>
                  </a:schemeClr>
                </a:solidFill>
                <a:latin typeface="Arial" panose="020B0604020202020204" pitchFamily="34" charset="0"/>
              </a:rPr>
              <a:t>Phone:(626) 314-4229, Email: john.femi-oyetoro@jpl.nasa.gov</a:t>
            </a:r>
            <a:endParaRPr lang="en-US" sz="28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623381" y="2958714"/>
            <a:ext cx="20771983" cy="1323439"/>
          </a:xfrm>
          <a:prstGeom prst="rect">
            <a:avLst/>
          </a:prstGeom>
          <a:noFill/>
        </p:spPr>
        <p:txBody>
          <a:bodyPr wrap="square" rtlCol="0">
            <a:spAutoFit/>
          </a:bodyPr>
          <a:lstStyle/>
          <a:p>
            <a:pPr algn="ctr"/>
            <a:r>
              <a:rPr lang="en-US" sz="4000" b="1">
                <a:solidFill>
                  <a:schemeClr val="bg1"/>
                </a:solidFill>
                <a:latin typeface="Arial" panose="020B0604020202020204" pitchFamily="34" charset="0"/>
                <a:cs typeface="Arial" panose="020B0604020202020204" pitchFamily="34" charset="0"/>
              </a:rPr>
              <a:t>Wafer-Scale Atomic Layer Deposition of Superconducting Titanium Nitride for Through-Silicon-Via Structures and Photon Detectors</a:t>
            </a:r>
            <a:endParaRPr lang="en-US" sz="40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8" y="4817294"/>
            <a:ext cx="19376571" cy="2390398"/>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John Femi-Oyetoro (389W)*</a:t>
            </a:r>
            <a:r>
              <a:rPr lang="en-US" sz="3200" b="1" baseline="30000">
                <a:solidFill>
                  <a:schemeClr val="bg1"/>
                </a:solidFill>
                <a:latin typeface="Arial" panose="020B0604020202020204" pitchFamily="34" charset="0"/>
                <a:cs typeface="Arial" panose="020B0604020202020204" pitchFamily="34" charset="0"/>
              </a:rPr>
              <a:t> </a:t>
            </a:r>
            <a:r>
              <a:rPr lang="en-US" sz="3200" b="1">
                <a:solidFill>
                  <a:schemeClr val="bg1"/>
                </a:solidFill>
                <a:latin typeface="Arial" panose="020B0604020202020204" pitchFamily="34" charset="0"/>
                <a:cs typeface="Arial" panose="020B0604020202020204" pitchFamily="34" charset="0"/>
              </a:rPr>
              <a:t>, JPL Postdoctoral Fellow</a:t>
            </a:r>
            <a:endParaRPr lang="en-US" sz="3200" b="1" dirty="0">
              <a:solidFill>
                <a:schemeClr val="bg1"/>
              </a:solidFill>
              <a:latin typeface="Arial" panose="020B0604020202020204" pitchFamily="34" charset="0"/>
              <a:cs typeface="Arial" panose="020B0604020202020204" pitchFamily="34" charset="0"/>
            </a:endParaRPr>
          </a:p>
          <a:p>
            <a:pPr algn="ctr"/>
            <a:r>
              <a:rPr lang="en-US" sz="3200" b="1">
                <a:solidFill>
                  <a:schemeClr val="bg1"/>
                </a:solidFill>
                <a:latin typeface="Arial" panose="020B0604020202020204" pitchFamily="34" charset="0"/>
                <a:cs typeface="Arial" panose="020B0604020202020204" pitchFamily="34" charset="0"/>
              </a:rPr>
              <a:t>Henry LeDuc (389I)*, Matthew Dickie*, Peter Day (389I)* and Frank Greer (389L)*</a:t>
            </a:r>
            <a:r>
              <a:rPr lang="en-US" sz="3200" b="1" baseline="30000">
                <a:solidFill>
                  <a:schemeClr val="bg1"/>
                </a:solidFill>
                <a:latin typeface="Arial" panose="020B0604020202020204" pitchFamily="34" charset="0"/>
                <a:cs typeface="Arial" panose="020B0604020202020204" pitchFamily="34" charset="0"/>
              </a:rPr>
              <a:t> </a:t>
            </a:r>
          </a:p>
          <a:p>
            <a:pPr algn="ctr"/>
            <a:endParaRPr lang="en-US" sz="3200" b="1" baseline="30000">
              <a:solidFill>
                <a:schemeClr val="bg1"/>
              </a:solidFill>
              <a:latin typeface="Arial" panose="020B0604020202020204" pitchFamily="34" charset="0"/>
              <a:cs typeface="Arial" panose="020B0604020202020204" pitchFamily="34" charset="0"/>
            </a:endParaRPr>
          </a:p>
          <a:p>
            <a:pPr algn="ctr"/>
            <a:r>
              <a:rPr lang="en-US" sz="3200" b="1">
                <a:solidFill>
                  <a:schemeClr val="bg1"/>
                </a:solidFill>
                <a:latin typeface="Arial" panose="020B0604020202020204" pitchFamily="34" charset="0"/>
                <a:cs typeface="Arial" panose="020B0604020202020204" pitchFamily="34" charset="0"/>
              </a:rPr>
              <a:t>*Microdevices Laboratory</a:t>
            </a:r>
          </a:p>
          <a:p>
            <a:pPr algn="ctr"/>
            <a:r>
              <a:rPr lang="en-US" sz="3200" b="1">
                <a:solidFill>
                  <a:schemeClr val="bg1"/>
                </a:solidFill>
                <a:latin typeface="Arial" panose="020B0604020202020204" pitchFamily="34" charset="0"/>
                <a:cs typeface="Arial" panose="020B0604020202020204" pitchFamily="34" charset="0"/>
              </a:rPr>
              <a:t>Jet Propulsion Laboratory, California Institute of Technology </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5692383" y="760377"/>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334515" y="31906078"/>
            <a:ext cx="5976257" cy="400110"/>
          </a:xfrm>
          <a:prstGeom prst="rect">
            <a:avLst/>
          </a:prstGeom>
          <a:noFill/>
        </p:spPr>
        <p:txBody>
          <a:bodyPr wrap="square" rtlCol="0">
            <a:spAutoFit/>
          </a:bodyPr>
          <a:lstStyle/>
          <a:p>
            <a:pPr>
              <a:spcBef>
                <a:spcPts val="1200"/>
              </a:spcBef>
            </a:pPr>
            <a:r>
              <a:rPr lang="en-US" sz="2000">
                <a:latin typeface="Arial" panose="020B0604020202020204" pitchFamily="34" charset="0"/>
                <a:cs typeface="Arial" panose="020B0604020202020204" pitchFamily="34" charset="0"/>
              </a:rPr>
              <a:t>Poster Number:</a:t>
            </a: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A36728-E7FF-42B4-A910-7829088D6407}"/>
              </a:ext>
            </a:extLst>
          </p:cNvPr>
          <p:cNvPicPr>
            <a:picLocks noChangeAspect="1"/>
          </p:cNvPicPr>
          <p:nvPr/>
        </p:nvPicPr>
        <p:blipFill>
          <a:blip r:embed="rId3"/>
          <a:stretch>
            <a:fillRect/>
          </a:stretch>
        </p:blipFill>
        <p:spPr>
          <a:xfrm>
            <a:off x="92020" y="15874515"/>
            <a:ext cx="4817942" cy="3682825"/>
          </a:xfrm>
          <a:prstGeom prst="rect">
            <a:avLst/>
          </a:prstGeom>
        </p:spPr>
      </p:pic>
      <p:sp>
        <p:nvSpPr>
          <p:cNvPr id="6" name="Rectangle 5">
            <a:extLst>
              <a:ext uri="{FF2B5EF4-FFF2-40B4-BE49-F238E27FC236}">
                <a16:creationId xmlns:a16="http://schemas.microsoft.com/office/drawing/2014/main" id="{329F39AF-CC82-428C-8D13-BDEE1A6CDCE1}"/>
              </a:ext>
            </a:extLst>
          </p:cNvPr>
          <p:cNvSpPr/>
          <p:nvPr/>
        </p:nvSpPr>
        <p:spPr>
          <a:xfrm>
            <a:off x="193498" y="8233437"/>
            <a:ext cx="7049984" cy="7017306"/>
          </a:xfrm>
          <a:prstGeom prst="rect">
            <a:avLst/>
          </a:prstGeom>
        </p:spPr>
        <p:txBody>
          <a:bodyPr wrap="square">
            <a:spAutoFit/>
          </a:bodyPr>
          <a:lstStyle/>
          <a:p>
            <a:pPr algn="just"/>
            <a:r>
              <a:rPr lang="en-US"/>
              <a:t>Transition metal nitrides, such as TiN, NbN, and NbTiN, exhibit a significant intrinsic kinetic inductance (KI) owing to their remarkable London penetration depth. This characteristic assumes paramount importance in a wide array of superconducting devices (SDs) employed across diverse research domains, spanning quantum computing, transduction, photon detection, and parametric amplification. Furthermore, this property has been leveraged in astrophysics for early universe detection and in upcoming scientific observations. These SDs have been practically deployed at the South Pole, exemplified by the Background Imaging of Cosmic Extragalactic Polarization (BICEP) telescopes and the Keck Array, which demonstrate exceptional sensitivity to early universe signatures. In this study, we showcase the precise atomic layer deposition of superconducting TiN films, offering outstanding thickness control and uniformity.  We incorporated techniques that tackles impurities which helps in achieving high-quality and outstanding film densification. These films are ideally suited for large-scale SDs, detector arrays, and 3D integration, potentially increasing device yield per wafer. In a broader context, the obtained superconducting parameters significantly outperform the majority of existing ALD techniques and favorably compare to conventionally sputtered TiN films for SD applications. Additionally, they provide the advantage of conformal coverage over intricate 3D structures. These films hold substantial promise in the fabrication of microresonators and parametric amplifiers for photon detection, and other quantum-based devices.</a:t>
            </a:r>
          </a:p>
        </p:txBody>
      </p:sp>
      <p:sp>
        <p:nvSpPr>
          <p:cNvPr id="17" name="object 4">
            <a:extLst>
              <a:ext uri="{FF2B5EF4-FFF2-40B4-BE49-F238E27FC236}">
                <a16:creationId xmlns:a16="http://schemas.microsoft.com/office/drawing/2014/main" id="{E50D2501-8F1B-4E72-8A0B-D7DD63538A62}"/>
              </a:ext>
            </a:extLst>
          </p:cNvPr>
          <p:cNvSpPr/>
          <p:nvPr/>
        </p:nvSpPr>
        <p:spPr>
          <a:xfrm>
            <a:off x="193498" y="7541778"/>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Abstract</a:t>
            </a:r>
            <a:endParaRPr sz="320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D3059994-F180-4C33-A3D7-DD1F80A7BC55}"/>
              </a:ext>
            </a:extLst>
          </p:cNvPr>
          <p:cNvPicPr>
            <a:picLocks noChangeAspect="1"/>
          </p:cNvPicPr>
          <p:nvPr/>
        </p:nvPicPr>
        <p:blipFill>
          <a:blip r:embed="rId4"/>
          <a:stretch>
            <a:fillRect/>
          </a:stretch>
        </p:blipFill>
        <p:spPr>
          <a:xfrm>
            <a:off x="306342" y="22094763"/>
            <a:ext cx="6993867" cy="2560320"/>
          </a:xfrm>
          <a:prstGeom prst="rect">
            <a:avLst/>
          </a:prstGeom>
        </p:spPr>
      </p:pic>
      <p:sp>
        <p:nvSpPr>
          <p:cNvPr id="26" name="object 4">
            <a:extLst>
              <a:ext uri="{FF2B5EF4-FFF2-40B4-BE49-F238E27FC236}">
                <a16:creationId xmlns:a16="http://schemas.microsoft.com/office/drawing/2014/main" id="{83D49018-EC22-456E-9CF0-77E8864CC6D3}"/>
              </a:ext>
            </a:extLst>
          </p:cNvPr>
          <p:cNvSpPr/>
          <p:nvPr/>
        </p:nvSpPr>
        <p:spPr>
          <a:xfrm>
            <a:off x="223829" y="21432670"/>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Potential Concept</a:t>
            </a:r>
            <a:endParaRPr sz="3200">
              <a:latin typeface="Arial" panose="020B0604020202020204" pitchFamily="34" charset="0"/>
              <a:cs typeface="Arial" panose="020B0604020202020204" pitchFamily="34" charset="0"/>
            </a:endParaRPr>
          </a:p>
        </p:txBody>
      </p:sp>
      <p:sp>
        <p:nvSpPr>
          <p:cNvPr id="27" name="object 31">
            <a:extLst>
              <a:ext uri="{FF2B5EF4-FFF2-40B4-BE49-F238E27FC236}">
                <a16:creationId xmlns:a16="http://schemas.microsoft.com/office/drawing/2014/main" id="{6687B960-C511-4A04-9223-546CF6AA63C6}"/>
              </a:ext>
            </a:extLst>
          </p:cNvPr>
          <p:cNvSpPr txBox="1"/>
          <p:nvPr/>
        </p:nvSpPr>
        <p:spPr>
          <a:xfrm>
            <a:off x="223829" y="25004457"/>
            <a:ext cx="7050337" cy="1397819"/>
          </a:xfrm>
          <a:prstGeom prst="rect">
            <a:avLst/>
          </a:prstGeom>
        </p:spPr>
        <p:txBody>
          <a:bodyPr vert="horz" wrap="square" lIns="0" tIns="12700" rIns="0" bIns="0" rtlCol="0">
            <a:spAutoFit/>
          </a:bodyPr>
          <a:lstStyle/>
          <a:p>
            <a:pPr marL="38100" marR="30480" algn="just">
              <a:lnSpc>
                <a:spcPct val="100000"/>
              </a:lnSpc>
              <a:spcBef>
                <a:spcPts val="100"/>
              </a:spcBef>
            </a:pPr>
            <a:r>
              <a:rPr lang="en-US" spc="5">
                <a:cs typeface="Arial"/>
              </a:rPr>
              <a:t>A three-tier superconducting device system designed for low Size, Weight, and Power (SWaP) consumption consists of a TES bolometer array and a SQUID multiplexer, integrated utilizing superconducting Through-Silicon Vias (TSVs). The TSVs will undergo a TiN coating process using ALD (Not to scale).</a:t>
            </a:r>
          </a:p>
        </p:txBody>
      </p:sp>
      <p:pic>
        <p:nvPicPr>
          <p:cNvPr id="28" name="Picture 27">
            <a:extLst>
              <a:ext uri="{FF2B5EF4-FFF2-40B4-BE49-F238E27FC236}">
                <a16:creationId xmlns:a16="http://schemas.microsoft.com/office/drawing/2014/main" id="{32E8092B-BB35-4B11-AEEB-FCDFD7786464}"/>
              </a:ext>
            </a:extLst>
          </p:cNvPr>
          <p:cNvPicPr>
            <a:picLocks noChangeAspect="1"/>
          </p:cNvPicPr>
          <p:nvPr/>
        </p:nvPicPr>
        <p:blipFill>
          <a:blip r:embed="rId5"/>
          <a:stretch>
            <a:fillRect/>
          </a:stretch>
        </p:blipFill>
        <p:spPr>
          <a:xfrm>
            <a:off x="4767697" y="15986096"/>
            <a:ext cx="2319888" cy="3474720"/>
          </a:xfrm>
          <a:prstGeom prst="rect">
            <a:avLst/>
          </a:prstGeom>
        </p:spPr>
      </p:pic>
      <p:sp>
        <p:nvSpPr>
          <p:cNvPr id="30" name="object 4">
            <a:extLst>
              <a:ext uri="{FF2B5EF4-FFF2-40B4-BE49-F238E27FC236}">
                <a16:creationId xmlns:a16="http://schemas.microsoft.com/office/drawing/2014/main" id="{D7B58803-4CD7-43CB-BAFF-A11749F676DE}"/>
              </a:ext>
            </a:extLst>
          </p:cNvPr>
          <p:cNvSpPr/>
          <p:nvPr/>
        </p:nvSpPr>
        <p:spPr>
          <a:xfrm>
            <a:off x="129118" y="15185359"/>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Background</a:t>
            </a:r>
            <a:endParaRPr sz="3200">
              <a:latin typeface="Arial" panose="020B0604020202020204" pitchFamily="34" charset="0"/>
              <a:cs typeface="Arial" panose="020B0604020202020204" pitchFamily="34" charset="0"/>
            </a:endParaRPr>
          </a:p>
        </p:txBody>
      </p:sp>
      <p:sp>
        <p:nvSpPr>
          <p:cNvPr id="31" name="object 32">
            <a:extLst>
              <a:ext uri="{FF2B5EF4-FFF2-40B4-BE49-F238E27FC236}">
                <a16:creationId xmlns:a16="http://schemas.microsoft.com/office/drawing/2014/main" id="{796DC94B-08B8-4F72-ADB2-84F4C91E6D94}"/>
              </a:ext>
            </a:extLst>
          </p:cNvPr>
          <p:cNvSpPr txBox="1"/>
          <p:nvPr/>
        </p:nvSpPr>
        <p:spPr>
          <a:xfrm>
            <a:off x="138513" y="19659128"/>
            <a:ext cx="6957093" cy="1674817"/>
          </a:xfrm>
          <a:prstGeom prst="rect">
            <a:avLst/>
          </a:prstGeom>
        </p:spPr>
        <p:txBody>
          <a:bodyPr vert="horz" wrap="square" lIns="0" tIns="12700" rIns="0" bIns="0" rtlCol="0">
            <a:spAutoFit/>
          </a:bodyPr>
          <a:lstStyle/>
          <a:p>
            <a:pPr marL="38100" marR="30480" algn="just">
              <a:lnSpc>
                <a:spcPct val="100000"/>
              </a:lnSpc>
              <a:spcBef>
                <a:spcPts val="100"/>
              </a:spcBef>
            </a:pPr>
            <a:r>
              <a:rPr lang="en-US" spc="5">
                <a:cs typeface="Arial"/>
              </a:rPr>
              <a:t>Superconducting films fabricated from transition metal nitrides have found application in cosmic microwave background (CMB) experiments conducted at the Atacama Large Millimeter Array. These films are employed in the fabrication of parametric amplifiers, which offer quantum-limited sensitivity approximately 1/2 hν better than HEMT amplifiers [1, 2 ].</a:t>
            </a:r>
            <a:endParaRPr sz="1100">
              <a:latin typeface="Arial Black"/>
              <a:cs typeface="Arial Black"/>
            </a:endParaRPr>
          </a:p>
        </p:txBody>
      </p:sp>
      <p:sp>
        <p:nvSpPr>
          <p:cNvPr id="33" name="object 4">
            <a:extLst>
              <a:ext uri="{FF2B5EF4-FFF2-40B4-BE49-F238E27FC236}">
                <a16:creationId xmlns:a16="http://schemas.microsoft.com/office/drawing/2014/main" id="{AAB0D9D7-1944-4E7D-A135-6D4CD18BF3B1}"/>
              </a:ext>
            </a:extLst>
          </p:cNvPr>
          <p:cNvSpPr/>
          <p:nvPr/>
        </p:nvSpPr>
        <p:spPr>
          <a:xfrm>
            <a:off x="7406031" y="7532061"/>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Wafer-scale Properties</a:t>
            </a:r>
          </a:p>
        </p:txBody>
      </p:sp>
      <p:sp>
        <p:nvSpPr>
          <p:cNvPr id="46" name="object 31">
            <a:extLst>
              <a:ext uri="{FF2B5EF4-FFF2-40B4-BE49-F238E27FC236}">
                <a16:creationId xmlns:a16="http://schemas.microsoft.com/office/drawing/2014/main" id="{84BB26E2-CE5D-4A31-8A52-52DBDF6BDCF4}"/>
              </a:ext>
            </a:extLst>
          </p:cNvPr>
          <p:cNvSpPr txBox="1"/>
          <p:nvPr/>
        </p:nvSpPr>
        <p:spPr>
          <a:xfrm>
            <a:off x="7482620" y="16103681"/>
            <a:ext cx="6943064" cy="843821"/>
          </a:xfrm>
          <a:prstGeom prst="rect">
            <a:avLst/>
          </a:prstGeom>
        </p:spPr>
        <p:txBody>
          <a:bodyPr vert="horz" wrap="square" lIns="0" tIns="12700" rIns="0" bIns="0" rtlCol="0">
            <a:spAutoFit/>
          </a:bodyPr>
          <a:lstStyle/>
          <a:p>
            <a:pPr marL="38100" marR="30480" algn="just">
              <a:lnSpc>
                <a:spcPct val="100000"/>
              </a:lnSpc>
              <a:spcBef>
                <a:spcPts val="100"/>
              </a:spcBef>
            </a:pPr>
            <a:r>
              <a:rPr lang="en-US" spc="5">
                <a:cs typeface="Arial"/>
              </a:rPr>
              <a:t>A 6-inch wafer exhibits an average film thickness of 57 nm along with a sheet resistance of 16.23 Ω/sq. The average resistivity is approximately 92 µΩcm.</a:t>
            </a:r>
          </a:p>
        </p:txBody>
      </p:sp>
      <p:sp>
        <p:nvSpPr>
          <p:cNvPr id="48" name="object 4">
            <a:extLst>
              <a:ext uri="{FF2B5EF4-FFF2-40B4-BE49-F238E27FC236}">
                <a16:creationId xmlns:a16="http://schemas.microsoft.com/office/drawing/2014/main" id="{EED03DAF-3467-47C1-94E2-4C23B13711FD}"/>
              </a:ext>
            </a:extLst>
          </p:cNvPr>
          <p:cNvSpPr/>
          <p:nvPr/>
        </p:nvSpPr>
        <p:spPr>
          <a:xfrm>
            <a:off x="14826071" y="7551165"/>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Conformality</a:t>
            </a:r>
            <a:endParaRPr sz="3200">
              <a:latin typeface="Arial" panose="020B0604020202020204" pitchFamily="34" charset="0"/>
              <a:cs typeface="Arial" panose="020B0604020202020204" pitchFamily="34" charset="0"/>
            </a:endParaRPr>
          </a:p>
        </p:txBody>
      </p:sp>
      <p:sp>
        <p:nvSpPr>
          <p:cNvPr id="53" name="object 31">
            <a:extLst>
              <a:ext uri="{FF2B5EF4-FFF2-40B4-BE49-F238E27FC236}">
                <a16:creationId xmlns:a16="http://schemas.microsoft.com/office/drawing/2014/main" id="{AF791895-F3DA-41EE-A9B7-1BBB41D8EC69}"/>
              </a:ext>
            </a:extLst>
          </p:cNvPr>
          <p:cNvSpPr txBox="1"/>
          <p:nvPr/>
        </p:nvSpPr>
        <p:spPr>
          <a:xfrm>
            <a:off x="14848162" y="15729340"/>
            <a:ext cx="6752595" cy="566822"/>
          </a:xfrm>
          <a:prstGeom prst="rect">
            <a:avLst/>
          </a:prstGeom>
        </p:spPr>
        <p:txBody>
          <a:bodyPr vert="horz" wrap="square" lIns="0" tIns="12700" rIns="0" bIns="0" rtlCol="0">
            <a:spAutoFit/>
          </a:bodyPr>
          <a:lstStyle/>
          <a:p>
            <a:pPr marL="38100" marR="30480" algn="just">
              <a:lnSpc>
                <a:spcPct val="100000"/>
              </a:lnSpc>
              <a:spcBef>
                <a:spcPts val="100"/>
              </a:spcBef>
            </a:pPr>
            <a:r>
              <a:rPr lang="en-US"/>
              <a:t>Complex 3D structures, characterized by aspect ratios ranging from 2 to 40, exhibit conformal coverage along the edges and top corners.</a:t>
            </a:r>
            <a:endParaRPr lang="en-US" spc="5">
              <a:cs typeface="Arial"/>
            </a:endParaRPr>
          </a:p>
        </p:txBody>
      </p:sp>
      <p:sp>
        <p:nvSpPr>
          <p:cNvPr id="54" name="object 4">
            <a:extLst>
              <a:ext uri="{FF2B5EF4-FFF2-40B4-BE49-F238E27FC236}">
                <a16:creationId xmlns:a16="http://schemas.microsoft.com/office/drawing/2014/main" id="{F252F588-818E-4BA0-954B-EC4C2A7015FF}"/>
              </a:ext>
            </a:extLst>
          </p:cNvPr>
          <p:cNvSpPr/>
          <p:nvPr/>
        </p:nvSpPr>
        <p:spPr>
          <a:xfrm>
            <a:off x="14848162" y="16412377"/>
            <a:ext cx="7019653" cy="1096459"/>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Cryogenic DC Charaterization of Planar and 3D Structures</a:t>
            </a:r>
            <a:endParaRPr lang="en-US" sz="3200">
              <a:latin typeface="Arial" panose="020B0604020202020204" pitchFamily="34" charset="0"/>
              <a:cs typeface="Arial" panose="020B0604020202020204" pitchFamily="34" charset="0"/>
            </a:endParaRPr>
          </a:p>
          <a:p>
            <a:pPr algn="ctr"/>
            <a:endParaRPr lang="en-US" sz="3200" b="1" spc="-55">
              <a:solidFill>
                <a:srgbClr val="FFFFFF"/>
              </a:solidFill>
              <a:latin typeface="Arial" panose="020B0604020202020204" pitchFamily="34" charset="0"/>
              <a:cs typeface="Arial" panose="020B0604020202020204" pitchFamily="34" charset="0"/>
            </a:endParaRPr>
          </a:p>
        </p:txBody>
      </p:sp>
      <p:sp>
        <p:nvSpPr>
          <p:cNvPr id="58" name="object 4">
            <a:extLst>
              <a:ext uri="{FF2B5EF4-FFF2-40B4-BE49-F238E27FC236}">
                <a16:creationId xmlns:a16="http://schemas.microsoft.com/office/drawing/2014/main" id="{153B24B8-8CE4-47A2-B718-211BF0E2B151}"/>
              </a:ext>
            </a:extLst>
          </p:cNvPr>
          <p:cNvSpPr/>
          <p:nvPr/>
        </p:nvSpPr>
        <p:spPr>
          <a:xfrm>
            <a:off x="7462973" y="16989445"/>
            <a:ext cx="7019653" cy="995062"/>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Structural and Compositional Charaterization</a:t>
            </a:r>
            <a:endParaRPr sz="3200">
              <a:latin typeface="Arial" panose="020B0604020202020204" pitchFamily="34" charset="0"/>
              <a:cs typeface="Arial" panose="020B0604020202020204" pitchFamily="34" charset="0"/>
            </a:endParaRPr>
          </a:p>
        </p:txBody>
      </p:sp>
      <p:sp>
        <p:nvSpPr>
          <p:cNvPr id="59" name="object 4">
            <a:extLst>
              <a:ext uri="{FF2B5EF4-FFF2-40B4-BE49-F238E27FC236}">
                <a16:creationId xmlns:a16="http://schemas.microsoft.com/office/drawing/2014/main" id="{6F73EB6F-4125-4E0F-B315-851B08687988}"/>
              </a:ext>
            </a:extLst>
          </p:cNvPr>
          <p:cNvSpPr/>
          <p:nvPr/>
        </p:nvSpPr>
        <p:spPr>
          <a:xfrm>
            <a:off x="14848162" y="25723122"/>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Future Work</a:t>
            </a:r>
          </a:p>
        </p:txBody>
      </p:sp>
      <p:pic>
        <p:nvPicPr>
          <p:cNvPr id="11" name="Picture 10">
            <a:extLst>
              <a:ext uri="{FF2B5EF4-FFF2-40B4-BE49-F238E27FC236}">
                <a16:creationId xmlns:a16="http://schemas.microsoft.com/office/drawing/2014/main" id="{F40D2973-D755-4FF4-AD61-BFABF21E76F7}"/>
              </a:ext>
            </a:extLst>
          </p:cNvPr>
          <p:cNvPicPr>
            <a:picLocks noChangeAspect="1"/>
          </p:cNvPicPr>
          <p:nvPr/>
        </p:nvPicPr>
        <p:blipFill>
          <a:blip r:embed="rId6"/>
          <a:stretch>
            <a:fillRect/>
          </a:stretch>
        </p:blipFill>
        <p:spPr>
          <a:xfrm>
            <a:off x="17560111" y="817622"/>
            <a:ext cx="3762108" cy="2194560"/>
          </a:xfrm>
          <a:prstGeom prst="rect">
            <a:avLst/>
          </a:prstGeom>
        </p:spPr>
      </p:pic>
      <p:pic>
        <p:nvPicPr>
          <p:cNvPr id="47" name="Picture 46">
            <a:extLst>
              <a:ext uri="{FF2B5EF4-FFF2-40B4-BE49-F238E27FC236}">
                <a16:creationId xmlns:a16="http://schemas.microsoft.com/office/drawing/2014/main" id="{2AC9BDD3-39C6-49FE-ADA1-3AA73AA45FFA}"/>
              </a:ext>
            </a:extLst>
          </p:cNvPr>
          <p:cNvPicPr>
            <a:picLocks noChangeAspect="1"/>
          </p:cNvPicPr>
          <p:nvPr/>
        </p:nvPicPr>
        <p:blipFill rotWithShape="1">
          <a:blip r:embed="rId7">
            <a:extLst>
              <a:ext uri="{28A0092B-C50C-407E-A947-70E740481C1C}">
                <a14:useLocalDpi xmlns:a14="http://schemas.microsoft.com/office/drawing/2010/main" val="0"/>
              </a:ext>
            </a:extLst>
          </a:blip>
          <a:srcRect t="12101"/>
          <a:stretch/>
        </p:blipFill>
        <p:spPr bwMode="auto">
          <a:xfrm>
            <a:off x="8552291" y="21081823"/>
            <a:ext cx="6068340" cy="3200400"/>
          </a:xfrm>
          <a:prstGeom prst="rect">
            <a:avLst/>
          </a:prstGeom>
          <a:noFill/>
          <a:ln>
            <a:noFill/>
          </a:ln>
        </p:spPr>
      </p:pic>
      <p:pic>
        <p:nvPicPr>
          <p:cNvPr id="55" name="Picture 54">
            <a:extLst>
              <a:ext uri="{FF2B5EF4-FFF2-40B4-BE49-F238E27FC236}">
                <a16:creationId xmlns:a16="http://schemas.microsoft.com/office/drawing/2014/main" id="{8C66363E-D8B5-4A7D-B26B-818FB33FE74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89929" y="11169865"/>
            <a:ext cx="5974080" cy="4480560"/>
          </a:xfrm>
          <a:prstGeom prst="rect">
            <a:avLst/>
          </a:prstGeom>
          <a:noFill/>
          <a:ln>
            <a:noFill/>
          </a:ln>
        </p:spPr>
      </p:pic>
      <p:pic>
        <p:nvPicPr>
          <p:cNvPr id="61" name="Picture 60">
            <a:extLst>
              <a:ext uri="{FF2B5EF4-FFF2-40B4-BE49-F238E27FC236}">
                <a16:creationId xmlns:a16="http://schemas.microsoft.com/office/drawing/2014/main" id="{EB8B5230-F33D-423F-B5C6-7B8C209D47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89929" y="8400300"/>
            <a:ext cx="2926080" cy="2194560"/>
          </a:xfrm>
          <a:prstGeom prst="rect">
            <a:avLst/>
          </a:prstGeom>
          <a:noFill/>
          <a:ln>
            <a:noFill/>
          </a:ln>
        </p:spPr>
      </p:pic>
      <p:pic>
        <p:nvPicPr>
          <p:cNvPr id="62" name="Picture 61">
            <a:extLst>
              <a:ext uri="{FF2B5EF4-FFF2-40B4-BE49-F238E27FC236}">
                <a16:creationId xmlns:a16="http://schemas.microsoft.com/office/drawing/2014/main" id="{244ECE8C-7490-4431-A4B0-0F414AF8148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71997" y="8407337"/>
            <a:ext cx="2926080" cy="2194560"/>
          </a:xfrm>
          <a:prstGeom prst="rect">
            <a:avLst/>
          </a:prstGeom>
          <a:noFill/>
          <a:ln>
            <a:noFill/>
          </a:ln>
        </p:spPr>
      </p:pic>
      <p:grpSp>
        <p:nvGrpSpPr>
          <p:cNvPr id="63" name="Group 62">
            <a:extLst>
              <a:ext uri="{FF2B5EF4-FFF2-40B4-BE49-F238E27FC236}">
                <a16:creationId xmlns:a16="http://schemas.microsoft.com/office/drawing/2014/main" id="{B350F68A-6B5F-407B-9CEE-F60E37FA6263}"/>
              </a:ext>
            </a:extLst>
          </p:cNvPr>
          <p:cNvGrpSpPr/>
          <p:nvPr/>
        </p:nvGrpSpPr>
        <p:grpSpPr>
          <a:xfrm>
            <a:off x="7280973" y="18094380"/>
            <a:ext cx="3803649" cy="2954655"/>
            <a:chOff x="0" y="0"/>
            <a:chExt cx="3803995" cy="2954754"/>
          </a:xfrm>
        </p:grpSpPr>
        <p:pic>
          <p:nvPicPr>
            <p:cNvPr id="64" name="Picture 63">
              <a:extLst>
                <a:ext uri="{FF2B5EF4-FFF2-40B4-BE49-F238E27FC236}">
                  <a16:creationId xmlns:a16="http://schemas.microsoft.com/office/drawing/2014/main" id="{CF98BEE9-3FFC-4F47-886D-672DCFDD35E5}"/>
                </a:ext>
              </a:extLst>
            </p:cNvPr>
            <p:cNvPicPr/>
            <p:nvPr/>
          </p:nvPicPr>
          <p:blipFill rotWithShape="1">
            <a:blip r:embed="rId11">
              <a:extLst>
                <a:ext uri="{28A0092B-C50C-407E-A947-70E740481C1C}">
                  <a14:useLocalDpi xmlns:a14="http://schemas.microsoft.com/office/drawing/2010/main" val="0"/>
                </a:ext>
              </a:extLst>
            </a:blip>
            <a:srcRect l="9751"/>
            <a:stretch/>
          </p:blipFill>
          <p:spPr bwMode="auto">
            <a:xfrm>
              <a:off x="353941" y="0"/>
              <a:ext cx="2762250" cy="2616200"/>
            </a:xfrm>
            <a:prstGeom prst="rect">
              <a:avLst/>
            </a:prstGeom>
            <a:noFill/>
            <a:ln>
              <a:noFill/>
            </a:ln>
            <a:extLst>
              <a:ext uri="{53640926-AAD7-44D8-BBD7-CCE9431645EC}">
                <a14:shadowObscured xmlns:a14="http://schemas.microsoft.com/office/drawing/2010/main"/>
              </a:ext>
            </a:extLst>
          </p:spPr>
        </p:pic>
        <p:pic>
          <p:nvPicPr>
            <p:cNvPr id="65" name="Picture 64">
              <a:extLst>
                <a:ext uri="{FF2B5EF4-FFF2-40B4-BE49-F238E27FC236}">
                  <a16:creationId xmlns:a16="http://schemas.microsoft.com/office/drawing/2014/main" id="{570A0474-5148-4EA8-9CBE-6271461F0C37}"/>
                </a:ext>
              </a:extLst>
            </p:cNvPr>
            <p:cNvPicPr/>
            <p:nvPr/>
          </p:nvPicPr>
          <p:blipFill rotWithShape="1">
            <a:blip r:embed="rId11">
              <a:extLst>
                <a:ext uri="{28A0092B-C50C-407E-A947-70E740481C1C}">
                  <a14:useLocalDpi xmlns:a14="http://schemas.microsoft.com/office/drawing/2010/main" val="0"/>
                </a:ext>
              </a:extLst>
            </a:blip>
            <a:srcRect r="88589"/>
            <a:stretch/>
          </p:blipFill>
          <p:spPr bwMode="auto">
            <a:xfrm>
              <a:off x="3116191" y="0"/>
              <a:ext cx="349250" cy="2616200"/>
            </a:xfrm>
            <a:prstGeom prst="rect">
              <a:avLst/>
            </a:prstGeom>
            <a:noFill/>
            <a:ln>
              <a:noFill/>
            </a:ln>
            <a:extLst>
              <a:ext uri="{53640926-AAD7-44D8-BBD7-CCE9431645EC}">
                <a14:shadowObscured xmlns:a14="http://schemas.microsoft.com/office/drawing/2010/main"/>
              </a:ext>
            </a:extLst>
          </p:spPr>
        </p:pic>
        <p:sp>
          <p:nvSpPr>
            <p:cNvPr id="66" name="TextBox 5">
              <a:extLst>
                <a:ext uri="{FF2B5EF4-FFF2-40B4-BE49-F238E27FC236}">
                  <a16:creationId xmlns:a16="http://schemas.microsoft.com/office/drawing/2014/main" id="{75B4B5E8-F7F9-48AD-A3EC-8C5D10F25A40}"/>
                </a:ext>
              </a:extLst>
            </p:cNvPr>
            <p:cNvSpPr txBox="1"/>
            <p:nvPr/>
          </p:nvSpPr>
          <p:spPr>
            <a:xfrm>
              <a:off x="1084277" y="2616200"/>
              <a:ext cx="1598141" cy="338554"/>
            </a:xfrm>
            <a:prstGeom prst="rect">
              <a:avLst/>
            </a:prstGeom>
            <a:noFill/>
          </p:spPr>
          <p:txBody>
            <a:bodyPr wrap="square" rtlCol="0">
              <a:spAutoFit/>
            </a:bodyPr>
            <a:lstStyle/>
            <a:p>
              <a:pPr marL="0" marR="0">
                <a:spcBef>
                  <a:spcPts val="0"/>
                </a:spcBef>
                <a:spcAft>
                  <a:spcPts val="0"/>
                </a:spcAft>
              </a:pPr>
              <a:r>
                <a:rPr lang="en-US"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Position (nm)</a:t>
              </a:r>
              <a:endParaRPr lang="en-US" sz="1200">
                <a:effectLst/>
                <a:latin typeface="Times New Roman" panose="02020603050405020304" pitchFamily="18" charset="0"/>
                <a:ea typeface="Times New Roman" panose="02020603050405020304" pitchFamily="18" charset="0"/>
              </a:endParaRPr>
            </a:p>
          </p:txBody>
        </p:sp>
        <p:sp>
          <p:nvSpPr>
            <p:cNvPr id="67" name="TextBox 6">
              <a:extLst>
                <a:ext uri="{FF2B5EF4-FFF2-40B4-BE49-F238E27FC236}">
                  <a16:creationId xmlns:a16="http://schemas.microsoft.com/office/drawing/2014/main" id="{5FEC9068-64CE-496D-9BD1-2EACC13D9DE3}"/>
                </a:ext>
              </a:extLst>
            </p:cNvPr>
            <p:cNvSpPr txBox="1"/>
            <p:nvPr/>
          </p:nvSpPr>
          <p:spPr>
            <a:xfrm rot="16200000">
              <a:off x="-629794" y="1056445"/>
              <a:ext cx="1598141" cy="338554"/>
            </a:xfrm>
            <a:prstGeom prst="rect">
              <a:avLst/>
            </a:prstGeom>
            <a:noFill/>
          </p:spPr>
          <p:txBody>
            <a:bodyPr wrap="square" rtlCol="0">
              <a:spAutoFit/>
            </a:bodyPr>
            <a:lstStyle/>
            <a:p>
              <a:pPr marL="0" marR="0">
                <a:spcBef>
                  <a:spcPts val="0"/>
                </a:spcBef>
                <a:spcAft>
                  <a:spcPts val="0"/>
                </a:spcAft>
              </a:pPr>
              <a:r>
                <a:rPr lang="en-US"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Position (nm)</a:t>
              </a:r>
              <a:endParaRPr lang="en-US" sz="1200">
                <a:effectLst/>
                <a:latin typeface="Times New Roman" panose="02020603050405020304" pitchFamily="18" charset="0"/>
                <a:ea typeface="Times New Roman" panose="02020603050405020304" pitchFamily="18" charset="0"/>
              </a:endParaRPr>
            </a:p>
          </p:txBody>
        </p:sp>
        <p:sp>
          <p:nvSpPr>
            <p:cNvPr id="68" name="TextBox 7">
              <a:extLst>
                <a:ext uri="{FF2B5EF4-FFF2-40B4-BE49-F238E27FC236}">
                  <a16:creationId xmlns:a16="http://schemas.microsoft.com/office/drawing/2014/main" id="{9AFE3098-897C-43B0-A30C-5BA5510976B7}"/>
                </a:ext>
              </a:extLst>
            </p:cNvPr>
            <p:cNvSpPr txBox="1"/>
            <p:nvPr/>
          </p:nvSpPr>
          <p:spPr>
            <a:xfrm rot="5400000">
              <a:off x="2835647" y="1364682"/>
              <a:ext cx="1598141" cy="338554"/>
            </a:xfrm>
            <a:prstGeom prst="rect">
              <a:avLst/>
            </a:prstGeom>
            <a:noFill/>
          </p:spPr>
          <p:txBody>
            <a:bodyPr wrap="square" rtlCol="0">
              <a:spAutoFit/>
            </a:bodyPr>
            <a:lstStyle/>
            <a:p>
              <a:pPr marL="0" marR="0">
                <a:spcBef>
                  <a:spcPts val="0"/>
                </a:spcBef>
                <a:spcAft>
                  <a:spcPts val="0"/>
                </a:spcAft>
              </a:pPr>
              <a:r>
                <a:rPr lang="en-US"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Height (pm)</a:t>
              </a:r>
              <a:endParaRPr lang="en-US" sz="1200">
                <a:effectLst/>
                <a:latin typeface="Times New Roman" panose="02020603050405020304" pitchFamily="18" charset="0"/>
                <a:ea typeface="Times New Roman" panose="02020603050405020304" pitchFamily="18" charset="0"/>
              </a:endParaRPr>
            </a:p>
          </p:txBody>
        </p:sp>
      </p:grpSp>
      <p:pic>
        <p:nvPicPr>
          <p:cNvPr id="16" name="Picture 15">
            <a:extLst>
              <a:ext uri="{FF2B5EF4-FFF2-40B4-BE49-F238E27FC236}">
                <a16:creationId xmlns:a16="http://schemas.microsoft.com/office/drawing/2014/main" id="{2F17E3B4-712B-4034-83A1-0E31F0A001C2}"/>
              </a:ext>
            </a:extLst>
          </p:cNvPr>
          <p:cNvPicPr>
            <a:picLocks noChangeAspect="1"/>
          </p:cNvPicPr>
          <p:nvPr/>
        </p:nvPicPr>
        <p:blipFill>
          <a:blip r:embed="rId12"/>
          <a:stretch>
            <a:fillRect/>
          </a:stretch>
        </p:blipFill>
        <p:spPr>
          <a:xfrm>
            <a:off x="15699512" y="17663313"/>
            <a:ext cx="5791200" cy="3474720"/>
          </a:xfrm>
          <a:prstGeom prst="rect">
            <a:avLst/>
          </a:prstGeom>
        </p:spPr>
      </p:pic>
      <p:pic>
        <p:nvPicPr>
          <p:cNvPr id="50" name="Picture 49">
            <a:extLst>
              <a:ext uri="{FF2B5EF4-FFF2-40B4-BE49-F238E27FC236}">
                <a16:creationId xmlns:a16="http://schemas.microsoft.com/office/drawing/2014/main" id="{BE0EBF71-1890-44B5-AF7F-331A482CB077}"/>
              </a:ext>
            </a:extLst>
          </p:cNvPr>
          <p:cNvPicPr>
            <a:picLocks noChangeAspect="1"/>
          </p:cNvPicPr>
          <p:nvPr/>
        </p:nvPicPr>
        <p:blipFill>
          <a:blip r:embed="rId13"/>
          <a:stretch>
            <a:fillRect/>
          </a:stretch>
        </p:blipFill>
        <p:spPr>
          <a:xfrm>
            <a:off x="8224302" y="8201178"/>
            <a:ext cx="5362548" cy="4297680"/>
          </a:xfrm>
          <a:prstGeom prst="rect">
            <a:avLst/>
          </a:prstGeom>
        </p:spPr>
      </p:pic>
      <p:pic>
        <p:nvPicPr>
          <p:cNvPr id="21" name="Picture 20">
            <a:extLst>
              <a:ext uri="{FF2B5EF4-FFF2-40B4-BE49-F238E27FC236}">
                <a16:creationId xmlns:a16="http://schemas.microsoft.com/office/drawing/2014/main" id="{9AE84A26-4E80-417C-8597-6BDA26F26D6A}"/>
              </a:ext>
            </a:extLst>
          </p:cNvPr>
          <p:cNvPicPr>
            <a:picLocks noChangeAspect="1"/>
          </p:cNvPicPr>
          <p:nvPr/>
        </p:nvPicPr>
        <p:blipFill>
          <a:blip r:embed="rId14"/>
          <a:stretch>
            <a:fillRect/>
          </a:stretch>
        </p:blipFill>
        <p:spPr>
          <a:xfrm>
            <a:off x="15566912" y="21138033"/>
            <a:ext cx="5943600" cy="3566160"/>
          </a:xfrm>
          <a:prstGeom prst="rect">
            <a:avLst/>
          </a:prstGeom>
        </p:spPr>
      </p:pic>
      <p:pic>
        <p:nvPicPr>
          <p:cNvPr id="22" name="Picture 21">
            <a:extLst>
              <a:ext uri="{FF2B5EF4-FFF2-40B4-BE49-F238E27FC236}">
                <a16:creationId xmlns:a16="http://schemas.microsoft.com/office/drawing/2014/main" id="{1873D074-83E2-42B0-8142-7557FD03E973}"/>
              </a:ext>
            </a:extLst>
          </p:cNvPr>
          <p:cNvPicPr>
            <a:picLocks noChangeAspect="1"/>
          </p:cNvPicPr>
          <p:nvPr/>
        </p:nvPicPr>
        <p:blipFill>
          <a:blip r:embed="rId15"/>
          <a:stretch>
            <a:fillRect/>
          </a:stretch>
        </p:blipFill>
        <p:spPr>
          <a:xfrm>
            <a:off x="8161542" y="12669144"/>
            <a:ext cx="5193328" cy="3474720"/>
          </a:xfrm>
          <a:prstGeom prst="rect">
            <a:avLst/>
          </a:prstGeom>
        </p:spPr>
      </p:pic>
      <p:pic>
        <p:nvPicPr>
          <p:cNvPr id="23" name="Picture 22">
            <a:extLst>
              <a:ext uri="{FF2B5EF4-FFF2-40B4-BE49-F238E27FC236}">
                <a16:creationId xmlns:a16="http://schemas.microsoft.com/office/drawing/2014/main" id="{0A6D121A-0A10-4A06-BE4F-ECBDAC74C36D}"/>
              </a:ext>
            </a:extLst>
          </p:cNvPr>
          <p:cNvPicPr>
            <a:picLocks noChangeAspect="1"/>
          </p:cNvPicPr>
          <p:nvPr/>
        </p:nvPicPr>
        <p:blipFill>
          <a:blip r:embed="rId16"/>
          <a:stretch>
            <a:fillRect/>
          </a:stretch>
        </p:blipFill>
        <p:spPr>
          <a:xfrm>
            <a:off x="11225123" y="17984507"/>
            <a:ext cx="3423051" cy="2899327"/>
          </a:xfrm>
          <a:prstGeom prst="rect">
            <a:avLst/>
          </a:prstGeom>
        </p:spPr>
      </p:pic>
      <p:pic>
        <p:nvPicPr>
          <p:cNvPr id="56" name="Picture 55">
            <a:extLst>
              <a:ext uri="{FF2B5EF4-FFF2-40B4-BE49-F238E27FC236}">
                <a16:creationId xmlns:a16="http://schemas.microsoft.com/office/drawing/2014/main" id="{55AB7526-5077-4979-A4BC-1017C7C5B7B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154" t="6472" r="769" b="1576"/>
          <a:stretch/>
        </p:blipFill>
        <p:spPr bwMode="auto">
          <a:xfrm>
            <a:off x="9030340" y="24306721"/>
            <a:ext cx="4923317" cy="3566160"/>
          </a:xfrm>
          <a:prstGeom prst="rect">
            <a:avLst/>
          </a:prstGeom>
          <a:noFill/>
          <a:ln>
            <a:noFill/>
          </a:ln>
          <a:extLst>
            <a:ext uri="{53640926-AAD7-44D8-BBD7-CCE9431645EC}">
              <a14:shadowObscured xmlns:a14="http://schemas.microsoft.com/office/drawing/2010/main"/>
            </a:ext>
          </a:extLst>
        </p:spPr>
      </p:pic>
      <p:sp>
        <p:nvSpPr>
          <p:cNvPr id="69" name="object 4">
            <a:extLst>
              <a:ext uri="{FF2B5EF4-FFF2-40B4-BE49-F238E27FC236}">
                <a16:creationId xmlns:a16="http://schemas.microsoft.com/office/drawing/2014/main" id="{5943B923-F965-472F-ACA1-7E359B056AE1}"/>
              </a:ext>
            </a:extLst>
          </p:cNvPr>
          <p:cNvSpPr/>
          <p:nvPr/>
        </p:nvSpPr>
        <p:spPr>
          <a:xfrm>
            <a:off x="213969" y="26638564"/>
            <a:ext cx="7019653" cy="523387"/>
          </a:xfrm>
          <a:custGeom>
            <a:avLst/>
            <a:gdLst/>
            <a:ahLst/>
            <a:cxnLst/>
            <a:rect l="l" t="t" r="r" b="b"/>
            <a:pathLst>
              <a:path w="4607559" h="419100">
                <a:moveTo>
                  <a:pt x="4537383" y="0"/>
                </a:moveTo>
                <a:lnTo>
                  <a:pt x="69805" y="0"/>
                </a:lnTo>
                <a:lnTo>
                  <a:pt x="42627" y="5483"/>
                </a:lnTo>
                <a:lnTo>
                  <a:pt x="20440" y="20440"/>
                </a:lnTo>
                <a:lnTo>
                  <a:pt x="5483" y="42627"/>
                </a:lnTo>
                <a:lnTo>
                  <a:pt x="0" y="69805"/>
                </a:lnTo>
                <a:lnTo>
                  <a:pt x="0" y="349029"/>
                </a:lnTo>
                <a:lnTo>
                  <a:pt x="5483" y="376207"/>
                </a:lnTo>
                <a:lnTo>
                  <a:pt x="20440" y="398395"/>
                </a:lnTo>
                <a:lnTo>
                  <a:pt x="42627" y="413351"/>
                </a:lnTo>
                <a:lnTo>
                  <a:pt x="69805" y="418835"/>
                </a:lnTo>
                <a:lnTo>
                  <a:pt x="4537383" y="418835"/>
                </a:lnTo>
                <a:lnTo>
                  <a:pt x="4564561" y="413351"/>
                </a:lnTo>
                <a:lnTo>
                  <a:pt x="4586749" y="398395"/>
                </a:lnTo>
                <a:lnTo>
                  <a:pt x="4601705" y="376207"/>
                </a:lnTo>
                <a:lnTo>
                  <a:pt x="4607189" y="349029"/>
                </a:lnTo>
                <a:lnTo>
                  <a:pt x="4607189" y="69805"/>
                </a:lnTo>
                <a:lnTo>
                  <a:pt x="4601705" y="42627"/>
                </a:lnTo>
                <a:lnTo>
                  <a:pt x="4586749" y="20440"/>
                </a:lnTo>
                <a:lnTo>
                  <a:pt x="4564561" y="5483"/>
                </a:lnTo>
                <a:lnTo>
                  <a:pt x="4537383" y="0"/>
                </a:lnTo>
                <a:close/>
              </a:path>
            </a:pathLst>
          </a:custGeom>
          <a:solidFill>
            <a:schemeClr val="accent6">
              <a:lumMod val="75000"/>
            </a:schemeClr>
          </a:solidFill>
        </p:spPr>
        <p:txBody>
          <a:bodyPr wrap="square" lIns="0" tIns="0" rIns="0" bIns="0" rtlCol="0"/>
          <a:lstStyle/>
          <a:p>
            <a:pPr algn="ctr"/>
            <a:r>
              <a:rPr lang="en-US" sz="3200" b="1" spc="-55">
                <a:solidFill>
                  <a:srgbClr val="FFFFFF"/>
                </a:solidFill>
                <a:latin typeface="Arial" panose="020B0604020202020204" pitchFamily="34" charset="0"/>
                <a:cs typeface="Arial" panose="020B0604020202020204" pitchFamily="34" charset="0"/>
              </a:rPr>
              <a:t>Materials Development</a:t>
            </a:r>
          </a:p>
        </p:txBody>
      </p:sp>
      <p:sp>
        <p:nvSpPr>
          <p:cNvPr id="70" name="object 31">
            <a:extLst>
              <a:ext uri="{FF2B5EF4-FFF2-40B4-BE49-F238E27FC236}">
                <a16:creationId xmlns:a16="http://schemas.microsoft.com/office/drawing/2014/main" id="{0CFA5934-D6FE-4826-9BB6-9827EF977A6A}"/>
              </a:ext>
            </a:extLst>
          </p:cNvPr>
          <p:cNvSpPr txBox="1"/>
          <p:nvPr/>
        </p:nvSpPr>
        <p:spPr>
          <a:xfrm>
            <a:off x="193497" y="27349389"/>
            <a:ext cx="7019653" cy="1951816"/>
          </a:xfrm>
          <a:prstGeom prst="rect">
            <a:avLst/>
          </a:prstGeom>
        </p:spPr>
        <p:txBody>
          <a:bodyPr vert="horz" wrap="square" lIns="0" tIns="12700" rIns="0" bIns="0" rtlCol="0">
            <a:spAutoFit/>
          </a:bodyPr>
          <a:lstStyle/>
          <a:p>
            <a:pPr marL="38100" marR="30480" algn="just">
              <a:lnSpc>
                <a:spcPct val="100000"/>
              </a:lnSpc>
              <a:spcBef>
                <a:spcPts val="100"/>
              </a:spcBef>
            </a:pPr>
            <a:r>
              <a:rPr lang="en-US" spc="5">
                <a:cs typeface="Arial"/>
              </a:rPr>
              <a:t>To improve the film's quality, we utilized Tetrakis(dimethylamido)titanium (TDMAT) as the precursor and introduced nitrogen during the plasma step using the Oxford Flex II PEALD system. The utilization of TDMAT presents several noteworthy advantages. These encompass safety through the prevention of hazardous or corrosive byproduct formation, heightened reactivity resulting in an increased growth per cycle (GPC), and lowered process temperatures.</a:t>
            </a:r>
          </a:p>
        </p:txBody>
      </p:sp>
      <p:sp>
        <p:nvSpPr>
          <p:cNvPr id="71" name="object 31">
            <a:extLst>
              <a:ext uri="{FF2B5EF4-FFF2-40B4-BE49-F238E27FC236}">
                <a16:creationId xmlns:a16="http://schemas.microsoft.com/office/drawing/2014/main" id="{3FE952BE-37CA-4E6D-B009-06E9BB587E9E}"/>
              </a:ext>
            </a:extLst>
          </p:cNvPr>
          <p:cNvSpPr txBox="1"/>
          <p:nvPr/>
        </p:nvSpPr>
        <p:spPr>
          <a:xfrm>
            <a:off x="14981692" y="24767230"/>
            <a:ext cx="6752595" cy="843821"/>
          </a:xfrm>
          <a:prstGeom prst="rect">
            <a:avLst/>
          </a:prstGeom>
        </p:spPr>
        <p:txBody>
          <a:bodyPr vert="horz" wrap="square" lIns="0" tIns="12700" rIns="0" bIns="0" rtlCol="0">
            <a:spAutoFit/>
          </a:bodyPr>
          <a:lstStyle/>
          <a:p>
            <a:pPr marL="38100" marR="30480" algn="just">
              <a:lnSpc>
                <a:spcPct val="100000"/>
              </a:lnSpc>
              <a:spcBef>
                <a:spcPts val="100"/>
              </a:spcBef>
            </a:pPr>
            <a:r>
              <a:rPr lang="en-US"/>
              <a:t>Superconductivity tests were conducted on (a) planar and (b) complex 3D structures. The results indicate critical temperature (T</a:t>
            </a:r>
            <a:r>
              <a:rPr lang="en-US" baseline="-25000"/>
              <a:t>c</a:t>
            </a:r>
            <a:r>
              <a:rPr lang="en-US"/>
              <a:t>) variations across the trenches.</a:t>
            </a:r>
            <a:endParaRPr lang="en-US" spc="5">
              <a:cs typeface="Arial"/>
            </a:endParaRPr>
          </a:p>
        </p:txBody>
      </p:sp>
      <p:sp>
        <p:nvSpPr>
          <p:cNvPr id="38" name="Rectangle 37">
            <a:extLst>
              <a:ext uri="{FF2B5EF4-FFF2-40B4-BE49-F238E27FC236}">
                <a16:creationId xmlns:a16="http://schemas.microsoft.com/office/drawing/2014/main" id="{48D31E66-F668-4ACD-B3E2-654AC7C50673}"/>
              </a:ext>
            </a:extLst>
          </p:cNvPr>
          <p:cNvSpPr/>
          <p:nvPr/>
        </p:nvSpPr>
        <p:spPr>
          <a:xfrm>
            <a:off x="7952141" y="27798626"/>
            <a:ext cx="6545963" cy="968278"/>
          </a:xfrm>
          <a:prstGeom prst="rect">
            <a:avLst/>
          </a:prstGeom>
        </p:spPr>
        <p:txBody>
          <a:bodyPr wrap="square">
            <a:spAutoFit/>
          </a:bodyPr>
          <a:lstStyle/>
          <a:p>
            <a:pPr algn="just">
              <a:lnSpc>
                <a:spcPct val="107000"/>
              </a:lnSpc>
              <a:spcAft>
                <a:spcPts val="800"/>
              </a:spcAft>
            </a:pPr>
            <a:r>
              <a:rPr lang="en-US" spc="5">
                <a:cs typeface="Arial"/>
              </a:rPr>
              <a:t>Surface roughness measures at 1 nm, with a material density of 5.12 g/cm³. The Ti:N stoichiometry ratio stands at 0.95, consisting of 78.3% crystalline and 21.7% amorphous phases.</a:t>
            </a:r>
            <a:endParaRPr lang="en-US">
              <a:latin typeface="Calibri" panose="020F0502020204030204" pitchFamily="34" charset="0"/>
              <a:ea typeface="Calibri" panose="020F0502020204030204" pitchFamily="34" charset="0"/>
              <a:cs typeface="Times New Roman" panose="02020603050405020304" pitchFamily="18" charset="0"/>
            </a:endParaRPr>
          </a:p>
        </p:txBody>
      </p:sp>
      <p:grpSp>
        <p:nvGrpSpPr>
          <p:cNvPr id="49" name="Group 48">
            <a:extLst>
              <a:ext uri="{FF2B5EF4-FFF2-40B4-BE49-F238E27FC236}">
                <a16:creationId xmlns:a16="http://schemas.microsoft.com/office/drawing/2014/main" id="{3C01C7CE-9204-4605-822E-46CDABB779F0}"/>
              </a:ext>
            </a:extLst>
          </p:cNvPr>
          <p:cNvGrpSpPr/>
          <p:nvPr/>
        </p:nvGrpSpPr>
        <p:grpSpPr>
          <a:xfrm>
            <a:off x="16582131" y="10562486"/>
            <a:ext cx="770204" cy="1595402"/>
            <a:chOff x="16582131" y="10562486"/>
            <a:chExt cx="770204" cy="1595402"/>
          </a:xfrm>
        </p:grpSpPr>
        <p:sp>
          <p:nvSpPr>
            <p:cNvPr id="39" name="Oval 38">
              <a:extLst>
                <a:ext uri="{FF2B5EF4-FFF2-40B4-BE49-F238E27FC236}">
                  <a16:creationId xmlns:a16="http://schemas.microsoft.com/office/drawing/2014/main" id="{C2E38528-F0AA-483D-AED0-692BCBC2EF7A}"/>
                </a:ext>
              </a:extLst>
            </p:cNvPr>
            <p:cNvSpPr>
              <a:spLocks noChangeAspect="1"/>
            </p:cNvSpPr>
            <p:nvPr/>
          </p:nvSpPr>
          <p:spPr>
            <a:xfrm>
              <a:off x="16582131" y="11975008"/>
              <a:ext cx="158205"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3C9BC1A3-3391-40D6-A4E9-809CC66082AA}"/>
                </a:ext>
              </a:extLst>
            </p:cNvPr>
            <p:cNvCxnSpPr>
              <a:cxnSpLocks/>
            </p:cNvCxnSpPr>
            <p:nvPr/>
          </p:nvCxnSpPr>
          <p:spPr>
            <a:xfrm flipV="1">
              <a:off x="16673729" y="10562486"/>
              <a:ext cx="678606" cy="15056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9E614C7-45B6-4139-9A62-99E3CEF48CCE}"/>
              </a:ext>
            </a:extLst>
          </p:cNvPr>
          <p:cNvGrpSpPr/>
          <p:nvPr/>
        </p:nvGrpSpPr>
        <p:grpSpPr>
          <a:xfrm>
            <a:off x="19635037" y="10591264"/>
            <a:ext cx="1166304" cy="1521805"/>
            <a:chOff x="19635037" y="10591264"/>
            <a:chExt cx="1166304" cy="1521805"/>
          </a:xfrm>
        </p:grpSpPr>
        <p:sp>
          <p:nvSpPr>
            <p:cNvPr id="73" name="Oval 72">
              <a:extLst>
                <a:ext uri="{FF2B5EF4-FFF2-40B4-BE49-F238E27FC236}">
                  <a16:creationId xmlns:a16="http://schemas.microsoft.com/office/drawing/2014/main" id="{A6D7978A-98C7-4196-9512-36A5A276DF75}"/>
                </a:ext>
              </a:extLst>
            </p:cNvPr>
            <p:cNvSpPr>
              <a:spLocks noChangeAspect="1"/>
            </p:cNvSpPr>
            <p:nvPr/>
          </p:nvSpPr>
          <p:spPr>
            <a:xfrm>
              <a:off x="20643136" y="11930189"/>
              <a:ext cx="158205"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75F09C6A-19DE-476D-8DA4-91C20B6C7543}"/>
                </a:ext>
              </a:extLst>
            </p:cNvPr>
            <p:cNvCxnSpPr>
              <a:cxnSpLocks/>
            </p:cNvCxnSpPr>
            <p:nvPr/>
          </p:nvCxnSpPr>
          <p:spPr>
            <a:xfrm flipH="1" flipV="1">
              <a:off x="19635037" y="10591264"/>
              <a:ext cx="1088280" cy="1451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7212300-5138-4437-A92E-E39F1DC798B6}"/>
              </a:ext>
            </a:extLst>
          </p:cNvPr>
          <p:cNvSpPr/>
          <p:nvPr/>
        </p:nvSpPr>
        <p:spPr>
          <a:xfrm>
            <a:off x="14848162" y="26246509"/>
            <a:ext cx="6873609" cy="2585323"/>
          </a:xfrm>
          <a:prstGeom prst="rect">
            <a:avLst/>
          </a:prstGeom>
        </p:spPr>
        <p:txBody>
          <a:bodyPr wrap="square">
            <a:spAutoFit/>
          </a:bodyPr>
          <a:lstStyle/>
          <a:p>
            <a:pPr marL="285750" indent="-285750" algn="just">
              <a:buFont typeface="Arial" panose="020B0604020202020204" pitchFamily="34" charset="0"/>
              <a:buChar char="•"/>
            </a:pPr>
            <a:r>
              <a:rPr lang="en-US"/>
              <a:t>Fabricate and evaluate parametric amplifiers using the recently developed superconducting TiN films.</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Utilize Transmission Electron Microscopy (TEM) and Electron Energy Loss Spectroscopy (EELS) to comprehensively analyze the composition and uniformity of TiN films across diverse aspect ratios.</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The objective is to gain an exhaustive and rigorous understanding of the films' high-quality characteristics and device performance.</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TotalTime>
  <Words>875</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86</cp:revision>
  <dcterms:created xsi:type="dcterms:W3CDTF">2022-08-22T17:05:38Z</dcterms:created>
  <dcterms:modified xsi:type="dcterms:W3CDTF">2023-11-29T05:12:24Z</dcterms:modified>
</cp:coreProperties>
</file>