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CBEA06-7298-F5AF-E46F-36D6DE6EBD85}" name="Hong, Sophia (US 1200)" initials="HS(1" userId="S::ana.s.hong@jpl.nasa.gov::8ed35a80-99c1-44c0-b57b-9b3aa285e4d8" providerId="AD"/>
  <p188:author id="{9F1056C4-72A9-A504-F5CB-4FBBE654700D}" name="Castaneda, Lupe (US 1230)" initials="CL(1" userId="S::Guadalupe.Castaneda@jpl.nasa.gov::6691f1d8-cdcc-421d-b26a-5c6cdec0460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1415"/>
    <a:srgbClr val="9F2B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31"/>
    <p:restoredTop sz="96405"/>
  </p:normalViewPr>
  <p:slideViewPr>
    <p:cSldViewPr snapToGrid="0">
      <p:cViewPr varScale="1">
        <p:scale>
          <a:sx n="26" d="100"/>
          <a:sy n="26" d="100"/>
        </p:scale>
        <p:origin x="48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3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8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6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1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5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4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7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4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4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5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C0FA-16C0-894C-A716-8787E14EF5B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531C-7793-A540-B2EB-21B5693E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2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hyperlink" Target="mailto:gregor.g.taylor@jpl.nasa.gov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7008870-3C96-F7DA-7C91-760C1D693711}"/>
              </a:ext>
            </a:extLst>
          </p:cNvPr>
          <p:cNvSpPr/>
          <p:nvPr/>
        </p:nvSpPr>
        <p:spPr>
          <a:xfrm>
            <a:off x="0" y="-54024"/>
            <a:ext cx="21945600" cy="22979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00"/>
              </a:highligh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4185AC-9F19-D1B5-3E2C-C165D877F433}"/>
              </a:ext>
            </a:extLst>
          </p:cNvPr>
          <p:cNvSpPr/>
          <p:nvPr/>
        </p:nvSpPr>
        <p:spPr>
          <a:xfrm>
            <a:off x="0" y="2417069"/>
            <a:ext cx="21945600" cy="622028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6A532A-FFBD-15D8-A09B-9CB6F0E3F99E}"/>
              </a:ext>
            </a:extLst>
          </p:cNvPr>
          <p:cNvSpPr txBox="1"/>
          <p:nvPr/>
        </p:nvSpPr>
        <p:spPr>
          <a:xfrm>
            <a:off x="729474" y="28946566"/>
            <a:ext cx="8050696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Helvetica" pitchFamily="2" charset="0"/>
                <a:cs typeface="Arial" panose="020B0604020202020204" pitchFamily="34" charset="0"/>
              </a:rPr>
              <a:t>National Aeronautics and Space Administration</a:t>
            </a:r>
          </a:p>
          <a:p>
            <a:pPr>
              <a:spcBef>
                <a:spcPts val="1800"/>
              </a:spcBef>
            </a:pPr>
            <a:r>
              <a:rPr lang="en-US" sz="2200" b="1" dirty="0">
                <a:latin typeface="Helvetica" pitchFamily="2" charset="0"/>
                <a:cs typeface="Arial" panose="020B0604020202020204" pitchFamily="34" charset="0"/>
              </a:rPr>
              <a:t>Jet Propulsion Laboratory</a:t>
            </a:r>
          </a:p>
          <a:p>
            <a:r>
              <a:rPr lang="en-US" sz="2200" dirty="0">
                <a:latin typeface="Helvetica" pitchFamily="2" charset="0"/>
                <a:cs typeface="Arial" panose="020B0604020202020204" pitchFamily="34" charset="0"/>
              </a:rPr>
              <a:t>California Institute of Technology</a:t>
            </a:r>
          </a:p>
          <a:p>
            <a:r>
              <a:rPr lang="en-US" sz="2200" dirty="0">
                <a:latin typeface="Helvetica" pitchFamily="2" charset="0"/>
                <a:cs typeface="Arial" panose="020B0604020202020204" pitchFamily="34" charset="0"/>
              </a:rPr>
              <a:t>Pasadena, California</a:t>
            </a:r>
          </a:p>
          <a:p>
            <a:endParaRPr lang="en-US" sz="2200" dirty="0">
              <a:latin typeface="Helvetica" pitchFamily="2" charset="0"/>
              <a:cs typeface="Arial" panose="020B0604020202020204" pitchFamily="34" charset="0"/>
            </a:endParaRPr>
          </a:p>
          <a:p>
            <a:r>
              <a:rPr lang="en-US" sz="2200" b="1" dirty="0" err="1">
                <a:latin typeface="Helvetica" pitchFamily="2" charset="0"/>
                <a:cs typeface="Arial" panose="020B0604020202020204" pitchFamily="34" charset="0"/>
              </a:rPr>
              <a:t>www.nasa.gov</a:t>
            </a:r>
            <a:endParaRPr lang="en-US" sz="2200" b="1" dirty="0"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8DB0F1-A907-BDB2-DC66-13092EE4F97A}"/>
              </a:ext>
            </a:extLst>
          </p:cNvPr>
          <p:cNvSpPr txBox="1"/>
          <p:nvPr/>
        </p:nvSpPr>
        <p:spPr>
          <a:xfrm>
            <a:off x="729474" y="835097"/>
            <a:ext cx="7515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National Aeronautics and Space Administration</a:t>
            </a:r>
            <a:endParaRPr lang="en-US" sz="2000" dirty="0">
              <a:solidFill>
                <a:schemeClr val="bg1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B6AD9F-C2D0-FAA0-B80B-B64AFDA924FD}"/>
              </a:ext>
            </a:extLst>
          </p:cNvPr>
          <p:cNvSpPr/>
          <p:nvPr/>
        </p:nvSpPr>
        <p:spPr>
          <a:xfrm>
            <a:off x="8541399" y="28675285"/>
            <a:ext cx="12674727" cy="40577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3CE19A-D280-F67F-3E02-115A87F9AEB3}"/>
              </a:ext>
            </a:extLst>
          </p:cNvPr>
          <p:cNvSpPr txBox="1"/>
          <p:nvPr/>
        </p:nvSpPr>
        <p:spPr>
          <a:xfrm>
            <a:off x="1124569" y="3806629"/>
            <a:ext cx="196964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Helvetica Light" panose="020B0403020202020204" pitchFamily="34" charset="0"/>
                <a:cs typeface="Arial" panose="020B0604020202020204" pitchFamily="34" charset="0"/>
              </a:rPr>
              <a:t>Superconducting nanowire single-photon detectors for mid/far-infrared wavelengths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32E216-21F1-A2C5-49F4-69DE267EBFE5}"/>
              </a:ext>
            </a:extLst>
          </p:cNvPr>
          <p:cNvSpPr txBox="1"/>
          <p:nvPr/>
        </p:nvSpPr>
        <p:spPr>
          <a:xfrm>
            <a:off x="623968" y="6331035"/>
            <a:ext cx="2069766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Helvetica Light" panose="020B0403020202020204" pitchFamily="34" charset="0"/>
                <a:cs typeface="Arial" panose="020B0604020202020204" pitchFamily="34" charset="0"/>
              </a:rPr>
              <a:t>Gregor G. Taylor, 389 JPL Postdoctoral Fellow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Helvetica Light" panose="020B0403020202020204" pitchFamily="34" charset="0"/>
                <a:cs typeface="Arial" panose="020B0604020202020204" pitchFamily="34" charset="0"/>
              </a:rPr>
              <a:t>Alexander B. Walter (383), Boris </a:t>
            </a:r>
            <a:r>
              <a:rPr lang="en-US" sz="3200" dirty="0" err="1">
                <a:solidFill>
                  <a:schemeClr val="bg1"/>
                </a:solidFill>
                <a:latin typeface="Helvetica Light" panose="020B0403020202020204" pitchFamily="34" charset="0"/>
                <a:cs typeface="Arial" panose="020B0604020202020204" pitchFamily="34" charset="0"/>
              </a:rPr>
              <a:t>Korzh</a:t>
            </a:r>
            <a:r>
              <a:rPr lang="en-US" sz="3200" dirty="0">
                <a:solidFill>
                  <a:schemeClr val="bg1"/>
                </a:solidFill>
                <a:latin typeface="Helvetica Light" panose="020B0403020202020204" pitchFamily="34" charset="0"/>
                <a:cs typeface="Arial" panose="020B0604020202020204" pitchFamily="34" charset="0"/>
              </a:rPr>
              <a:t> (389), Bruce Bumble (389), Sahil R. Patel (389), Jason P. </a:t>
            </a:r>
            <a:r>
              <a:rPr lang="en-US" sz="3200" dirty="0" err="1">
                <a:solidFill>
                  <a:schemeClr val="bg1"/>
                </a:solidFill>
                <a:latin typeface="Helvetica Light" panose="020B0403020202020204" pitchFamily="34" charset="0"/>
                <a:cs typeface="Arial" panose="020B0604020202020204" pitchFamily="34" charset="0"/>
              </a:rPr>
              <a:t>Allmaras</a:t>
            </a:r>
            <a:r>
              <a:rPr lang="en-US" sz="3200" dirty="0">
                <a:solidFill>
                  <a:schemeClr val="bg1"/>
                </a:solidFill>
                <a:latin typeface="Helvetica Light" panose="020B0403020202020204" pitchFamily="34" charset="0"/>
                <a:cs typeface="Arial" panose="020B0604020202020204" pitchFamily="34" charset="0"/>
              </a:rPr>
              <a:t> (337), Andrew D. Beyer (389), Emma E. Wollman (389) and Matthew D. Shaw (389)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793811-165A-F465-D149-810F948966A7}"/>
              </a:ext>
            </a:extLst>
          </p:cNvPr>
          <p:cNvSpPr txBox="1"/>
          <p:nvPr/>
        </p:nvSpPr>
        <p:spPr>
          <a:xfrm>
            <a:off x="800099" y="3078666"/>
            <a:ext cx="20416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Helvetica Light" panose="020B0403020202020204" pitchFamily="34" charset="0"/>
                <a:cs typeface="Arial" panose="020B0604020202020204" pitchFamily="34" charset="0"/>
              </a:rPr>
              <a:t>Postdoc Research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78E8C2-04FE-7596-E6E5-FDFA926D8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7512" y="279967"/>
            <a:ext cx="1548832" cy="15488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3D5331E-3FEF-EE5C-7D18-7A1A7CDF432F}"/>
              </a:ext>
            </a:extLst>
          </p:cNvPr>
          <p:cNvSpPr txBox="1"/>
          <p:nvPr/>
        </p:nvSpPr>
        <p:spPr>
          <a:xfrm>
            <a:off x="729474" y="31456747"/>
            <a:ext cx="59762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Clearance Number: CL#00-0000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Poster Number: PRD</a:t>
            </a:r>
            <a:r>
              <a:rPr lang="en-US" sz="2000" b="0" i="0" u="none" strike="noStrike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-T-008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dirty="0">
                <a:latin typeface="Helvetica" pitchFamily="2" charset="0"/>
                <a:cs typeface="Arial" panose="020B0604020202020204" pitchFamily="34" charset="0"/>
              </a:rPr>
              <a:t>Copyright 2023.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F8681B-2025-FBE5-4C9F-CD63D9834A06}"/>
              </a:ext>
            </a:extLst>
          </p:cNvPr>
          <p:cNvSpPr txBox="1"/>
          <p:nvPr/>
        </p:nvSpPr>
        <p:spPr>
          <a:xfrm>
            <a:off x="8780169" y="28704319"/>
            <a:ext cx="124359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>
                <a:latin typeface="Helvetica Light" panose="020B0403020202020204" pitchFamily="34" charset="0"/>
              </a:rPr>
              <a:t>Publications:</a:t>
            </a:r>
          </a:p>
          <a:p>
            <a:pPr>
              <a:spcBef>
                <a:spcPct val="0"/>
              </a:spcBef>
            </a:pPr>
            <a:r>
              <a:rPr lang="en-US" sz="2400" dirty="0">
                <a:effectLst/>
                <a:latin typeface="Helvetica Light" panose="020B0403020202020204" pitchFamily="34" charset="0"/>
              </a:rPr>
              <a:t>G. G. Taylor, A. B. Walter, B. </a:t>
            </a:r>
            <a:r>
              <a:rPr lang="en-US" sz="2400" dirty="0" err="1">
                <a:effectLst/>
                <a:latin typeface="Helvetica Light" panose="020B0403020202020204" pitchFamily="34" charset="0"/>
              </a:rPr>
              <a:t>Korzh</a:t>
            </a:r>
            <a:r>
              <a:rPr lang="en-US" sz="2400" dirty="0">
                <a:effectLst/>
                <a:latin typeface="Helvetica Light" panose="020B0403020202020204" pitchFamily="34" charset="0"/>
              </a:rPr>
              <a:t>, B. Bumble, S. Patel, J. P. </a:t>
            </a:r>
            <a:r>
              <a:rPr lang="en-US" sz="2400" dirty="0" err="1">
                <a:effectLst/>
                <a:latin typeface="Helvetica Light" panose="020B0403020202020204" pitchFamily="34" charset="0"/>
              </a:rPr>
              <a:t>Allmaras</a:t>
            </a:r>
            <a:r>
              <a:rPr lang="en-US" sz="2400" dirty="0">
                <a:effectLst/>
                <a:latin typeface="Helvetica Light" panose="020B0403020202020204" pitchFamily="34" charset="0"/>
              </a:rPr>
              <a:t>, A. D. Beyer, R. </a:t>
            </a:r>
            <a:r>
              <a:rPr lang="en-US" sz="2400" dirty="0" err="1">
                <a:effectLst/>
                <a:latin typeface="Helvetica Light" panose="020B0403020202020204" pitchFamily="34" charset="0"/>
              </a:rPr>
              <a:t>O'Brient</a:t>
            </a:r>
            <a:r>
              <a:rPr lang="en-US" sz="2400" dirty="0">
                <a:effectLst/>
                <a:latin typeface="Helvetica Light" panose="020B0403020202020204" pitchFamily="34" charset="0"/>
              </a:rPr>
              <a:t>, M. D. Shaw, &amp; E. E. Wollman. “Low-noise single-photon counting superconducting nanowire detectors at infrared wavelengths up to 29 </a:t>
            </a:r>
            <a:r>
              <a:rPr lang="el-GR" sz="2400" dirty="0">
                <a:effectLst/>
                <a:latin typeface="Helvetica Light" panose="020B0403020202020204" pitchFamily="34" charset="0"/>
              </a:rPr>
              <a:t>μ</a:t>
            </a:r>
            <a:r>
              <a:rPr lang="en-US" sz="2400" dirty="0">
                <a:effectLst/>
                <a:latin typeface="Helvetica Light" panose="020B0403020202020204" pitchFamily="34" charset="0"/>
              </a:rPr>
              <a:t>m,” </a:t>
            </a:r>
            <a:r>
              <a:rPr lang="en-US" sz="2400" dirty="0" err="1">
                <a:effectLst/>
                <a:latin typeface="Helvetica Light" panose="020B0403020202020204" pitchFamily="34" charset="0"/>
              </a:rPr>
              <a:t>arXiv</a:t>
            </a:r>
            <a:r>
              <a:rPr lang="en-US" sz="2400" dirty="0">
                <a:effectLst/>
                <a:latin typeface="Helvetica Light" panose="020B0403020202020204" pitchFamily="34" charset="0"/>
              </a:rPr>
              <a:t> preprint </a:t>
            </a:r>
            <a:br>
              <a:rPr lang="en-US" sz="2400" dirty="0">
                <a:latin typeface="Helvetica Light" panose="020B0403020202020204" pitchFamily="34" charset="0"/>
              </a:rPr>
            </a:br>
            <a:r>
              <a:rPr lang="en-US" sz="2400" dirty="0">
                <a:effectLst/>
                <a:latin typeface="Helvetica Light" panose="020B0403020202020204" pitchFamily="34" charset="0"/>
              </a:rPr>
              <a:t>arXiv:2308.15631. (2023). </a:t>
            </a:r>
          </a:p>
          <a:p>
            <a:pPr>
              <a:spcBef>
                <a:spcPct val="0"/>
              </a:spcBef>
            </a:pPr>
            <a:endParaRPr lang="en-US" altLang="en-US" sz="2800" dirty="0">
              <a:latin typeface="Helvetica Light" panose="020B0403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en-US" sz="2800" dirty="0">
              <a:latin typeface="Helvetica Light" panose="020B0403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3000" dirty="0">
                <a:latin typeface="Helvetica Light" panose="020B0403020202020204" pitchFamily="34" charset="0"/>
              </a:rPr>
              <a:t>Author Contact Information: </a:t>
            </a:r>
          </a:p>
          <a:p>
            <a:pPr>
              <a:spcBef>
                <a:spcPct val="0"/>
              </a:spcBef>
            </a:pPr>
            <a:r>
              <a:rPr lang="en-US" altLang="en-US" sz="3000" i="1" dirty="0">
                <a:solidFill>
                  <a:schemeClr val="bg2">
                    <a:lumMod val="50000"/>
                  </a:schemeClr>
                </a:solidFill>
                <a:latin typeface="HELVETICA LIGHT" panose="020B0403020202020204" pitchFamily="34" charset="0"/>
                <a:hlinkClick r:id="rId3"/>
              </a:rPr>
              <a:t>gregor.g.taylor@jpl.nasa.gov</a:t>
            </a:r>
            <a:r>
              <a:rPr lang="en-US" altLang="en-US" sz="3000" i="1" dirty="0">
                <a:solidFill>
                  <a:schemeClr val="bg2">
                    <a:lumMod val="50000"/>
                  </a:schemeClr>
                </a:solidFill>
                <a:latin typeface="HELVETICA LIGHT" panose="020B0403020202020204" pitchFamily="34" charset="0"/>
              </a:rPr>
              <a:t> – email me, this poster is too small.</a:t>
            </a:r>
          </a:p>
          <a:p>
            <a:endParaRPr lang="en-US" sz="3000" dirty="0">
              <a:latin typeface="Helvetica Light" panose="020B0403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DE8E0-2CF1-FC2F-E80A-DA76FEDA4D2A}"/>
              </a:ext>
            </a:extLst>
          </p:cNvPr>
          <p:cNvSpPr txBox="1"/>
          <p:nvPr/>
        </p:nvSpPr>
        <p:spPr>
          <a:xfrm>
            <a:off x="729474" y="8903987"/>
            <a:ext cx="8419481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HELVETICA LIGHT" panose="020B0403020202020204" pitchFamily="34" charset="0"/>
              </a:rPr>
              <a:t>Background</a:t>
            </a:r>
            <a:endParaRPr lang="en-US" sz="2800" b="1" dirty="0">
              <a:latin typeface="HELVETICA LIGHT" panose="020B0403020202020204" pitchFamily="34" charset="0"/>
            </a:endParaRPr>
          </a:p>
          <a:p>
            <a:r>
              <a:rPr lang="en-US" sz="2800" dirty="0">
                <a:latin typeface="Helvetica Light" panose="020B0403020202020204" pitchFamily="34" charset="0"/>
              </a:rPr>
              <a:t>Superconducting nanowire single-photon detectors (SNSPDs) are the gold standard for near-infrared photon-counting applications, offering near 100% system detection efficiency[1], low dark-count rates[2], low timing jitter[3] and high maximum count rates[4]. They also have potential to extend these metrics into the mid/far-infrared, where there is a lack of high-performance photon-counting detector technology. Demonstration of such detectors at these long wavelengths would be highly beneficial to fields such as exoplanet science, molecular science and direct dark-matter detection experiments. </a:t>
            </a:r>
          </a:p>
          <a:p>
            <a:endParaRPr lang="en-US" sz="2800" dirty="0">
              <a:latin typeface="Helvetica Light" panose="020B0403020202020204" pitchFamily="34" charset="0"/>
            </a:endParaRPr>
          </a:p>
          <a:p>
            <a:endParaRPr lang="en-US" sz="2800" dirty="0">
              <a:latin typeface="Helvetica Light" panose="020B0403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395822-D180-C7C5-189B-37EF85A8D806}"/>
              </a:ext>
            </a:extLst>
          </p:cNvPr>
          <p:cNvSpPr txBox="1"/>
          <p:nvPr/>
        </p:nvSpPr>
        <p:spPr>
          <a:xfrm>
            <a:off x="14686370" y="8903987"/>
            <a:ext cx="69314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HELVETICA LIGHT" panose="020B0403020202020204" pitchFamily="34" charset="0"/>
              </a:rPr>
              <a:t>Objectives</a:t>
            </a:r>
            <a:endParaRPr lang="en-US" sz="2800" b="1" dirty="0">
              <a:latin typeface="HELVETICA LIGHT" panose="020B0403020202020204" pitchFamily="34" charset="0"/>
            </a:endParaRPr>
          </a:p>
          <a:p>
            <a:r>
              <a:rPr lang="en-US" sz="2800" dirty="0">
                <a:latin typeface="Helvetica Light" panose="020B0403020202020204" pitchFamily="34" charset="0"/>
              </a:rPr>
              <a:t>The objectives of this research were to: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>
                <a:latin typeface="Helvetica Light" panose="020B0403020202020204" pitchFamily="34" charset="0"/>
              </a:rPr>
              <a:t>Demonstrate saturated internal detection efficiency – that is, every photon that is absorbed by the detector results in an output pulse – for wavelengths in the 10 to 30 µm range.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>
                <a:latin typeface="Helvetica Light" panose="020B0403020202020204" pitchFamily="34" charset="0"/>
              </a:rPr>
              <a:t>Show that low dark-count rates are still achievable for such sensitive detectors.</a:t>
            </a:r>
          </a:p>
          <a:p>
            <a:endParaRPr lang="en-US" sz="2800" dirty="0">
              <a:latin typeface="Helvetica Light" panose="020B0403020202020204" pitchFamily="34" charset="0"/>
            </a:endParaRPr>
          </a:p>
          <a:p>
            <a:endParaRPr lang="en-US" sz="2800" dirty="0">
              <a:latin typeface="Helvetica Light" panose="020B040302020202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BB9BF39-28C8-9F61-B6CA-A8E63FA2367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5559"/>
          <a:stretch/>
        </p:blipFill>
        <p:spPr>
          <a:xfrm>
            <a:off x="9123069" y="8709116"/>
            <a:ext cx="5681469" cy="517849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2BDD6BB2-2904-9325-B96F-3C98B4B4F933}"/>
              </a:ext>
            </a:extLst>
          </p:cNvPr>
          <p:cNvSpPr txBox="1"/>
          <p:nvPr/>
        </p:nvSpPr>
        <p:spPr>
          <a:xfrm>
            <a:off x="1124569" y="14698700"/>
            <a:ext cx="2009155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HELVETICA LIGHT" panose="020B0403020202020204" pitchFamily="34" charset="0"/>
              </a:rPr>
              <a:t>Results</a:t>
            </a:r>
            <a:endParaRPr lang="en-US" sz="2800" b="1" dirty="0">
              <a:latin typeface="HELVETICA LIGHT" panose="020B0403020202020204" pitchFamily="34" charset="0"/>
            </a:endParaRPr>
          </a:p>
          <a:p>
            <a:endParaRPr lang="en-US" sz="2800" dirty="0">
              <a:latin typeface="Helvetica Light" panose="020B0403020202020204" pitchFamily="34" charset="0"/>
            </a:endParaRPr>
          </a:p>
          <a:p>
            <a:endParaRPr lang="en-US" sz="2800" dirty="0">
              <a:latin typeface="Helvetica Light" panose="020B0403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6A80E21-6D4E-2153-A9CB-2BFB72FD0D8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973" t="6330" r="7662"/>
          <a:stretch/>
        </p:blipFill>
        <p:spPr>
          <a:xfrm>
            <a:off x="200519" y="15254324"/>
            <a:ext cx="6600826" cy="536933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8F2B72A-C0F3-146A-8972-D50369E71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23032" y="15156835"/>
            <a:ext cx="7315200" cy="54864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25D9CA3-3F04-85E9-4609-A24ED914D4A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095"/>
          <a:stretch/>
        </p:blipFill>
        <p:spPr>
          <a:xfrm>
            <a:off x="14374343" y="20505457"/>
            <a:ext cx="7315200" cy="531658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EA31E2B9-082A-BBE7-3447-F450D2861275}"/>
              </a:ext>
            </a:extLst>
          </p:cNvPr>
          <p:cNvSpPr txBox="1"/>
          <p:nvPr/>
        </p:nvSpPr>
        <p:spPr>
          <a:xfrm>
            <a:off x="769865" y="20518730"/>
            <a:ext cx="66008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Light" panose="020B0403020202020204" pitchFamily="34" charset="0"/>
              </a:rPr>
              <a:t>Co-sputtering Si with WSi results in a Si-rich WSi. By varying the sputtering power of the Si target we can reduce the T</a:t>
            </a:r>
            <a:r>
              <a:rPr lang="en-US" sz="2400" baseline="-25000" dirty="0">
                <a:latin typeface="Helvetica Light" panose="020B0403020202020204" pitchFamily="34" charset="0"/>
              </a:rPr>
              <a:t>c</a:t>
            </a:r>
            <a:r>
              <a:rPr lang="en-US" sz="2400" dirty="0">
                <a:latin typeface="Helvetica Light" panose="020B0403020202020204" pitchFamily="34" charset="0"/>
              </a:rPr>
              <a:t> and increase the resistivity – this results in a lowering of the characteristic energy associated with photon detection, and hence the ability to detect lower energy photons.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3D6BAE-376E-05D3-B858-706C73E7DD64}"/>
              </a:ext>
            </a:extLst>
          </p:cNvPr>
          <p:cNvSpPr txBox="1"/>
          <p:nvPr/>
        </p:nvSpPr>
        <p:spPr>
          <a:xfrm>
            <a:off x="14822288" y="25811326"/>
            <a:ext cx="7123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Light" panose="020B0403020202020204" pitchFamily="34" charset="0"/>
              </a:rPr>
              <a:t>Photon-count rate vs bias for two detector geometries at a variety of wavelengths. Unity internal detection efficiency is achieved up to 29 µm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F5C3155-F58B-5224-2D42-4224E9BAE3A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293" t="9443" r="6716"/>
          <a:stretch/>
        </p:blipFill>
        <p:spPr>
          <a:xfrm>
            <a:off x="7187425" y="15210081"/>
            <a:ext cx="7137911" cy="532785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E2B4F521-409F-6FB6-80A5-4D35EE3EB8BE}"/>
              </a:ext>
            </a:extLst>
          </p:cNvPr>
          <p:cNvSpPr txBox="1"/>
          <p:nvPr/>
        </p:nvSpPr>
        <p:spPr>
          <a:xfrm>
            <a:off x="7807931" y="20509817"/>
            <a:ext cx="6600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Light" panose="020B0403020202020204" pitchFamily="34" charset="0"/>
              </a:rPr>
              <a:t>Through careful package design we achieve DCR’s on the order of 1 cps with an aperture, and 10</a:t>
            </a:r>
            <a:r>
              <a:rPr lang="en-US" sz="2400" baseline="30000" dirty="0">
                <a:latin typeface="Helvetica Light" panose="020B0403020202020204" pitchFamily="34" charset="0"/>
              </a:rPr>
              <a:t>-2</a:t>
            </a:r>
            <a:r>
              <a:rPr lang="en-US" sz="2400" dirty="0">
                <a:latin typeface="Helvetica Light" panose="020B0403020202020204" pitchFamily="34" charset="0"/>
              </a:rPr>
              <a:t> cps with a shielded detector, on the saturated plateau, for a meander design.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30D64D-4BDC-7D01-481D-E21EDAE4A215}"/>
              </a:ext>
            </a:extLst>
          </p:cNvPr>
          <p:cNvSpPr txBox="1"/>
          <p:nvPr/>
        </p:nvSpPr>
        <p:spPr>
          <a:xfrm>
            <a:off x="729474" y="22860303"/>
            <a:ext cx="140928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HELVETICA LIGHT" panose="020B0403020202020204" pitchFamily="34" charset="0"/>
              </a:rPr>
              <a:t>Significance &amp; Outlook</a:t>
            </a:r>
          </a:p>
          <a:p>
            <a:r>
              <a:rPr lang="en-US" sz="2800" dirty="0">
                <a:latin typeface="Helvetica Light" panose="020B0403020202020204" pitchFamily="34" charset="0"/>
              </a:rPr>
              <a:t>The demonstration of SNSPDs at these wavelengths represents a new class of photo-detector for the mid/far-infrared. As SNSPDs are true photon-counting detectors they offer precise timing and are immune to many of the common instability issues encountered with alternative technologies. This makes them an excellent candidate for future large-scale infrared space telescopes. In addition, alternative fields of science such as direct-dark matter detection experiments will benefit from the reduced energy threshold and low dark-counts, allowing the exploration of new parameter space. </a:t>
            </a:r>
          </a:p>
          <a:p>
            <a:endParaRPr lang="en-US" sz="2800" dirty="0">
              <a:latin typeface="Helvetica Light" panose="020B0403020202020204" pitchFamily="34" charset="0"/>
            </a:endParaRPr>
          </a:p>
          <a:p>
            <a:endParaRPr lang="en-US" sz="2800" dirty="0">
              <a:latin typeface="Helvetica Light" panose="020B0403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1FFF24-3A18-5947-33F3-EB691F19E0C4}"/>
              </a:ext>
            </a:extLst>
          </p:cNvPr>
          <p:cNvSpPr txBox="1"/>
          <p:nvPr/>
        </p:nvSpPr>
        <p:spPr>
          <a:xfrm>
            <a:off x="730062" y="26565386"/>
            <a:ext cx="137848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Light" panose="020B0403020202020204" pitchFamily="34" charset="0"/>
              </a:rPr>
              <a:t>[1] Reddy, Dileep V., et al. "Superconducting nanowire single-photon detectors with 98% system detection efficiency at 1550 nm." Optica 7.12 (2020): 1649-1653.</a:t>
            </a:r>
          </a:p>
          <a:p>
            <a:r>
              <a:rPr lang="en-US" dirty="0">
                <a:latin typeface="Helvetica Light" panose="020B0403020202020204" pitchFamily="34" charset="0"/>
              </a:rPr>
              <a:t>[2] Chiles, Jeff, et al. "New constraints on dark photon dark matter with superconducting nanowire detectors in an optical </a:t>
            </a:r>
            <a:r>
              <a:rPr lang="en-US" dirty="0" err="1">
                <a:latin typeface="Helvetica Light" panose="020B0403020202020204" pitchFamily="34" charset="0"/>
              </a:rPr>
              <a:t>haloscope</a:t>
            </a:r>
            <a:r>
              <a:rPr lang="en-US" dirty="0">
                <a:latin typeface="Helvetica Light" panose="020B0403020202020204" pitchFamily="34" charset="0"/>
              </a:rPr>
              <a:t>." Physical Review Letters 128.23 (2022): 231802.</a:t>
            </a:r>
          </a:p>
          <a:p>
            <a:r>
              <a:rPr lang="en-US" dirty="0">
                <a:latin typeface="Helvetica Light" panose="020B0403020202020204" pitchFamily="34" charset="0"/>
              </a:rPr>
              <a:t>[3] </a:t>
            </a:r>
            <a:r>
              <a:rPr lang="en-US" dirty="0" err="1">
                <a:latin typeface="Helvetica Light" panose="020B0403020202020204" pitchFamily="34" charset="0"/>
              </a:rPr>
              <a:t>Korzh</a:t>
            </a:r>
            <a:r>
              <a:rPr lang="en-US" dirty="0">
                <a:latin typeface="Helvetica Light" panose="020B0403020202020204" pitchFamily="34" charset="0"/>
              </a:rPr>
              <a:t>, Boris, et al. "Demonstration of sub-3 </a:t>
            </a:r>
            <a:r>
              <a:rPr lang="en-US" dirty="0" err="1">
                <a:latin typeface="Helvetica Light" panose="020B0403020202020204" pitchFamily="34" charset="0"/>
              </a:rPr>
              <a:t>ps</a:t>
            </a:r>
            <a:r>
              <a:rPr lang="en-US" dirty="0">
                <a:latin typeface="Helvetica Light" panose="020B0403020202020204" pitchFamily="34" charset="0"/>
              </a:rPr>
              <a:t> temporal resolution with a superconducting nanowire single-photon detector." Nature Photonics 14.4 (2020): 250-255.</a:t>
            </a:r>
          </a:p>
          <a:p>
            <a:r>
              <a:rPr lang="en-US" dirty="0">
                <a:latin typeface="Helvetica Light" panose="020B0403020202020204" pitchFamily="34" charset="0"/>
              </a:rPr>
              <a:t>[4] </a:t>
            </a:r>
            <a:r>
              <a:rPr lang="en-US" dirty="0" err="1">
                <a:latin typeface="Helvetica Light" panose="020B0403020202020204" pitchFamily="34" charset="0"/>
              </a:rPr>
              <a:t>Craiciu</a:t>
            </a:r>
            <a:r>
              <a:rPr lang="en-US" dirty="0">
                <a:latin typeface="Helvetica Light" panose="020B0403020202020204" pitchFamily="34" charset="0"/>
              </a:rPr>
              <a:t>, Ioana, et al. "High-speed detection of 1550 nm single photons with superconducting nanowire detectors." Optica 10.2 (2023): 183-190.</a:t>
            </a:r>
          </a:p>
          <a:p>
            <a:endParaRPr lang="en-US" dirty="0">
              <a:latin typeface="Helvetica Light" panose="020B0403020202020204" pitchFamily="34" charset="0"/>
            </a:endParaRPr>
          </a:p>
          <a:p>
            <a:endParaRPr lang="en-US" dirty="0">
              <a:latin typeface="Helvetica Light" panose="020B0403020202020204" pitchFamily="34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0B49388D-A79E-BC04-A1DE-B426D731578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931551" y="30294510"/>
            <a:ext cx="1740378" cy="1740378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9F14936-3A26-F405-9016-AEE18992ACEC}"/>
              </a:ext>
            </a:extLst>
          </p:cNvPr>
          <p:cNvSpPr txBox="1"/>
          <p:nvPr/>
        </p:nvSpPr>
        <p:spPr>
          <a:xfrm rot="19808192">
            <a:off x="15469695" y="30076626"/>
            <a:ext cx="445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Read it here</a:t>
            </a:r>
          </a:p>
        </p:txBody>
      </p:sp>
      <p:sp>
        <p:nvSpPr>
          <p:cNvPr id="46" name="Right Arrow 45">
            <a:extLst>
              <a:ext uri="{FF2B5EF4-FFF2-40B4-BE49-F238E27FC236}">
                <a16:creationId xmlns:a16="http://schemas.microsoft.com/office/drawing/2014/main" id="{EF032F69-90CC-26E7-FA9D-9F85BFD927F1}"/>
              </a:ext>
            </a:extLst>
          </p:cNvPr>
          <p:cNvSpPr/>
          <p:nvPr/>
        </p:nvSpPr>
        <p:spPr>
          <a:xfrm>
            <a:off x="17030509" y="30910307"/>
            <a:ext cx="1871188" cy="274589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D7F233-CE7B-F056-ABEE-DBA3CE2D013D}"/>
              </a:ext>
            </a:extLst>
          </p:cNvPr>
          <p:cNvSpPr txBox="1"/>
          <p:nvPr/>
        </p:nvSpPr>
        <p:spPr>
          <a:xfrm>
            <a:off x="10123883" y="13830154"/>
            <a:ext cx="5174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Light" panose="020B0403020202020204" pitchFamily="34" charset="0"/>
              </a:rPr>
              <a:t>SNSPD working principle</a:t>
            </a:r>
          </a:p>
        </p:txBody>
      </p:sp>
    </p:spTree>
    <p:extLst>
      <p:ext uri="{BB962C8B-B14F-4D97-AF65-F5344CB8AC3E}">
        <p14:creationId xmlns:p14="http://schemas.microsoft.com/office/powerpoint/2010/main" val="1899794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7235</TotalTime>
  <Words>717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Apple Chancery</vt:lpstr>
      <vt:lpstr>Arial</vt:lpstr>
      <vt:lpstr>Calibri</vt:lpstr>
      <vt:lpstr>Calibri Light</vt:lpstr>
      <vt:lpstr>Helvetica</vt:lpstr>
      <vt:lpstr>Helvetica Light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Poster Template Guidelines</dc:title>
  <dc:creator>Chen, Joy (US 183B)</dc:creator>
  <cp:lastModifiedBy>Hong, Sophia (US 1212)</cp:lastModifiedBy>
  <cp:revision>45</cp:revision>
  <dcterms:created xsi:type="dcterms:W3CDTF">2022-08-22T17:05:38Z</dcterms:created>
  <dcterms:modified xsi:type="dcterms:W3CDTF">2023-11-29T02:31:51Z</dcterms:modified>
</cp:coreProperties>
</file>