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0"/>
    <p:restoredTop sz="96405"/>
  </p:normalViewPr>
  <p:slideViewPr>
    <p:cSldViewPr snapToGrid="0">
      <p:cViewPr varScale="1">
        <p:scale>
          <a:sx n="26" d="100"/>
          <a:sy n="26" d="100"/>
        </p:scale>
        <p:origin x="470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2417069"/>
            <a:ext cx="21945600" cy="62202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721876" y="29018166"/>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8694952" y="29065754"/>
            <a:ext cx="12837022" cy="353159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73151" y="3903936"/>
            <a:ext cx="21872449" cy="2308324"/>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 Kinetic Inductance Traveling Wave Parametric Amplifiers for Applications in Astrophysics</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319826" y="6311632"/>
            <a:ext cx="19376571"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 Farzad Faramarzi, NASA Postdoctoral Fellow (389I)</a:t>
            </a:r>
          </a:p>
          <a:p>
            <a:pPr algn="ctr"/>
            <a:r>
              <a:rPr lang="en-US" sz="4000" b="1" dirty="0">
                <a:solidFill>
                  <a:schemeClr val="bg1"/>
                </a:solidFill>
                <a:latin typeface="Arial" panose="020B0604020202020204" pitchFamily="34" charset="0"/>
                <a:cs typeface="Arial" panose="020B0604020202020204" pitchFamily="34" charset="0"/>
              </a:rPr>
              <a:t>Ryan Stephenson, Sasha Sypkens, Henry Leduc, Peter Day (389I)</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099" y="3078666"/>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729474" y="31456747"/>
            <a:ext cx="5976257"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 PRD-T-010</a:t>
            </a:r>
          </a:p>
          <a:p>
            <a:pPr>
              <a:spcBef>
                <a:spcPts val="1200"/>
              </a:spcBef>
            </a:pPr>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8895485" y="29065754"/>
            <a:ext cx="12435955" cy="3877985"/>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Publications and Acknowledgements:</a:t>
            </a:r>
          </a:p>
          <a:p>
            <a:pPr>
              <a:spcBef>
                <a:spcPct val="0"/>
              </a:spcBef>
            </a:pPr>
            <a:r>
              <a:rPr lang="en-US" altLang="en-US" sz="2400" i="1" dirty="0" err="1">
                <a:latin typeface="Arial" panose="020B0604020202020204" pitchFamily="34" charset="0"/>
              </a:rPr>
              <a:t>F.Faramarzi</a:t>
            </a:r>
            <a:r>
              <a:rPr lang="en-US" altLang="en-US" sz="2400" i="1" dirty="0">
                <a:latin typeface="Arial" panose="020B0604020202020204" pitchFamily="34" charset="0"/>
              </a:rPr>
              <a:t> et al., A 4-8 GHz Kinetic Inductance Traveling Wave Parametric Amplifier Using Four-Wave Mixing with a Near Quantum Noise Limited Performance.</a:t>
            </a:r>
          </a:p>
          <a:p>
            <a:pPr>
              <a:spcBef>
                <a:spcPct val="0"/>
              </a:spcBef>
            </a:pPr>
            <a:r>
              <a:rPr lang="en-US" altLang="en-US" sz="2600" i="1" dirty="0">
                <a:latin typeface="Arial" panose="020B0604020202020204" pitchFamily="34" charset="0"/>
              </a:rPr>
              <a:t>Dr. Faramarzi’s research was supported by appointment to the NASA Postdoctoral Program at the Jet Propulsion Laboratory, administered by Oak Ridge Associated Universities under contract with NASA.</a:t>
            </a:r>
            <a:endParaRPr lang="en-US" altLang="en-US" sz="3000" dirty="0">
              <a:latin typeface="Arial" panose="020B0604020202020204" pitchFamily="34" charset="0"/>
            </a:endParaRPr>
          </a:p>
          <a:p>
            <a:pPr>
              <a:spcBef>
                <a:spcPct val="0"/>
              </a:spcBef>
            </a:pPr>
            <a:r>
              <a:rPr lang="en-US" altLang="en-US" sz="3000" b="1" dirty="0">
                <a:latin typeface="Arial" panose="020B0604020202020204" pitchFamily="34" charset="0"/>
              </a:rPr>
              <a:t>Author Contact Information: </a:t>
            </a:r>
          </a:p>
          <a:p>
            <a:pPr>
              <a:spcBef>
                <a:spcPct val="0"/>
              </a:spcBef>
            </a:pPr>
            <a:r>
              <a:rPr lang="en-US" altLang="en-US" sz="3000" b="1" i="1" dirty="0">
                <a:solidFill>
                  <a:schemeClr val="bg2">
                    <a:lumMod val="50000"/>
                  </a:schemeClr>
                </a:solidFill>
                <a:latin typeface="Arial" panose="020B0604020202020204" pitchFamily="34" charset="0"/>
              </a:rPr>
              <a:t>(415)323-9582, faramarzi@jpl.nasa.gov</a:t>
            </a:r>
            <a:endParaRPr lang="en-US" altLang="en-US" sz="3000" i="1" dirty="0">
              <a:solidFill>
                <a:schemeClr val="bg2">
                  <a:lumMod val="50000"/>
                </a:schemeClr>
              </a:solidFill>
              <a:latin typeface="Arial" panose="020B0604020202020204" pitchFamily="34" charset="0"/>
            </a:endParaRPr>
          </a:p>
          <a:p>
            <a:endParaRPr lang="en-US" sz="3000" dirty="0"/>
          </a:p>
        </p:txBody>
      </p:sp>
      <p:sp>
        <p:nvSpPr>
          <p:cNvPr id="13" name="TextBox 12">
            <a:extLst>
              <a:ext uri="{FF2B5EF4-FFF2-40B4-BE49-F238E27FC236}">
                <a16:creationId xmlns:a16="http://schemas.microsoft.com/office/drawing/2014/main" id="{AF35091E-BD10-FED8-FC75-47289163A3A4}"/>
              </a:ext>
            </a:extLst>
          </p:cNvPr>
          <p:cNvSpPr txBox="1"/>
          <p:nvPr/>
        </p:nvSpPr>
        <p:spPr>
          <a:xfrm>
            <a:off x="599255" y="8815456"/>
            <a:ext cx="10161432" cy="68018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rtl="0">
              <a:spcBef>
                <a:spcPts val="0"/>
              </a:spcBef>
              <a:spcAft>
                <a:spcPts val="0"/>
              </a:spcAft>
            </a:pPr>
            <a:r>
              <a:rPr lang="en-US" sz="2800" b="1" i="0" u="none" strike="noStrike" dirty="0">
                <a:solidFill>
                  <a:schemeClr val="tx1"/>
                </a:solidFill>
                <a:effectLst/>
                <a:latin typeface="Arial" panose="020B0604020202020204" pitchFamily="34" charset="0"/>
              </a:rPr>
              <a:t>Background</a:t>
            </a:r>
            <a:endParaRPr lang="en-US" dirty="0">
              <a:solidFill>
                <a:schemeClr val="tx1"/>
              </a:solidFill>
              <a:effectLst/>
            </a:endParaRPr>
          </a:p>
          <a:p>
            <a:pPr rtl="0">
              <a:spcBef>
                <a:spcPts val="0"/>
              </a:spcBef>
              <a:spcAft>
                <a:spcPts val="4800"/>
              </a:spcAft>
            </a:pPr>
            <a:r>
              <a:rPr lang="en-US" sz="2400" b="0" i="0" u="none" strike="noStrike" dirty="0">
                <a:solidFill>
                  <a:schemeClr val="tx1"/>
                </a:solidFill>
                <a:effectLst/>
                <a:latin typeface="Arial" panose="020B0604020202020204" pitchFamily="34" charset="0"/>
              </a:rPr>
              <a:t>Direct detectors and heterodyne receivers can benefit from amplifiers with wide instantaneous bandwidth and quantum-limited noise performance. Transistor-based amplifiers are a common choice for frequencies below 100 GHz, but their noise temperature is in the tens of kelvin. Superconducting-insulating-superconducting (SIS) mixers are commonly used at higher frequencies but operate at noise temperatures a few times the quantum-noise limit. A new promising superconducting amplifier technology is the Kinetic Inductance Traveling-Wave Parametric Amplifier (KI-TWPA), which satisfies the abovementioned criteria. Coherent receivers are an irreplaceable tool for measuring the narrow atomic and molecular lines that trace the cool interstellar medium, providing the primary motivation for the HERO instrument on the Origins Space Telescope and the HIFI instrument on the last major far-IR mission, Herschel. This project focuses on characterizing microwave KI-TWPAs for cryogenic detector readout and fabricating and characterizing mm-wave versions for future applications in heterodyne receivers and detector readout.</a:t>
            </a:r>
            <a:endParaRPr lang="en-US" sz="2400" dirty="0">
              <a:solidFill>
                <a:srgbClr val="595959"/>
              </a:solidFill>
              <a:latin typeface="Arial" panose="020B0604020202020204" pitchFamily="34" charset="0"/>
            </a:endParaRPr>
          </a:p>
        </p:txBody>
      </p:sp>
      <p:sp>
        <p:nvSpPr>
          <p:cNvPr id="21" name="TextBox 20">
            <a:extLst>
              <a:ext uri="{FF2B5EF4-FFF2-40B4-BE49-F238E27FC236}">
                <a16:creationId xmlns:a16="http://schemas.microsoft.com/office/drawing/2014/main" id="{9E7F1D31-36BE-1F5E-20B0-D09288EE4126}"/>
              </a:ext>
            </a:extLst>
          </p:cNvPr>
          <p:cNvSpPr txBox="1"/>
          <p:nvPr/>
        </p:nvSpPr>
        <p:spPr>
          <a:xfrm>
            <a:off x="624329" y="15806345"/>
            <a:ext cx="10161435" cy="34778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rtl="0">
              <a:spcBef>
                <a:spcPts val="0"/>
              </a:spcBef>
              <a:spcAft>
                <a:spcPts val="0"/>
              </a:spcAft>
            </a:pPr>
            <a:r>
              <a:rPr lang="en-US" sz="2800" b="1" i="0" u="none" strike="noStrike" dirty="0">
                <a:solidFill>
                  <a:schemeClr val="tx1"/>
                </a:solidFill>
                <a:effectLst/>
                <a:latin typeface="Arial" panose="020B0604020202020204" pitchFamily="34" charset="0"/>
              </a:rPr>
              <a:t>Objectives</a:t>
            </a:r>
          </a:p>
          <a:p>
            <a:pPr algn="l"/>
            <a:r>
              <a:rPr lang="en-US" sz="2400" i="0" u="none" strike="noStrike" baseline="0" dirty="0">
                <a:latin typeface="Arial" panose="020B0604020202020204" pitchFamily="34" charset="0"/>
                <a:cs typeface="Arial" panose="020B0604020202020204" pitchFamily="34" charset="0"/>
              </a:rPr>
              <a:t>This project aims to demonstrate the near quantum-limited noise performance of the microwave KI-TWPA with wideband gain for read-out of cryogenic sensors such as MKIDS and TESs. It is also maturing the millimeter wave KI-TWPA technology by characterizing and optimizing the current prototype and developing a sub-millimeter version with wide bandwidth and quantum noise-limited performance. This would align with the continuation of NASA's decades of developing submillimeter-wave detectors.</a:t>
            </a:r>
          </a:p>
        </p:txBody>
      </p:sp>
      <p:sp>
        <p:nvSpPr>
          <p:cNvPr id="22" name="TextBox 21">
            <a:extLst>
              <a:ext uri="{FF2B5EF4-FFF2-40B4-BE49-F238E27FC236}">
                <a16:creationId xmlns:a16="http://schemas.microsoft.com/office/drawing/2014/main" id="{26AAEBE9-9B6A-1605-251B-93110979E575}"/>
              </a:ext>
            </a:extLst>
          </p:cNvPr>
          <p:cNvSpPr txBox="1"/>
          <p:nvPr/>
        </p:nvSpPr>
        <p:spPr>
          <a:xfrm>
            <a:off x="624328" y="19391481"/>
            <a:ext cx="10161436" cy="944874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rtl="0">
              <a:spcBef>
                <a:spcPts val="0"/>
              </a:spcBef>
              <a:spcAft>
                <a:spcPts val="0"/>
              </a:spcAft>
            </a:pPr>
            <a:r>
              <a:rPr lang="en-US" sz="2800" b="1" i="0" u="none" strike="noStrike" dirty="0">
                <a:solidFill>
                  <a:schemeClr val="tx1"/>
                </a:solidFill>
                <a:effectLst/>
                <a:latin typeface="Arial" panose="020B0604020202020204" pitchFamily="34" charset="0"/>
              </a:rPr>
              <a:t>Approach and Results</a:t>
            </a:r>
            <a:endParaRPr lang="en-US" dirty="0">
              <a:solidFill>
                <a:schemeClr val="tx1"/>
              </a:solidFill>
            </a:endParaRPr>
          </a:p>
          <a:p>
            <a:pPr rtl="0">
              <a:spcBef>
                <a:spcPts val="0"/>
              </a:spcBef>
              <a:spcAft>
                <a:spcPts val="0"/>
              </a:spcAft>
            </a:pPr>
            <a:r>
              <a:rPr lang="en-US" sz="2400" b="1" dirty="0">
                <a:solidFill>
                  <a:schemeClr val="tx1"/>
                </a:solidFill>
                <a:latin typeface="Arial" panose="020B0604020202020204" pitchFamily="34" charset="0"/>
              </a:rPr>
              <a:t>Theory</a:t>
            </a:r>
            <a:r>
              <a:rPr lang="en-US" sz="2400" b="1" i="0" u="none" strike="noStrike" dirty="0">
                <a:solidFill>
                  <a:schemeClr val="tx1"/>
                </a:solidFill>
                <a:effectLst/>
                <a:latin typeface="Arial" panose="020B0604020202020204" pitchFamily="34" charset="0"/>
              </a:rPr>
              <a:t> of Operation:</a:t>
            </a:r>
          </a:p>
          <a:p>
            <a:pPr indent="-342900" rtl="0" fontAlgn="base">
              <a:spcBef>
                <a:spcPts val="0"/>
              </a:spcBef>
              <a:spcAft>
                <a:spcPts val="0"/>
              </a:spcAft>
              <a:buFont typeface="Arial" panose="020B0604020202020204" pitchFamily="34" charset="0"/>
              <a:buChar char="•"/>
            </a:pPr>
            <a:r>
              <a:rPr lang="en-US" sz="2400" b="0" i="0" u="none" strike="noStrike" dirty="0">
                <a:solidFill>
                  <a:schemeClr val="tx1"/>
                </a:solidFill>
                <a:effectLst/>
                <a:latin typeface="Arial" panose="020B0604020202020204" pitchFamily="34" charset="0"/>
              </a:rPr>
              <a:t>Key circuit parameter is the non-linear inductive response </a:t>
            </a:r>
          </a:p>
          <a:p>
            <a:pPr marL="342900" indent="-342900" rtl="0" fontAlgn="base">
              <a:spcBef>
                <a:spcPts val="0"/>
              </a:spcBef>
              <a:spcAft>
                <a:spcPts val="0"/>
              </a:spcAft>
              <a:buFont typeface="Arial" panose="020B0604020202020204" pitchFamily="34" charset="0"/>
              <a:buChar char="•"/>
            </a:pPr>
            <a:r>
              <a:rPr lang="en-US" sz="2400" b="0" i="0" u="none" strike="noStrike" dirty="0">
                <a:solidFill>
                  <a:schemeClr val="tx1"/>
                </a:solidFill>
                <a:effectLst/>
                <a:latin typeface="Arial" panose="020B0604020202020204" pitchFamily="34" charset="0"/>
              </a:rPr>
              <a:t>I</a:t>
            </a:r>
            <a:r>
              <a:rPr lang="en-US" sz="2400" b="0" i="0" u="none" strike="noStrike" baseline="30000" dirty="0">
                <a:solidFill>
                  <a:schemeClr val="tx1"/>
                </a:solidFill>
                <a:effectLst/>
                <a:latin typeface="Arial" panose="020B0604020202020204" pitchFamily="34" charset="0"/>
              </a:rPr>
              <a:t>2</a:t>
            </a:r>
            <a:r>
              <a:rPr lang="en-US" sz="2400" b="0" i="0" u="none" strike="noStrike" dirty="0">
                <a:solidFill>
                  <a:schemeClr val="tx1"/>
                </a:solidFill>
                <a:effectLst/>
                <a:latin typeface="Arial" panose="020B0604020202020204" pitchFamily="34" charset="0"/>
              </a:rPr>
              <a:t>dI/dt Non-linearity transfers power from pump to signal and idler tones</a:t>
            </a:r>
          </a:p>
          <a:p>
            <a:pPr marL="342900" indent="-342900" rtl="0" fontAlgn="base">
              <a:spcBef>
                <a:spcPts val="0"/>
              </a:spcBef>
              <a:spcAft>
                <a:spcPts val="0"/>
              </a:spcAft>
              <a:buFont typeface="Arial" panose="020B0604020202020204" pitchFamily="34" charset="0"/>
              <a:buChar char="•"/>
            </a:pPr>
            <a:r>
              <a:rPr lang="en-US" sz="2400" b="0" i="0" u="none" strike="noStrike" dirty="0">
                <a:solidFill>
                  <a:schemeClr val="tx1"/>
                </a:solidFill>
                <a:effectLst/>
                <a:latin typeface="Arial" panose="020B0604020202020204" pitchFamily="34" charset="0"/>
              </a:rPr>
              <a:t>Purely reactive nonlinearity</a:t>
            </a:r>
          </a:p>
          <a:p>
            <a:pPr marL="342900" indent="-342900" rtl="0" fontAlgn="base">
              <a:spcBef>
                <a:spcPts val="0"/>
              </a:spcBef>
              <a:spcAft>
                <a:spcPts val="4800"/>
              </a:spcAft>
              <a:buFont typeface="Arial" panose="020B0604020202020204" pitchFamily="34" charset="0"/>
              <a:buChar char="•"/>
            </a:pPr>
            <a:r>
              <a:rPr lang="en-US" sz="2400" b="0" i="0" u="none" strike="noStrike" dirty="0">
                <a:solidFill>
                  <a:schemeClr val="tx1"/>
                </a:solidFill>
                <a:effectLst/>
                <a:latin typeface="Arial" panose="020B0604020202020204" pitchFamily="34" charset="0"/>
              </a:rPr>
              <a:t>Dispersion Engineering is used for phase matching</a:t>
            </a:r>
          </a:p>
          <a:p>
            <a:pPr marL="342900" indent="-342900" rtl="0" fontAlgn="base">
              <a:spcBef>
                <a:spcPts val="0"/>
              </a:spcBef>
              <a:spcAft>
                <a:spcPts val="4800"/>
              </a:spcAft>
              <a:buFont typeface="Arial" panose="020B0604020202020204" pitchFamily="34" charset="0"/>
              <a:buChar char="•"/>
            </a:pPr>
            <a:endParaRPr lang="en-US" sz="2400" dirty="0">
              <a:solidFill>
                <a:schemeClr val="tx1"/>
              </a:solidFill>
              <a:latin typeface="Arial" panose="020B0604020202020204" pitchFamily="34" charset="0"/>
            </a:endParaRPr>
          </a:p>
          <a:p>
            <a:pPr marL="342900" indent="-342900" rtl="0" fontAlgn="base">
              <a:spcBef>
                <a:spcPts val="0"/>
              </a:spcBef>
              <a:spcAft>
                <a:spcPts val="4800"/>
              </a:spcAft>
              <a:buFont typeface="Arial" panose="020B0604020202020204" pitchFamily="34" charset="0"/>
              <a:buChar char="•"/>
            </a:pPr>
            <a:endParaRPr lang="en-US" sz="2400" dirty="0">
              <a:solidFill>
                <a:schemeClr val="tx1"/>
              </a:solidFill>
              <a:latin typeface="Arial" panose="020B0604020202020204" pitchFamily="34" charset="0"/>
            </a:endParaRPr>
          </a:p>
          <a:p>
            <a:pPr rtl="0" fontAlgn="base">
              <a:spcBef>
                <a:spcPts val="0"/>
              </a:spcBef>
              <a:spcAft>
                <a:spcPts val="4800"/>
              </a:spcAft>
            </a:pPr>
            <a:endParaRPr lang="en-US" sz="2400" dirty="0">
              <a:solidFill>
                <a:schemeClr val="tx1"/>
              </a:solidFill>
              <a:latin typeface="Arial" panose="020B0604020202020204" pitchFamily="34" charset="0"/>
            </a:endParaRPr>
          </a:p>
          <a:p>
            <a:pPr>
              <a:lnSpc>
                <a:spcPct val="150000"/>
              </a:lnSpc>
            </a:pPr>
            <a:r>
              <a:rPr lang="en-US" sz="2400" b="1" dirty="0">
                <a:solidFill>
                  <a:schemeClr val="tx1"/>
                </a:solidFill>
                <a:latin typeface="Arial" panose="020B0604020202020204" pitchFamily="34" charset="0"/>
              </a:rPr>
              <a:t>Device Design and Fabrication: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3 fab layers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Inverted microstrip geometry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 0.25-micron linewidth.</a:t>
            </a:r>
          </a:p>
          <a:p>
            <a:endParaRPr lang="en-US" sz="2400" dirty="0">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endParaRPr>
          </a:p>
          <a:p>
            <a:endParaRPr lang="en-US" sz="2400" dirty="0">
              <a:solidFill>
                <a:schemeClr val="tx1"/>
              </a:solidFill>
              <a:latin typeface="Arial" panose="020B0604020202020204" pitchFamily="34" charset="0"/>
            </a:endParaRPr>
          </a:p>
          <a:p>
            <a:endParaRPr lang="en-US" sz="2400" dirty="0">
              <a:solidFill>
                <a:schemeClr val="tx1"/>
              </a:solidFill>
              <a:latin typeface="Arial" panose="020B0604020202020204" pitchFamily="34" charset="0"/>
            </a:endParaRPr>
          </a:p>
          <a:p>
            <a:pPr rtl="0" fontAlgn="base">
              <a:spcBef>
                <a:spcPts val="0"/>
              </a:spcBef>
              <a:spcAft>
                <a:spcPts val="4800"/>
              </a:spcAft>
            </a:pPr>
            <a:r>
              <a:rPr lang="en-US" sz="2400" dirty="0">
                <a:solidFill>
                  <a:srgbClr val="595959"/>
                </a:solidFill>
                <a:latin typeface="Calibri" panose="020F0502020204030204" pitchFamily="34" charset="0"/>
              </a:rPr>
              <a:t>                                                                                                          </a:t>
            </a:r>
          </a:p>
        </p:txBody>
      </p:sp>
      <p:sp>
        <p:nvSpPr>
          <p:cNvPr id="24" name="TextBox 23">
            <a:extLst>
              <a:ext uri="{FF2B5EF4-FFF2-40B4-BE49-F238E27FC236}">
                <a16:creationId xmlns:a16="http://schemas.microsoft.com/office/drawing/2014/main" id="{5F8CEE1E-8784-103F-D398-476352EAB6D6}"/>
              </a:ext>
            </a:extLst>
          </p:cNvPr>
          <p:cNvSpPr txBox="1"/>
          <p:nvPr/>
        </p:nvSpPr>
        <p:spPr>
          <a:xfrm>
            <a:off x="10972799" y="21893153"/>
            <a:ext cx="10483070" cy="44627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rtl="0">
              <a:spcBef>
                <a:spcPts val="0"/>
              </a:spcBef>
              <a:spcAft>
                <a:spcPts val="0"/>
              </a:spcAft>
            </a:pPr>
            <a:r>
              <a:rPr lang="en-US" sz="2800" b="1" i="0" u="none" strike="noStrike" dirty="0">
                <a:solidFill>
                  <a:schemeClr val="tx1"/>
                </a:solidFill>
                <a:effectLst/>
                <a:latin typeface="Arial" panose="020B0604020202020204" pitchFamily="34" charset="0"/>
              </a:rPr>
              <a:t>Significance of Results/Benefits to NASA/JPL</a:t>
            </a:r>
            <a:endParaRPr lang="en-US" dirty="0">
              <a:solidFill>
                <a:schemeClr val="tx1"/>
              </a:solidFill>
              <a:effectLst/>
            </a:endParaRPr>
          </a:p>
          <a:p>
            <a:pPr rtl="0">
              <a:spcBef>
                <a:spcPts val="0"/>
              </a:spcBef>
              <a:spcAft>
                <a:spcPts val="4800"/>
              </a:spcAft>
            </a:pPr>
            <a:r>
              <a:rPr lang="en-US" sz="2400" b="0" i="0" u="none" strike="noStrike" dirty="0">
                <a:solidFill>
                  <a:schemeClr val="tx1"/>
                </a:solidFill>
                <a:effectLst/>
                <a:latin typeface="Arial" panose="020B0604020202020204" pitchFamily="34" charset="0"/>
              </a:rPr>
              <a:t>The Low-Temperature Detector technologies (e.g., MKIDs) that can benefit from parametric amplifiers are the primary candidate sensors for imaging, polarimetry, and spectroscopy for a broad range of astrophysics missions operating in the mm/sub-mm/FIR bands and also in the X-ray region. </a:t>
            </a:r>
          </a:p>
          <a:p>
            <a:pPr rtl="0">
              <a:spcBef>
                <a:spcPts val="0"/>
              </a:spcBef>
              <a:spcAft>
                <a:spcPts val="4800"/>
              </a:spcAft>
            </a:pPr>
            <a:r>
              <a:rPr lang="en-US" sz="2400" b="0" i="0" u="none" strike="noStrike" dirty="0">
                <a:solidFill>
                  <a:schemeClr val="tx1"/>
                </a:solidFill>
                <a:effectLst/>
                <a:latin typeface="Arial" panose="020B0604020202020204" pitchFamily="34" charset="0"/>
              </a:rPr>
              <a:t>The mm-wave and sub-mm-wave amplifiers will extend the existing state-of-the-art by providing quantum-noise-limited gain blocks. Improving receiver sensitivity would be a basic and relatively low-cost way to enhance the scientific value of any instrument employing heterodyne receivers for future NASA missions.</a:t>
            </a:r>
            <a:endParaRPr lang="en-US" sz="2400" b="0" i="0" u="none" strike="noStrike" dirty="0">
              <a:solidFill>
                <a:srgbClr val="595959"/>
              </a:solidFill>
              <a:effectLst/>
              <a:latin typeface="Calibri" panose="020F0502020204030204" pitchFamily="34" charset="0"/>
            </a:endParaRPr>
          </a:p>
        </p:txBody>
      </p:sp>
      <p:sp>
        <p:nvSpPr>
          <p:cNvPr id="25" name="TextBox 24">
            <a:extLst>
              <a:ext uri="{FF2B5EF4-FFF2-40B4-BE49-F238E27FC236}">
                <a16:creationId xmlns:a16="http://schemas.microsoft.com/office/drawing/2014/main" id="{20AEAF2D-8590-EEB9-2EB5-2FED30159D33}"/>
              </a:ext>
            </a:extLst>
          </p:cNvPr>
          <p:cNvSpPr txBox="1"/>
          <p:nvPr/>
        </p:nvSpPr>
        <p:spPr>
          <a:xfrm>
            <a:off x="10972799" y="26447530"/>
            <a:ext cx="10473544" cy="236988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rtl="0">
              <a:spcBef>
                <a:spcPts val="0"/>
              </a:spcBef>
              <a:spcAft>
                <a:spcPts val="0"/>
              </a:spcAft>
            </a:pPr>
            <a:r>
              <a:rPr lang="en-US" sz="2800" b="1" dirty="0">
                <a:solidFill>
                  <a:schemeClr val="tx1"/>
                </a:solidFill>
                <a:latin typeface="Arial" panose="020B0604020202020204" pitchFamily="34" charset="0"/>
              </a:rPr>
              <a:t>Future Work</a:t>
            </a:r>
            <a:endParaRPr lang="en-US" sz="2400" b="0" i="0" u="none" strike="noStrike" dirty="0">
              <a:solidFill>
                <a:schemeClr val="tx1"/>
              </a:solidFill>
              <a:effectLst/>
              <a:latin typeface="Arial" panose="020B0604020202020204" pitchFamily="34" charset="0"/>
            </a:endParaRPr>
          </a:p>
          <a:p>
            <a:pPr marL="285750" indent="-285750" fontAlgn="base">
              <a:buFont typeface="Arial" panose="020B0604020202020204" pitchFamily="34" charset="0"/>
              <a:buChar char="•"/>
            </a:pPr>
            <a:r>
              <a:rPr lang="en-US" sz="2400" b="0" i="0" u="none" strike="noStrike" dirty="0">
                <a:solidFill>
                  <a:schemeClr val="tx1"/>
                </a:solidFill>
                <a:effectLst/>
                <a:latin typeface="Arial" panose="020B0604020202020204" pitchFamily="34" charset="0"/>
              </a:rPr>
              <a:t>Noise characterization of mm-wave TWPA</a:t>
            </a:r>
          </a:p>
          <a:p>
            <a:pPr marL="285750" indent="-285750" fontAlgn="base">
              <a:buFont typeface="Arial" panose="020B0604020202020204" pitchFamily="34" charset="0"/>
              <a:buChar char="•"/>
            </a:pPr>
            <a:r>
              <a:rPr lang="en-US" sz="2400" b="0" i="0" u="none" strike="noStrike" dirty="0">
                <a:solidFill>
                  <a:schemeClr val="tx1"/>
                </a:solidFill>
                <a:effectLst/>
                <a:latin typeface="Arial" panose="020B0604020202020204" pitchFamily="34" charset="0"/>
              </a:rPr>
              <a:t>Increase instantaneous bandwidth to cover W-band </a:t>
            </a:r>
          </a:p>
          <a:p>
            <a:pPr marL="285750" indent="-285750" fontAlgn="base">
              <a:buFont typeface="Arial" panose="020B0604020202020204" pitchFamily="34" charset="0"/>
              <a:buChar char="•"/>
            </a:pPr>
            <a:r>
              <a:rPr lang="en-US" sz="2400" b="0" i="0" u="none" strike="noStrike" dirty="0">
                <a:solidFill>
                  <a:schemeClr val="tx1"/>
                </a:solidFill>
                <a:effectLst/>
                <a:latin typeface="Arial" panose="020B0604020202020204" pitchFamily="34" charset="0"/>
              </a:rPr>
              <a:t>Increase frequency mode of operation towards 1 THz</a:t>
            </a:r>
          </a:p>
          <a:p>
            <a:pPr fontAlgn="base"/>
            <a:r>
              <a:rPr lang="en-US" sz="2400" b="0" i="0" u="none" strike="noStrike" dirty="0">
                <a:solidFill>
                  <a:schemeClr val="tx1"/>
                </a:solidFill>
                <a:effectLst/>
                <a:latin typeface="Arial" panose="020B0604020202020204" pitchFamily="34" charset="0"/>
              </a:rPr>
              <a:t>The future results will be published in accreted journals and reported in conferences </a:t>
            </a:r>
            <a:r>
              <a:rPr lang="en-US" sz="2400" dirty="0">
                <a:solidFill>
                  <a:schemeClr val="tx1"/>
                </a:solidFill>
                <a:latin typeface="Arial" panose="020B0604020202020204" pitchFamily="34" charset="0"/>
              </a:rPr>
              <a:t>and invited talks.</a:t>
            </a:r>
            <a:endParaRPr lang="en-US" sz="2400" b="0" i="0" u="none" strike="noStrike" dirty="0">
              <a:solidFill>
                <a:schemeClr val="tx1"/>
              </a:solidFill>
              <a:effectLst/>
              <a:latin typeface="Arial" panose="020B0604020202020204" pitchFamily="34" charset="0"/>
            </a:endParaRPr>
          </a:p>
        </p:txBody>
      </p:sp>
      <p:pic>
        <p:nvPicPr>
          <p:cNvPr id="27" name="Picture 26">
            <a:extLst>
              <a:ext uri="{FF2B5EF4-FFF2-40B4-BE49-F238E27FC236}">
                <a16:creationId xmlns:a16="http://schemas.microsoft.com/office/drawing/2014/main" id="{CD3916C0-119B-1D77-210E-4584C8DC0386}"/>
              </a:ext>
            </a:extLst>
          </p:cNvPr>
          <p:cNvPicPr>
            <a:picLocks noChangeAspect="1"/>
          </p:cNvPicPr>
          <p:nvPr/>
        </p:nvPicPr>
        <p:blipFill>
          <a:blip r:embed="rId3"/>
          <a:stretch>
            <a:fillRect/>
          </a:stretch>
        </p:blipFill>
        <p:spPr>
          <a:xfrm>
            <a:off x="4970376" y="21953054"/>
            <a:ext cx="5554368" cy="2171158"/>
          </a:xfrm>
          <a:prstGeom prst="rect">
            <a:avLst/>
          </a:prstGeom>
        </p:spPr>
      </p:pic>
      <p:pic>
        <p:nvPicPr>
          <p:cNvPr id="29" name="Google Shape;2118;p300">
            <a:extLst>
              <a:ext uri="{FF2B5EF4-FFF2-40B4-BE49-F238E27FC236}">
                <a16:creationId xmlns:a16="http://schemas.microsoft.com/office/drawing/2014/main" id="{E1D8DF6F-1E79-127B-D002-743C373DC760}"/>
              </a:ext>
            </a:extLst>
          </p:cNvPr>
          <p:cNvPicPr preferRelativeResize="0"/>
          <p:nvPr/>
        </p:nvPicPr>
        <p:blipFill>
          <a:blip r:embed="rId4">
            <a:alphaModFix/>
          </a:blip>
          <a:stretch>
            <a:fillRect/>
          </a:stretch>
        </p:blipFill>
        <p:spPr>
          <a:xfrm>
            <a:off x="1107618" y="21667342"/>
            <a:ext cx="3379468" cy="3171785"/>
          </a:xfrm>
          <a:prstGeom prst="rect">
            <a:avLst/>
          </a:prstGeom>
          <a:noFill/>
          <a:ln>
            <a:noFill/>
          </a:ln>
        </p:spPr>
      </p:pic>
      <p:sp>
        <p:nvSpPr>
          <p:cNvPr id="30" name="Google Shape;2122;p300">
            <a:extLst>
              <a:ext uri="{FF2B5EF4-FFF2-40B4-BE49-F238E27FC236}">
                <a16:creationId xmlns:a16="http://schemas.microsoft.com/office/drawing/2014/main" id="{33B01FA5-23FC-B101-E1A3-E7FB98EF8E95}"/>
              </a:ext>
            </a:extLst>
          </p:cNvPr>
          <p:cNvSpPr txBox="1"/>
          <p:nvPr/>
        </p:nvSpPr>
        <p:spPr>
          <a:xfrm>
            <a:off x="255013" y="24444106"/>
            <a:ext cx="5255689" cy="91714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2400" b="1" dirty="0"/>
              <a:t>Fig.1. Four-Wave Mixing Process</a:t>
            </a:r>
            <a:endParaRPr sz="2400" b="1" dirty="0"/>
          </a:p>
        </p:txBody>
      </p:sp>
      <p:sp>
        <p:nvSpPr>
          <p:cNvPr id="31" name="Google Shape;2122;p300">
            <a:extLst>
              <a:ext uri="{FF2B5EF4-FFF2-40B4-BE49-F238E27FC236}">
                <a16:creationId xmlns:a16="http://schemas.microsoft.com/office/drawing/2014/main" id="{D7AC72BE-7CBB-3C0A-BF85-8B9584B9CB8A}"/>
              </a:ext>
            </a:extLst>
          </p:cNvPr>
          <p:cNvSpPr txBox="1"/>
          <p:nvPr/>
        </p:nvSpPr>
        <p:spPr>
          <a:xfrm>
            <a:off x="5147886" y="23765012"/>
            <a:ext cx="5460367" cy="91714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2400" b="1" dirty="0"/>
              <a:t>Fig.2. Transmission line Nonlinearity.</a:t>
            </a:r>
            <a:endParaRPr sz="2400" b="1" dirty="0"/>
          </a:p>
        </p:txBody>
      </p:sp>
      <p:pic>
        <p:nvPicPr>
          <p:cNvPr id="32" name="Picture 31">
            <a:extLst>
              <a:ext uri="{FF2B5EF4-FFF2-40B4-BE49-F238E27FC236}">
                <a16:creationId xmlns:a16="http://schemas.microsoft.com/office/drawing/2014/main" id="{12198A61-72DE-E558-A9C9-3BB049937447}"/>
              </a:ext>
            </a:extLst>
          </p:cNvPr>
          <p:cNvPicPr>
            <a:picLocks noChangeAspect="1"/>
          </p:cNvPicPr>
          <p:nvPr/>
        </p:nvPicPr>
        <p:blipFill>
          <a:blip r:embed="rId5"/>
          <a:stretch>
            <a:fillRect/>
          </a:stretch>
        </p:blipFill>
        <p:spPr>
          <a:xfrm>
            <a:off x="2473641" y="27011442"/>
            <a:ext cx="4026889" cy="1761764"/>
          </a:xfrm>
          <a:prstGeom prst="rect">
            <a:avLst/>
          </a:prstGeom>
        </p:spPr>
      </p:pic>
      <p:sp>
        <p:nvSpPr>
          <p:cNvPr id="33" name="Google Shape;2122;p300">
            <a:extLst>
              <a:ext uri="{FF2B5EF4-FFF2-40B4-BE49-F238E27FC236}">
                <a16:creationId xmlns:a16="http://schemas.microsoft.com/office/drawing/2014/main" id="{C7713E63-07B6-0635-AEAB-3C4D2E2EB4B9}"/>
              </a:ext>
            </a:extLst>
          </p:cNvPr>
          <p:cNvSpPr txBox="1"/>
          <p:nvPr/>
        </p:nvSpPr>
        <p:spPr>
          <a:xfrm>
            <a:off x="624328" y="27129804"/>
            <a:ext cx="2131292" cy="176660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2400" b="1" dirty="0"/>
              <a:t>Fig.3. Fabrication Stack</a:t>
            </a:r>
            <a:endParaRPr sz="2400" b="1" dirty="0"/>
          </a:p>
        </p:txBody>
      </p:sp>
      <p:pic>
        <p:nvPicPr>
          <p:cNvPr id="35" name="Picture 34">
            <a:extLst>
              <a:ext uri="{FF2B5EF4-FFF2-40B4-BE49-F238E27FC236}">
                <a16:creationId xmlns:a16="http://schemas.microsoft.com/office/drawing/2014/main" id="{5BC0BDDC-9F78-F5F1-FA11-1A12B85F0566}"/>
              </a:ext>
            </a:extLst>
          </p:cNvPr>
          <p:cNvPicPr>
            <a:picLocks noChangeAspect="1"/>
          </p:cNvPicPr>
          <p:nvPr/>
        </p:nvPicPr>
        <p:blipFill rotWithShape="1">
          <a:blip r:embed="rId6"/>
          <a:srcRect l="9077" r="13125"/>
          <a:stretch/>
        </p:blipFill>
        <p:spPr>
          <a:xfrm rot="16200000">
            <a:off x="7593516" y="25043870"/>
            <a:ext cx="2202873" cy="2368856"/>
          </a:xfrm>
          <a:prstGeom prst="rect">
            <a:avLst/>
          </a:prstGeom>
        </p:spPr>
      </p:pic>
      <p:sp>
        <p:nvSpPr>
          <p:cNvPr id="36" name="Google Shape;2122;p300">
            <a:extLst>
              <a:ext uri="{FF2B5EF4-FFF2-40B4-BE49-F238E27FC236}">
                <a16:creationId xmlns:a16="http://schemas.microsoft.com/office/drawing/2014/main" id="{9A9F738B-C4CB-64F2-6880-A72F563FAC9B}"/>
              </a:ext>
            </a:extLst>
          </p:cNvPr>
          <p:cNvSpPr txBox="1"/>
          <p:nvPr/>
        </p:nvSpPr>
        <p:spPr>
          <a:xfrm>
            <a:off x="6705731" y="27145710"/>
            <a:ext cx="4133682" cy="134187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2400" b="1" dirty="0"/>
              <a:t>Fig.4. Optical Image of the transmission line.</a:t>
            </a:r>
            <a:endParaRPr sz="2400" b="1" dirty="0"/>
          </a:p>
        </p:txBody>
      </p:sp>
      <p:sp>
        <p:nvSpPr>
          <p:cNvPr id="37" name="TextBox 36">
            <a:extLst>
              <a:ext uri="{FF2B5EF4-FFF2-40B4-BE49-F238E27FC236}">
                <a16:creationId xmlns:a16="http://schemas.microsoft.com/office/drawing/2014/main" id="{88FAA267-B788-4823-39C6-0B19471D2E19}"/>
              </a:ext>
            </a:extLst>
          </p:cNvPr>
          <p:cNvSpPr txBox="1"/>
          <p:nvPr/>
        </p:nvSpPr>
        <p:spPr>
          <a:xfrm>
            <a:off x="10972799" y="8810526"/>
            <a:ext cx="10473544" cy="1283428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Arial" panose="020B0604020202020204" pitchFamily="34" charset="0"/>
                <a:cs typeface="Arial" panose="020B0604020202020204" pitchFamily="34" charset="0"/>
              </a:rPr>
              <a:t>Measurements:</a:t>
            </a:r>
            <a:endParaRPr lang="en-US" sz="24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Wideband and tunable gain</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Y-factor technique</a:t>
            </a:r>
          </a:p>
          <a:p>
            <a:pPr marL="285750"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Near quantum limited performance</a:t>
            </a:r>
          </a:p>
          <a:p>
            <a:pPr>
              <a:lnSpc>
                <a:spcPct val="150000"/>
              </a:lnSpc>
            </a:pPr>
            <a:endParaRPr lang="en-US"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Summary: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Achieved wideband gain from few MHz to few GHz</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Demonstrated QM-noise-limited performance in the µ-wave region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Fabricated mm-wave KI-TWPA </a:t>
            </a:r>
          </a:p>
        </p:txBody>
      </p:sp>
      <p:pic>
        <p:nvPicPr>
          <p:cNvPr id="38" name="Picture 37">
            <a:extLst>
              <a:ext uri="{FF2B5EF4-FFF2-40B4-BE49-F238E27FC236}">
                <a16:creationId xmlns:a16="http://schemas.microsoft.com/office/drawing/2014/main" id="{A0B53079-81A5-544C-8EAC-16FDB44C848A}"/>
              </a:ext>
            </a:extLst>
          </p:cNvPr>
          <p:cNvPicPr>
            <a:picLocks noChangeAspect="1"/>
          </p:cNvPicPr>
          <p:nvPr/>
        </p:nvPicPr>
        <p:blipFill>
          <a:blip r:embed="rId7"/>
          <a:stretch>
            <a:fillRect/>
          </a:stretch>
        </p:blipFill>
        <p:spPr>
          <a:xfrm>
            <a:off x="16044327" y="8941518"/>
            <a:ext cx="5302018" cy="3529169"/>
          </a:xfrm>
          <a:prstGeom prst="rect">
            <a:avLst/>
          </a:prstGeom>
        </p:spPr>
      </p:pic>
      <p:pic>
        <p:nvPicPr>
          <p:cNvPr id="40" name="Picture 39">
            <a:extLst>
              <a:ext uri="{FF2B5EF4-FFF2-40B4-BE49-F238E27FC236}">
                <a16:creationId xmlns:a16="http://schemas.microsoft.com/office/drawing/2014/main" id="{9A11E1C4-D580-7081-4ED9-595B91BB4F05}"/>
              </a:ext>
            </a:extLst>
          </p:cNvPr>
          <p:cNvPicPr>
            <a:picLocks noChangeAspect="1"/>
          </p:cNvPicPr>
          <p:nvPr/>
        </p:nvPicPr>
        <p:blipFill>
          <a:blip r:embed="rId8"/>
          <a:stretch>
            <a:fillRect/>
          </a:stretch>
        </p:blipFill>
        <p:spPr>
          <a:xfrm>
            <a:off x="11008111" y="12109397"/>
            <a:ext cx="5072336" cy="4057869"/>
          </a:xfrm>
          <a:prstGeom prst="rect">
            <a:avLst/>
          </a:prstGeom>
        </p:spPr>
      </p:pic>
      <p:pic>
        <p:nvPicPr>
          <p:cNvPr id="42" name="Picture 41">
            <a:extLst>
              <a:ext uri="{FF2B5EF4-FFF2-40B4-BE49-F238E27FC236}">
                <a16:creationId xmlns:a16="http://schemas.microsoft.com/office/drawing/2014/main" id="{334CDC52-E756-1990-7C5D-07C4F7FA7BE0}"/>
              </a:ext>
            </a:extLst>
          </p:cNvPr>
          <p:cNvPicPr>
            <a:picLocks noChangeAspect="1"/>
          </p:cNvPicPr>
          <p:nvPr/>
        </p:nvPicPr>
        <p:blipFill>
          <a:blip r:embed="rId9"/>
          <a:stretch>
            <a:fillRect/>
          </a:stretch>
        </p:blipFill>
        <p:spPr>
          <a:xfrm>
            <a:off x="16456918" y="16836273"/>
            <a:ext cx="4889427" cy="3557795"/>
          </a:xfrm>
          <a:prstGeom prst="rect">
            <a:avLst/>
          </a:prstGeom>
        </p:spPr>
      </p:pic>
      <p:pic>
        <p:nvPicPr>
          <p:cNvPr id="44" name="Picture 43">
            <a:extLst>
              <a:ext uri="{FF2B5EF4-FFF2-40B4-BE49-F238E27FC236}">
                <a16:creationId xmlns:a16="http://schemas.microsoft.com/office/drawing/2014/main" id="{B1403C31-0610-C23E-2ED5-327DCAFDFCCA}"/>
              </a:ext>
            </a:extLst>
          </p:cNvPr>
          <p:cNvPicPr>
            <a:picLocks noChangeAspect="1"/>
          </p:cNvPicPr>
          <p:nvPr/>
        </p:nvPicPr>
        <p:blipFill rotWithShape="1">
          <a:blip r:embed="rId10"/>
          <a:srcRect l="52408" t="11333"/>
          <a:stretch/>
        </p:blipFill>
        <p:spPr>
          <a:xfrm>
            <a:off x="16373252" y="12436400"/>
            <a:ext cx="4680287" cy="3748162"/>
          </a:xfrm>
          <a:prstGeom prst="rect">
            <a:avLst/>
          </a:prstGeom>
        </p:spPr>
      </p:pic>
      <p:sp>
        <p:nvSpPr>
          <p:cNvPr id="45" name="Google Shape;2122;p300">
            <a:extLst>
              <a:ext uri="{FF2B5EF4-FFF2-40B4-BE49-F238E27FC236}">
                <a16:creationId xmlns:a16="http://schemas.microsoft.com/office/drawing/2014/main" id="{5D4E586D-B672-F1E3-C4D8-7B59334DFAFA}"/>
              </a:ext>
            </a:extLst>
          </p:cNvPr>
          <p:cNvSpPr txBox="1"/>
          <p:nvPr/>
        </p:nvSpPr>
        <p:spPr>
          <a:xfrm>
            <a:off x="13669606" y="10963542"/>
            <a:ext cx="2539965" cy="134187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2400" b="1" dirty="0"/>
              <a:t>Fig.5. Gain plots of a sub-GHz TWPA .</a:t>
            </a:r>
            <a:endParaRPr sz="2400" b="1" dirty="0"/>
          </a:p>
        </p:txBody>
      </p:sp>
      <p:pic>
        <p:nvPicPr>
          <p:cNvPr id="47" name="Picture 46">
            <a:extLst>
              <a:ext uri="{FF2B5EF4-FFF2-40B4-BE49-F238E27FC236}">
                <a16:creationId xmlns:a16="http://schemas.microsoft.com/office/drawing/2014/main" id="{C613376C-FE67-A0DE-9807-8C6FD256F5E8}"/>
              </a:ext>
            </a:extLst>
          </p:cNvPr>
          <p:cNvPicPr>
            <a:picLocks noChangeAspect="1"/>
          </p:cNvPicPr>
          <p:nvPr/>
        </p:nvPicPr>
        <p:blipFill rotWithShape="1">
          <a:blip r:embed="rId11"/>
          <a:srcRect r="8453" b="67579"/>
          <a:stretch/>
        </p:blipFill>
        <p:spPr>
          <a:xfrm>
            <a:off x="11689517" y="17425887"/>
            <a:ext cx="4254811" cy="1260622"/>
          </a:xfrm>
          <a:prstGeom prst="rect">
            <a:avLst/>
          </a:prstGeom>
        </p:spPr>
      </p:pic>
      <p:sp>
        <p:nvSpPr>
          <p:cNvPr id="48" name="Google Shape;2122;p300">
            <a:extLst>
              <a:ext uri="{FF2B5EF4-FFF2-40B4-BE49-F238E27FC236}">
                <a16:creationId xmlns:a16="http://schemas.microsoft.com/office/drawing/2014/main" id="{9A155DCE-A1B3-D0F0-377F-6CFD39E9D665}"/>
              </a:ext>
            </a:extLst>
          </p:cNvPr>
          <p:cNvSpPr txBox="1"/>
          <p:nvPr/>
        </p:nvSpPr>
        <p:spPr>
          <a:xfrm>
            <a:off x="11521381" y="15817716"/>
            <a:ext cx="9329672" cy="134187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2400" b="1" dirty="0"/>
              <a:t>Fig.6. </a:t>
            </a:r>
            <a:r>
              <a:rPr lang="en" sz="2400" b="1" i="1" dirty="0"/>
              <a:t>Left,</a:t>
            </a:r>
            <a:r>
              <a:rPr lang="en" sz="2400" b="1" dirty="0"/>
              <a:t>Gain plot of a µ-wave TWPA with different pump conditions. </a:t>
            </a:r>
            <a:r>
              <a:rPr lang="en" sz="2400" b="1" i="1" dirty="0"/>
              <a:t>Right, </a:t>
            </a:r>
            <a:r>
              <a:rPr lang="en" sz="2400" b="1" dirty="0"/>
              <a:t>measure noise of the TWPA and the system in units of quanta.</a:t>
            </a:r>
            <a:endParaRPr sz="2400" b="1" dirty="0"/>
          </a:p>
        </p:txBody>
      </p:sp>
      <p:sp>
        <p:nvSpPr>
          <p:cNvPr id="49" name="Google Shape;2122;p300">
            <a:extLst>
              <a:ext uri="{FF2B5EF4-FFF2-40B4-BE49-F238E27FC236}">
                <a16:creationId xmlns:a16="http://schemas.microsoft.com/office/drawing/2014/main" id="{9B3E59AE-9D2E-428E-9F77-BAABEDCF188E}"/>
              </a:ext>
            </a:extLst>
          </p:cNvPr>
          <p:cNvSpPr txBox="1"/>
          <p:nvPr/>
        </p:nvSpPr>
        <p:spPr>
          <a:xfrm>
            <a:off x="11279492" y="18400917"/>
            <a:ext cx="4514690" cy="176660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1200"/>
              </a:spcAft>
              <a:buNone/>
            </a:pPr>
            <a:r>
              <a:rPr lang="en" sz="2400" b="1" dirty="0"/>
              <a:t>Fig.7.</a:t>
            </a:r>
            <a:r>
              <a:rPr lang="en" sz="2400" b="1" i="1" dirty="0"/>
              <a:t> Left, </a:t>
            </a:r>
            <a:r>
              <a:rPr lang="en" sz="2400" b="1" dirty="0"/>
              <a:t>fabricated W-band TWPA. </a:t>
            </a:r>
            <a:r>
              <a:rPr lang="en" sz="2400" b="1" i="1" dirty="0"/>
              <a:t>Right, </a:t>
            </a:r>
            <a:r>
              <a:rPr lang="en" sz="2400" b="1" dirty="0"/>
              <a:t>gain measurement of a W-band device.</a:t>
            </a:r>
            <a:endParaRPr sz="2400" b="1" dirty="0"/>
          </a:p>
        </p:txBody>
      </p:sp>
    </p:spTree>
    <p:extLst>
      <p:ext uri="{BB962C8B-B14F-4D97-AF65-F5344CB8AC3E}">
        <p14:creationId xmlns:p14="http://schemas.microsoft.com/office/powerpoint/2010/main" val="26224297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1520</TotalTime>
  <Words>710</Words>
  <Application>Microsoft Office PowerPoint</Application>
  <PresentationFormat>Custom</PresentationFormat>
  <Paragraphs>88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41</cp:revision>
  <dcterms:created xsi:type="dcterms:W3CDTF">2022-08-22T17:05:38Z</dcterms:created>
  <dcterms:modified xsi:type="dcterms:W3CDTF">2023-11-29T02:32:55Z</dcterms:modified>
</cp:coreProperties>
</file>