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56427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597276" y="29615307"/>
            <a:ext cx="8050696" cy="2015936"/>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70540" y="30422890"/>
            <a:ext cx="13083782" cy="226429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0" y="3421669"/>
            <a:ext cx="21729411"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The Next Generation Hyperspectral Microwave Radiometers for Atmospheric Remote Sensing</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768396" y="5831480"/>
            <a:ext cx="18364389"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Ahmed Mohamed , JPL Postdoctoral Fellow (386G)</a:t>
            </a:r>
          </a:p>
          <a:p>
            <a:pPr algn="ctr"/>
            <a:r>
              <a:rPr lang="en-US" sz="4000" b="1" dirty="0">
                <a:solidFill>
                  <a:schemeClr val="bg1"/>
                </a:solidFill>
                <a:latin typeface="Arial" panose="020B0604020202020204" pitchFamily="34" charset="0"/>
                <a:cs typeface="Arial" panose="020B0604020202020204" pitchFamily="34" charset="0"/>
              </a:rPr>
              <a:t>Shannon T Brown (386G), </a:t>
            </a:r>
            <a:r>
              <a:rPr lang="en-US" sz="4000" b="1" dirty="0" err="1">
                <a:solidFill>
                  <a:schemeClr val="bg1"/>
                </a:solidFill>
                <a:latin typeface="Arial" panose="020B0604020202020204" pitchFamily="34" charset="0"/>
                <a:cs typeface="Arial" panose="020B0604020202020204" pitchFamily="34" charset="0"/>
              </a:rPr>
              <a:t>Omakr</a:t>
            </a:r>
            <a:r>
              <a:rPr lang="en-US" sz="4000" b="1" dirty="0">
                <a:solidFill>
                  <a:schemeClr val="bg1"/>
                </a:solidFill>
                <a:latin typeface="Arial" panose="020B0604020202020204" pitchFamily="34" charset="0"/>
                <a:cs typeface="Arial" panose="020B0604020202020204" pitchFamily="34" charset="0"/>
              </a:rPr>
              <a:t> Pradhan (386F), Akim Babenko (386F), Alan Tanner (386G), Niyati Shah (386E), and Pekka Kangaslahti (386F)</a:t>
            </a:r>
          </a:p>
        </p:txBody>
      </p:sp>
      <p:sp>
        <p:nvSpPr>
          <p:cNvPr id="16" name="TextBox 15">
            <a:extLst>
              <a:ext uri="{FF2B5EF4-FFF2-40B4-BE49-F238E27FC236}">
                <a16:creationId xmlns:a16="http://schemas.microsoft.com/office/drawing/2014/main" id="{1F793811-165A-F465-D149-810F948966A7}"/>
              </a:ext>
            </a:extLst>
          </p:cNvPr>
          <p:cNvSpPr txBox="1"/>
          <p:nvPr/>
        </p:nvSpPr>
        <p:spPr>
          <a:xfrm>
            <a:off x="216189" y="2684270"/>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568469" y="31594961"/>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PRD-T-016</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575446" y="30430345"/>
            <a:ext cx="13170489" cy="2308324"/>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(in preparation for a journal paper):</a:t>
            </a:r>
          </a:p>
          <a:p>
            <a:pPr>
              <a:spcBef>
                <a:spcPct val="0"/>
              </a:spcBef>
            </a:pPr>
            <a:r>
              <a:rPr lang="en-US" altLang="en-US" sz="2400" dirty="0">
                <a:latin typeface="Arial" panose="020B0604020202020204" pitchFamily="34" charset="0"/>
              </a:rPr>
              <a:t>Ahmed Mohamed, et al., “ The development of next generation hyperspectral radiometers for the planetary boundary layer observation “ The 104</a:t>
            </a:r>
            <a:r>
              <a:rPr lang="en-US" altLang="en-US" sz="2400" baseline="30000" dirty="0">
                <a:latin typeface="Arial" panose="020B0604020202020204" pitchFamily="34" charset="0"/>
              </a:rPr>
              <a:t>th</a:t>
            </a:r>
            <a:r>
              <a:rPr lang="en-US" altLang="en-US" sz="2400" dirty="0">
                <a:latin typeface="Arial" panose="020B0604020202020204" pitchFamily="34" charset="0"/>
              </a:rPr>
              <a:t> Annual American Metrological Society Meeting, Maryland, USA, January, 2024.  </a:t>
            </a:r>
          </a:p>
          <a:p>
            <a:pPr>
              <a:spcBef>
                <a:spcPct val="0"/>
              </a:spcBef>
            </a:pPr>
            <a:r>
              <a:rPr lang="en-US" altLang="en-US" sz="2400" b="1" dirty="0">
                <a:latin typeface="Arial" panose="020B0604020202020204" pitchFamily="34" charset="0"/>
              </a:rPr>
              <a:t>Author Contact Information:</a:t>
            </a:r>
          </a:p>
          <a:p>
            <a:pPr>
              <a:spcBef>
                <a:spcPct val="0"/>
              </a:spcBef>
            </a:pPr>
            <a:r>
              <a:rPr lang="en-US" altLang="en-US" sz="2400" dirty="0">
                <a:latin typeface="Arial" panose="020B0604020202020204" pitchFamily="34" charset="0"/>
              </a:rPr>
              <a:t>6263458559,  Ahmed.M.Mohamed@jpl.nasa.gov</a:t>
            </a:r>
          </a:p>
        </p:txBody>
      </p:sp>
      <p:sp>
        <p:nvSpPr>
          <p:cNvPr id="5" name="Rectangle 4">
            <a:extLst>
              <a:ext uri="{FF2B5EF4-FFF2-40B4-BE49-F238E27FC236}">
                <a16:creationId xmlns:a16="http://schemas.microsoft.com/office/drawing/2014/main" id="{8BE95501-4B9A-0A61-73D0-89BFD8BD67A2}"/>
              </a:ext>
            </a:extLst>
          </p:cNvPr>
          <p:cNvSpPr/>
          <p:nvPr/>
        </p:nvSpPr>
        <p:spPr>
          <a:xfrm>
            <a:off x="603284" y="12210197"/>
            <a:ext cx="9771848" cy="3908762"/>
          </a:xfrm>
          <a:prstGeom prst="rect">
            <a:avLst/>
          </a:prstGeom>
        </p:spPr>
        <p:txBody>
          <a:bodyPr wrap="square">
            <a:spAutoFit/>
          </a:bodyPr>
          <a:lstStyle/>
          <a:p>
            <a:r>
              <a:rPr lang="en-US" sz="3200" b="1" dirty="0"/>
              <a:t>Objectives </a:t>
            </a:r>
            <a:endParaRPr lang="en-US" sz="3200" dirty="0">
              <a:solidFill>
                <a:srgbClr val="FF0000"/>
              </a:solidFill>
            </a:endParaRPr>
          </a:p>
          <a:p>
            <a:pPr algn="just"/>
            <a:r>
              <a:rPr lang="en-US" sz="2400" dirty="0"/>
              <a:t>We aim to better observe the PBL and extract the hidden information at the microwave frequencies [1]. The current passive microwave sensors and those planned to be launched in the next decade do not demonstrate the required spectral resolution and bandwidths. Our key innovations from existing microwave sounders are (</a:t>
            </a:r>
            <a:r>
              <a:rPr lang="en-US" sz="2400" dirty="0" err="1"/>
              <a:t>i</a:t>
            </a:r>
            <a:r>
              <a:rPr lang="en-US" sz="2400" dirty="0"/>
              <a:t>) increasing the number of channels around the oxygen and water-vapor absorption lines with high-resolution spectral sampling, thereby reducing reduced profile retrieval errors  and (ii) over a wide-coverage. The hyperspectral microwave concept leads to a multiplexed system with high number of Intermediate Frequency (IF) window channels. </a:t>
            </a:r>
          </a:p>
        </p:txBody>
      </p:sp>
      <p:sp>
        <p:nvSpPr>
          <p:cNvPr id="10" name="Rectangle 9">
            <a:extLst>
              <a:ext uri="{FF2B5EF4-FFF2-40B4-BE49-F238E27FC236}">
                <a16:creationId xmlns:a16="http://schemas.microsoft.com/office/drawing/2014/main" id="{CD2D4DAF-FBA5-BA61-8C16-458A0F29468E}"/>
              </a:ext>
            </a:extLst>
          </p:cNvPr>
          <p:cNvSpPr/>
          <p:nvPr/>
        </p:nvSpPr>
        <p:spPr>
          <a:xfrm>
            <a:off x="568469" y="8976832"/>
            <a:ext cx="9746745" cy="3170099"/>
          </a:xfrm>
          <a:prstGeom prst="rect">
            <a:avLst/>
          </a:prstGeom>
        </p:spPr>
        <p:txBody>
          <a:bodyPr wrap="square">
            <a:spAutoFit/>
          </a:bodyPr>
          <a:lstStyle/>
          <a:p>
            <a:r>
              <a:rPr lang="en-US" sz="3200" b="1" dirty="0"/>
              <a:t>Background </a:t>
            </a:r>
            <a:endParaRPr lang="en-US" sz="3200" dirty="0">
              <a:solidFill>
                <a:srgbClr val="FF0000"/>
              </a:solidFill>
            </a:endParaRPr>
          </a:p>
          <a:p>
            <a:pPr algn="just"/>
            <a:r>
              <a:rPr lang="en-US" sz="2400" dirty="0"/>
              <a:t>The 2017-2027 Decadal Survey for Earth Science and Applications from Space (ESAS 2017) has recommended the development of new technologies, retrieval approaches and observational techniques for remotely sensing the Planetary Boundary Layer (PBL) with an unprecedented sensitivity. The panel has identified the accurate observation of PBL as one of the top ranked Earth science questions to better advance our understanding to the topography of the earth’s surface. </a:t>
            </a:r>
          </a:p>
        </p:txBody>
      </p:sp>
      <p:sp>
        <p:nvSpPr>
          <p:cNvPr id="11" name="Rectangle 10">
            <a:extLst>
              <a:ext uri="{FF2B5EF4-FFF2-40B4-BE49-F238E27FC236}">
                <a16:creationId xmlns:a16="http://schemas.microsoft.com/office/drawing/2014/main" id="{B6E91503-C95A-FBBD-E80C-E4B2DCEC3A20}"/>
              </a:ext>
            </a:extLst>
          </p:cNvPr>
          <p:cNvSpPr/>
          <p:nvPr/>
        </p:nvSpPr>
        <p:spPr>
          <a:xfrm>
            <a:off x="597276" y="16388390"/>
            <a:ext cx="9752422" cy="4278094"/>
          </a:xfrm>
          <a:prstGeom prst="rect">
            <a:avLst/>
          </a:prstGeom>
        </p:spPr>
        <p:txBody>
          <a:bodyPr wrap="square">
            <a:spAutoFit/>
          </a:bodyPr>
          <a:lstStyle/>
          <a:p>
            <a:r>
              <a:rPr lang="en-US" sz="3200" b="1" dirty="0"/>
              <a:t>Approach and Results </a:t>
            </a:r>
            <a:endParaRPr lang="en-US" sz="2400" dirty="0"/>
          </a:p>
          <a:p>
            <a:pPr algn="just"/>
            <a:r>
              <a:rPr lang="en-US" sz="2400" dirty="0"/>
              <a:t>We describe two radiometer technology developments for high-resolution PBL observations. The first is a wide bandwidth three channel airborne atmospheric microwave sounder (AMS) to be installed onto the NOAA G550 aircraft [Fig.1]. The second is the development of a high-altitude balloon (~20 km) instrument based on the existing high-frequency airborne microwave and millimeter-wave radiometer [2] (HAMMR-HD) [Fig.2]. Both instruments will enable processed sounding spectra with unprecedented 5MHz resolution that can span up to 40 GHz instantaneously. The first  outdoor test at JPL with a complete 48-72 GHz radiometer system demonstrated our technology and showed an excellent spectral agreement with atmospheric model (Fig. 3). </a:t>
            </a:r>
          </a:p>
        </p:txBody>
      </p:sp>
      <p:sp>
        <p:nvSpPr>
          <p:cNvPr id="17" name="Rectangle 16">
            <a:extLst>
              <a:ext uri="{FF2B5EF4-FFF2-40B4-BE49-F238E27FC236}">
                <a16:creationId xmlns:a16="http://schemas.microsoft.com/office/drawing/2014/main" id="{C54E1159-FF06-1C3A-586D-366C4C8E7FE6}"/>
              </a:ext>
            </a:extLst>
          </p:cNvPr>
          <p:cNvSpPr/>
          <p:nvPr/>
        </p:nvSpPr>
        <p:spPr>
          <a:xfrm>
            <a:off x="659403" y="21046939"/>
            <a:ext cx="9752422" cy="2800767"/>
          </a:xfrm>
          <a:prstGeom prst="rect">
            <a:avLst/>
          </a:prstGeom>
        </p:spPr>
        <p:txBody>
          <a:bodyPr wrap="square">
            <a:spAutoFit/>
          </a:bodyPr>
          <a:lstStyle/>
          <a:p>
            <a:r>
              <a:rPr lang="en-US" sz="3200" b="1" dirty="0"/>
              <a:t>Significance of Results/Benefits to NASA/JPL </a:t>
            </a:r>
            <a:endParaRPr lang="en-US" sz="3200" dirty="0">
              <a:solidFill>
                <a:srgbClr val="FF0000"/>
              </a:solidFill>
            </a:endParaRPr>
          </a:p>
          <a:p>
            <a:pPr algn="just"/>
            <a:r>
              <a:rPr lang="en-US" sz="2400" dirty="0"/>
              <a:t>The two experiments will provide a rich science data set sampling the full microwave spectrum from 18-200 GHz over a variety of atmospheric scenes. The resulting data will be valuable for testing our ability to extract PBL structure from observed microwave spectra and support mission/instrument concept development for future PBL focused missions at NASA. We will also provide recommendations for spaceborne sounders for 2030  </a:t>
            </a:r>
            <a:endParaRPr lang="en-US" altLang="en-US" sz="1100" dirty="0"/>
          </a:p>
        </p:txBody>
      </p:sp>
      <p:sp>
        <p:nvSpPr>
          <p:cNvPr id="18" name="Rectangle 17">
            <a:extLst>
              <a:ext uri="{FF2B5EF4-FFF2-40B4-BE49-F238E27FC236}">
                <a16:creationId xmlns:a16="http://schemas.microsoft.com/office/drawing/2014/main" id="{E7203F8C-FC95-D160-6E84-76DA5EDA04F4}"/>
              </a:ext>
            </a:extLst>
          </p:cNvPr>
          <p:cNvSpPr/>
          <p:nvPr/>
        </p:nvSpPr>
        <p:spPr>
          <a:xfrm>
            <a:off x="612997" y="24228161"/>
            <a:ext cx="9752422" cy="2062103"/>
          </a:xfrm>
          <a:prstGeom prst="rect">
            <a:avLst/>
          </a:prstGeom>
        </p:spPr>
        <p:txBody>
          <a:bodyPr wrap="square">
            <a:spAutoFit/>
          </a:bodyPr>
          <a:lstStyle/>
          <a:p>
            <a:r>
              <a:rPr lang="en-US" sz="3200" b="1" dirty="0"/>
              <a:t>Future Work </a:t>
            </a:r>
            <a:endParaRPr lang="en-US" sz="3200" dirty="0">
              <a:solidFill>
                <a:srgbClr val="FF0000"/>
              </a:solidFill>
            </a:endParaRPr>
          </a:p>
          <a:p>
            <a:pPr algn="just"/>
            <a:r>
              <a:rPr lang="en-US" sz="2400" dirty="0"/>
              <a:t>We continue the development, integrating and testing of hyperspectral instrument. AMS and HAMMR-HD instruments will be integrated with Aircraft and high-altitude balloon, respectively, to obtain long duration data over a variety of weather conditions over land/ocean in 2024-2025. </a:t>
            </a:r>
          </a:p>
        </p:txBody>
      </p:sp>
      <p:pic>
        <p:nvPicPr>
          <p:cNvPr id="26" name="Picture 25">
            <a:extLst>
              <a:ext uri="{FF2B5EF4-FFF2-40B4-BE49-F238E27FC236}">
                <a16:creationId xmlns:a16="http://schemas.microsoft.com/office/drawing/2014/main" id="{1DE66B93-DF64-B5B6-362A-DFFCB289D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65441" y="25472633"/>
            <a:ext cx="5857954" cy="4260773"/>
          </a:xfrm>
          <a:prstGeom prst="rect">
            <a:avLst/>
          </a:prstGeom>
        </p:spPr>
      </p:pic>
      <p:pic>
        <p:nvPicPr>
          <p:cNvPr id="27" name="Picture 26">
            <a:extLst>
              <a:ext uri="{FF2B5EF4-FFF2-40B4-BE49-F238E27FC236}">
                <a16:creationId xmlns:a16="http://schemas.microsoft.com/office/drawing/2014/main" id="{335A33C0-8F58-B613-B7DF-44648AEF4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800" y="22973786"/>
            <a:ext cx="4792641" cy="6689201"/>
          </a:xfrm>
          <a:prstGeom prst="rect">
            <a:avLst/>
          </a:prstGeom>
        </p:spPr>
      </p:pic>
      <p:pic>
        <p:nvPicPr>
          <p:cNvPr id="28" name="Graphic 27">
            <a:extLst>
              <a:ext uri="{FF2B5EF4-FFF2-40B4-BE49-F238E27FC236}">
                <a16:creationId xmlns:a16="http://schemas.microsoft.com/office/drawing/2014/main" id="{7FEFCA69-A543-6F11-7CA6-6A7EAEF757C9}"/>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1909" b="65866"/>
          <a:stretch/>
        </p:blipFill>
        <p:spPr>
          <a:xfrm>
            <a:off x="15880131" y="22955375"/>
            <a:ext cx="5261393" cy="2423661"/>
          </a:xfrm>
          <a:prstGeom prst="rect">
            <a:avLst/>
          </a:prstGeom>
        </p:spPr>
      </p:pic>
      <p:pic>
        <p:nvPicPr>
          <p:cNvPr id="31" name="Picture 30">
            <a:extLst>
              <a:ext uri="{FF2B5EF4-FFF2-40B4-BE49-F238E27FC236}">
                <a16:creationId xmlns:a16="http://schemas.microsoft.com/office/drawing/2014/main" id="{A004F6C9-1682-B647-9CB0-667837361DF3}"/>
              </a:ext>
            </a:extLst>
          </p:cNvPr>
          <p:cNvPicPr>
            <a:picLocks noChangeAspect="1"/>
          </p:cNvPicPr>
          <p:nvPr/>
        </p:nvPicPr>
        <p:blipFill>
          <a:blip r:embed="rId7"/>
          <a:stretch>
            <a:fillRect/>
          </a:stretch>
        </p:blipFill>
        <p:spPr>
          <a:xfrm>
            <a:off x="16472113" y="18323153"/>
            <a:ext cx="5311868" cy="4048098"/>
          </a:xfrm>
          <a:prstGeom prst="rect">
            <a:avLst/>
          </a:prstGeom>
        </p:spPr>
      </p:pic>
      <p:pic>
        <p:nvPicPr>
          <p:cNvPr id="33" name="Picture 32">
            <a:extLst>
              <a:ext uri="{FF2B5EF4-FFF2-40B4-BE49-F238E27FC236}">
                <a16:creationId xmlns:a16="http://schemas.microsoft.com/office/drawing/2014/main" id="{9C35C851-D935-B0FE-A7FD-D043928A01CE}"/>
              </a:ext>
            </a:extLst>
          </p:cNvPr>
          <p:cNvPicPr>
            <a:picLocks noChangeAspect="1"/>
          </p:cNvPicPr>
          <p:nvPr/>
        </p:nvPicPr>
        <p:blipFill>
          <a:blip r:embed="rId8"/>
          <a:stretch>
            <a:fillRect/>
          </a:stretch>
        </p:blipFill>
        <p:spPr>
          <a:xfrm>
            <a:off x="17182556" y="18438767"/>
            <a:ext cx="1175053" cy="1377732"/>
          </a:xfrm>
          <a:prstGeom prst="rect">
            <a:avLst/>
          </a:prstGeom>
        </p:spPr>
      </p:pic>
      <p:pic>
        <p:nvPicPr>
          <p:cNvPr id="34" name="Picture 33">
            <a:extLst>
              <a:ext uri="{FF2B5EF4-FFF2-40B4-BE49-F238E27FC236}">
                <a16:creationId xmlns:a16="http://schemas.microsoft.com/office/drawing/2014/main" id="{C56E9FCD-2A27-A985-490D-614087CF7545}"/>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16827690" y="12460222"/>
            <a:ext cx="4956291" cy="2281123"/>
          </a:xfrm>
          <a:prstGeom prst="rect">
            <a:avLst/>
          </a:prstGeom>
          <a:noFill/>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51D7062A-A699-C786-04FE-226605E4384C}"/>
              </a:ext>
            </a:extLst>
          </p:cNvPr>
          <p:cNvPicPr/>
          <p:nvPr/>
        </p:nvPicPr>
        <p:blipFill rotWithShape="1">
          <a:blip r:embed="rId10" cstate="email">
            <a:extLst>
              <a:ext uri="{28A0092B-C50C-407E-A947-70E740481C1C}">
                <a14:useLocalDpi xmlns:a14="http://schemas.microsoft.com/office/drawing/2010/main"/>
              </a:ext>
            </a:extLst>
          </a:blip>
          <a:srcRect l="49673" r="1793"/>
          <a:stretch/>
        </p:blipFill>
        <p:spPr bwMode="auto">
          <a:xfrm>
            <a:off x="16969379" y="14893092"/>
            <a:ext cx="4573449" cy="2281123"/>
          </a:xfrm>
          <a:prstGeom prst="rect">
            <a:avLst/>
          </a:prstGeom>
          <a:noFill/>
          <a:ln>
            <a:noFill/>
          </a:ln>
          <a:extLst>
            <a:ext uri="{53640926-AAD7-44D8-BBD7-CCE9431645EC}">
              <a14:shadowObscured xmlns:a14="http://schemas.microsoft.com/office/drawing/2010/main"/>
            </a:ext>
          </a:extLst>
        </p:spPr>
      </p:pic>
      <p:sp>
        <p:nvSpPr>
          <p:cNvPr id="40" name="Rectangle 39">
            <a:extLst>
              <a:ext uri="{FF2B5EF4-FFF2-40B4-BE49-F238E27FC236}">
                <a16:creationId xmlns:a16="http://schemas.microsoft.com/office/drawing/2014/main" id="{38FA0BDE-E361-6414-B4C7-C0E9CDCAF838}"/>
              </a:ext>
            </a:extLst>
          </p:cNvPr>
          <p:cNvSpPr/>
          <p:nvPr/>
        </p:nvSpPr>
        <p:spPr>
          <a:xfrm>
            <a:off x="603284" y="26708377"/>
            <a:ext cx="9886706" cy="2878288"/>
          </a:xfrm>
          <a:prstGeom prst="rect">
            <a:avLst/>
          </a:prstGeom>
        </p:spPr>
        <p:txBody>
          <a:bodyPr wrap="square">
            <a:spAutoFit/>
          </a:bodyPr>
          <a:lstStyle/>
          <a:p>
            <a:r>
              <a:rPr lang="en-US" sz="3200" b="1" dirty="0"/>
              <a:t>References: </a:t>
            </a:r>
          </a:p>
          <a:p>
            <a:pPr algn="just"/>
            <a:r>
              <a:rPr lang="en-US" sz="2400" dirty="0"/>
              <a:t>[1] J.-F. </a:t>
            </a:r>
            <a:r>
              <a:rPr lang="en-US" sz="2400" dirty="0" err="1"/>
              <a:t>Mahfouf</a:t>
            </a:r>
            <a:r>
              <a:rPr lang="en-US" sz="2400" dirty="0"/>
              <a:t>, et. Al., "Information content on temperature and water vapor from a hyper-spectral microwave sensor," Quarterly Journal of the Royal Meteorological Society, vol. 141, no. 693, pp. 3268-3284, 2015 </a:t>
            </a:r>
          </a:p>
          <a:p>
            <a:pPr marL="0" marR="0" algn="just" rtl="0" eaLnBrk="1" fontAlgn="t" latinLnBrk="0" hangingPunct="1">
              <a:lnSpc>
                <a:spcPct val="107000"/>
              </a:lnSpc>
              <a:spcBef>
                <a:spcPts val="0"/>
              </a:spcBef>
              <a:spcAft>
                <a:spcPts val="0"/>
              </a:spcAft>
            </a:pPr>
            <a:r>
              <a:rPr lang="en-US" sz="2400" dirty="0"/>
              <a:t>[2] X. Bosch-Lluis et al., "Instrument design and performance of the high-frequency airborne microwave and millimeter-wave radiometer", IEEE J. Sel. Topics Appl. Earth </a:t>
            </a:r>
            <a:r>
              <a:rPr lang="en-US" sz="2400" dirty="0" err="1"/>
              <a:t>Observ</a:t>
            </a:r>
            <a:r>
              <a:rPr lang="en-US" sz="2400" dirty="0"/>
              <a:t>. Remote Sens., vol. 12, pp. 4563-4577, Nov. 2019.</a:t>
            </a:r>
          </a:p>
        </p:txBody>
      </p:sp>
      <p:pic>
        <p:nvPicPr>
          <p:cNvPr id="51" name="Picture 50">
            <a:extLst>
              <a:ext uri="{FF2B5EF4-FFF2-40B4-BE49-F238E27FC236}">
                <a16:creationId xmlns:a16="http://schemas.microsoft.com/office/drawing/2014/main" id="{B4F3EDBB-A8F8-B47A-2DEE-488B5BC29D85}"/>
              </a:ext>
            </a:extLst>
          </p:cNvPr>
          <p:cNvPicPr>
            <a:picLocks noChangeAspect="1"/>
          </p:cNvPicPr>
          <p:nvPr/>
        </p:nvPicPr>
        <p:blipFill>
          <a:blip r:embed="rId11"/>
          <a:stretch>
            <a:fillRect/>
          </a:stretch>
        </p:blipFill>
        <p:spPr>
          <a:xfrm>
            <a:off x="11460011" y="17843471"/>
            <a:ext cx="5420888" cy="4896604"/>
          </a:xfrm>
          <a:prstGeom prst="rect">
            <a:avLst/>
          </a:prstGeom>
        </p:spPr>
      </p:pic>
      <p:pic>
        <p:nvPicPr>
          <p:cNvPr id="52" name="Picture 2">
            <a:extLst>
              <a:ext uri="{FF2B5EF4-FFF2-40B4-BE49-F238E27FC236}">
                <a16:creationId xmlns:a16="http://schemas.microsoft.com/office/drawing/2014/main" id="{E1B9E92B-9F75-94DD-714E-FE6F884F4A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64705" y="18310030"/>
            <a:ext cx="2896965" cy="404809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machine with a large triangle&#10;&#10;Description automatically generated with medium confidence">
            <a:extLst>
              <a:ext uri="{FF2B5EF4-FFF2-40B4-BE49-F238E27FC236}">
                <a16:creationId xmlns:a16="http://schemas.microsoft.com/office/drawing/2014/main" id="{17592DD6-59F6-CFE9-9126-83BA0D24385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773119" y="9311801"/>
            <a:ext cx="4956291" cy="3054195"/>
          </a:xfrm>
          <a:prstGeom prst="rect">
            <a:avLst/>
          </a:prstGeom>
        </p:spPr>
      </p:pic>
      <p:sp>
        <p:nvSpPr>
          <p:cNvPr id="25" name="TextBox 24">
            <a:extLst>
              <a:ext uri="{FF2B5EF4-FFF2-40B4-BE49-F238E27FC236}">
                <a16:creationId xmlns:a16="http://schemas.microsoft.com/office/drawing/2014/main" id="{2E156E28-B2A1-189B-D6DB-2041ED5BE459}"/>
              </a:ext>
            </a:extLst>
          </p:cNvPr>
          <p:cNvSpPr txBox="1"/>
          <p:nvPr/>
        </p:nvSpPr>
        <p:spPr>
          <a:xfrm>
            <a:off x="16969379" y="17193882"/>
            <a:ext cx="4528739" cy="460748"/>
          </a:xfrm>
          <a:prstGeom prst="rect">
            <a:avLst/>
          </a:prstGeom>
          <a:noFill/>
        </p:spPr>
        <p:txBody>
          <a:bodyPr wrap="square">
            <a:spAutoFit/>
          </a:bodyPr>
          <a:lstStyle/>
          <a:p>
            <a:r>
              <a:rPr lang="en-US" sz="2400" dirty="0"/>
              <a:t>Fig.2: HAMMR-HD on the balloon </a:t>
            </a:r>
          </a:p>
        </p:txBody>
      </p:sp>
      <p:sp>
        <p:nvSpPr>
          <p:cNvPr id="29" name="Rectangle 28">
            <a:extLst>
              <a:ext uri="{FF2B5EF4-FFF2-40B4-BE49-F238E27FC236}">
                <a16:creationId xmlns:a16="http://schemas.microsoft.com/office/drawing/2014/main" id="{F94A66EA-8521-78BB-0B06-0C8CEAD9B918}"/>
              </a:ext>
            </a:extLst>
          </p:cNvPr>
          <p:cNvSpPr/>
          <p:nvPr/>
        </p:nvSpPr>
        <p:spPr>
          <a:xfrm>
            <a:off x="10695650" y="10767649"/>
            <a:ext cx="5669521"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36" name="TextBox 35">
            <a:extLst>
              <a:ext uri="{FF2B5EF4-FFF2-40B4-BE49-F238E27FC236}">
                <a16:creationId xmlns:a16="http://schemas.microsoft.com/office/drawing/2014/main" id="{FB139848-AAE3-2652-DAAC-B0E3474C02EA}"/>
              </a:ext>
            </a:extLst>
          </p:cNvPr>
          <p:cNvSpPr txBox="1"/>
          <p:nvPr/>
        </p:nvSpPr>
        <p:spPr>
          <a:xfrm>
            <a:off x="10864705" y="17234347"/>
            <a:ext cx="5837360" cy="461665"/>
          </a:xfrm>
          <a:prstGeom prst="rect">
            <a:avLst/>
          </a:prstGeom>
          <a:noFill/>
        </p:spPr>
        <p:txBody>
          <a:bodyPr wrap="square">
            <a:spAutoFit/>
          </a:bodyPr>
          <a:lstStyle/>
          <a:p>
            <a:r>
              <a:rPr lang="en-US" sz="2400" dirty="0"/>
              <a:t>Fig.1: AMS mounts under the cabin of G550</a:t>
            </a:r>
          </a:p>
        </p:txBody>
      </p:sp>
      <p:sp>
        <p:nvSpPr>
          <p:cNvPr id="44" name="TextBox 43">
            <a:extLst>
              <a:ext uri="{FF2B5EF4-FFF2-40B4-BE49-F238E27FC236}">
                <a16:creationId xmlns:a16="http://schemas.microsoft.com/office/drawing/2014/main" id="{F4AE4821-F2E1-62C8-6127-1836C006EF19}"/>
              </a:ext>
            </a:extLst>
          </p:cNvPr>
          <p:cNvSpPr txBox="1"/>
          <p:nvPr/>
        </p:nvSpPr>
        <p:spPr>
          <a:xfrm>
            <a:off x="17158897" y="22328401"/>
            <a:ext cx="4293875" cy="461665"/>
          </a:xfrm>
          <a:prstGeom prst="rect">
            <a:avLst/>
          </a:prstGeom>
          <a:noFill/>
        </p:spPr>
        <p:txBody>
          <a:bodyPr wrap="square">
            <a:spAutoFit/>
          </a:bodyPr>
          <a:lstStyle/>
          <a:p>
            <a:r>
              <a:rPr lang="en-US" sz="2400" dirty="0"/>
              <a:t>Far-field optical beam at 60 GHz</a:t>
            </a:r>
          </a:p>
        </p:txBody>
      </p:sp>
      <p:sp>
        <p:nvSpPr>
          <p:cNvPr id="45" name="TextBox 44">
            <a:extLst>
              <a:ext uri="{FF2B5EF4-FFF2-40B4-BE49-F238E27FC236}">
                <a16:creationId xmlns:a16="http://schemas.microsoft.com/office/drawing/2014/main" id="{FD2B7AE7-CFD5-9130-EA76-5F0AC7B18897}"/>
              </a:ext>
            </a:extLst>
          </p:cNvPr>
          <p:cNvSpPr txBox="1"/>
          <p:nvPr/>
        </p:nvSpPr>
        <p:spPr>
          <a:xfrm>
            <a:off x="10950590" y="29808631"/>
            <a:ext cx="10169289" cy="461665"/>
          </a:xfrm>
          <a:prstGeom prst="rect">
            <a:avLst/>
          </a:prstGeom>
          <a:noFill/>
        </p:spPr>
        <p:txBody>
          <a:bodyPr wrap="square">
            <a:spAutoFit/>
          </a:bodyPr>
          <a:lstStyle/>
          <a:p>
            <a:r>
              <a:rPr lang="en-US" sz="2400" dirty="0"/>
              <a:t>Fig.	3: Complete 48-72 GHz radiometer system outdoor measurements at JPL.</a:t>
            </a:r>
          </a:p>
        </p:txBody>
      </p:sp>
      <p:pic>
        <p:nvPicPr>
          <p:cNvPr id="7" name="Picture 6">
            <a:extLst>
              <a:ext uri="{FF2B5EF4-FFF2-40B4-BE49-F238E27FC236}">
                <a16:creationId xmlns:a16="http://schemas.microsoft.com/office/drawing/2014/main" id="{1C22B57E-0FB4-35B6-F32E-4F321BD11189}"/>
              </a:ext>
            </a:extLst>
          </p:cNvPr>
          <p:cNvPicPr>
            <a:picLocks noChangeAspect="1"/>
          </p:cNvPicPr>
          <p:nvPr/>
        </p:nvPicPr>
        <p:blipFill>
          <a:blip r:embed="rId14"/>
          <a:stretch>
            <a:fillRect/>
          </a:stretch>
        </p:blipFill>
        <p:spPr>
          <a:xfrm>
            <a:off x="10779522" y="9311801"/>
            <a:ext cx="5523941" cy="7927215"/>
          </a:xfrm>
          <a:prstGeom prst="rect">
            <a:avLst/>
          </a:prstGeom>
        </p:spPr>
      </p:pic>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6569</TotalTime>
  <Words>733</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97</cp:revision>
  <cp:lastPrinted>2023-09-28T19:19:25Z</cp:lastPrinted>
  <dcterms:created xsi:type="dcterms:W3CDTF">2022-08-22T17:05:38Z</dcterms:created>
  <dcterms:modified xsi:type="dcterms:W3CDTF">2023-11-29T03:49:25Z</dcterms:modified>
</cp:coreProperties>
</file>