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22"/>
    <p:restoredTop sz="96405"/>
  </p:normalViewPr>
  <p:slideViewPr>
    <p:cSldViewPr snapToGrid="0">
      <p:cViewPr varScale="1">
        <p:scale>
          <a:sx n="26" d="100"/>
          <a:sy n="26" d="100"/>
        </p:scale>
        <p:origin x="4459"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0" y="-54024"/>
            <a:ext cx="21945600" cy="22979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0" y="2417069"/>
            <a:ext cx="21945600" cy="62202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4" y="28632241"/>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8541399" y="28332385"/>
            <a:ext cx="12674727"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3063823" y="3857221"/>
            <a:ext cx="15888576"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Sub-nm segmented mirror for the Habitable Worlds Observatory</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319826" y="6640809"/>
            <a:ext cx="19376571"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 Daniel Shanks (389W), JPL Postdoctoral Fellow</a:t>
            </a:r>
          </a:p>
          <a:p>
            <a:pPr algn="ctr"/>
            <a:r>
              <a:rPr lang="en-US" sz="4000" b="1" dirty="0">
                <a:solidFill>
                  <a:schemeClr val="bg1"/>
                </a:solidFill>
                <a:latin typeface="Arial" panose="020B0604020202020204" pitchFamily="34" charset="0"/>
                <a:cs typeface="Arial" panose="020B0604020202020204" pitchFamily="34" charset="0"/>
              </a:rPr>
              <a:t>Collaborators: </a:t>
            </a:r>
            <a:r>
              <a:rPr lang="en-US" sz="4000" b="1" dirty="0" err="1">
                <a:solidFill>
                  <a:schemeClr val="bg1"/>
                </a:solidFill>
                <a:latin typeface="Arial" panose="020B0604020202020204" pitchFamily="34" charset="0"/>
                <a:cs typeface="Arial" panose="020B0604020202020204" pitchFamily="34" charset="0"/>
              </a:rPr>
              <a:t>Garreth</a:t>
            </a:r>
            <a:r>
              <a:rPr lang="en-US" sz="4000" b="1" dirty="0">
                <a:solidFill>
                  <a:schemeClr val="bg1"/>
                </a:solidFill>
                <a:latin typeface="Arial" panose="020B0604020202020204" pitchFamily="34" charset="0"/>
                <a:cs typeface="Arial" panose="020B0604020202020204" pitchFamily="34" charset="0"/>
              </a:rPr>
              <a:t> Ruane (383A), Daniel Wilson (3890)</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099" y="3078666"/>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729474" y="31456747"/>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a:t>
            </a:r>
            <a:r>
              <a:rPr lang="en-US" sz="2000">
                <a:latin typeface="Arial" panose="020B0604020202020204" pitchFamily="34" charset="0"/>
                <a:cs typeface="Arial" panose="020B0604020202020204" pitchFamily="34" charset="0"/>
              </a:rPr>
              <a:t>: PRD-T-018</a:t>
            </a:r>
            <a:endParaRPr lang="en-US" sz="2000" dirty="0">
              <a:latin typeface="Arial" panose="020B0604020202020204" pitchFamily="34" charset="0"/>
              <a:cs typeface="Arial" panose="020B0604020202020204" pitchFamily="34" charset="0"/>
            </a:endParaRP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8780170" y="28532869"/>
            <a:ext cx="9798392" cy="3785652"/>
          </a:xfrm>
          <a:prstGeom prst="rect">
            <a:avLst/>
          </a:prstGeom>
          <a:noFill/>
        </p:spPr>
        <p:txBody>
          <a:bodyPr wrap="square" rtlCol="0">
            <a:spAutoFit/>
          </a:bodyPr>
          <a:lstStyle/>
          <a:p>
            <a:pPr>
              <a:spcBef>
                <a:spcPct val="0"/>
              </a:spcBef>
            </a:pPr>
            <a:r>
              <a:rPr lang="en-US" altLang="en-US" sz="3000" b="1" dirty="0">
                <a:latin typeface="Arial" panose="020B0604020202020204" pitchFamily="34" charset="0"/>
              </a:rPr>
              <a:t>Publications and Acknowledgements:</a:t>
            </a:r>
          </a:p>
          <a:p>
            <a:pPr>
              <a:spcBef>
                <a:spcPct val="0"/>
              </a:spcBef>
            </a:pPr>
            <a:r>
              <a:rPr lang="en-US" altLang="en-US" sz="3000" dirty="0">
                <a:latin typeface="Arial" panose="020B0604020202020204" pitchFamily="34" charset="0"/>
              </a:rPr>
              <a:t>Publication in preparation</a:t>
            </a:r>
          </a:p>
          <a:p>
            <a:pPr>
              <a:spcBef>
                <a:spcPct val="0"/>
              </a:spcBef>
            </a:pPr>
            <a:endParaRPr lang="en-US" altLang="en-US" sz="3000" dirty="0">
              <a:latin typeface="Arial" panose="020B0604020202020204" pitchFamily="34" charset="0"/>
            </a:endParaRPr>
          </a:p>
          <a:p>
            <a:pPr>
              <a:spcBef>
                <a:spcPct val="0"/>
              </a:spcBef>
            </a:pPr>
            <a:endParaRPr lang="en-US" altLang="en-US" sz="3000" dirty="0">
              <a:latin typeface="Arial" panose="020B0604020202020204" pitchFamily="34" charset="0"/>
            </a:endParaRPr>
          </a:p>
          <a:p>
            <a:pPr>
              <a:spcBef>
                <a:spcPct val="0"/>
              </a:spcBef>
            </a:pPr>
            <a:endParaRPr lang="en-US" altLang="en-US" sz="3000" dirty="0">
              <a:latin typeface="Arial" panose="020B0604020202020204" pitchFamily="34" charset="0"/>
            </a:endParaRPr>
          </a:p>
          <a:p>
            <a:pPr>
              <a:spcBef>
                <a:spcPct val="0"/>
              </a:spcBef>
            </a:pPr>
            <a:endParaRPr lang="en-US" altLang="en-US" sz="3000" dirty="0">
              <a:latin typeface="Arial" panose="020B0604020202020204" pitchFamily="34" charset="0"/>
            </a:endParaRPr>
          </a:p>
          <a:p>
            <a:pPr>
              <a:spcBef>
                <a:spcPct val="0"/>
              </a:spcBef>
            </a:pPr>
            <a:r>
              <a:rPr lang="en-US" altLang="en-US" sz="3000" b="1" dirty="0">
                <a:latin typeface="Arial" panose="020B0604020202020204" pitchFamily="34" charset="0"/>
              </a:rPr>
              <a:t>Author Contact Information: </a:t>
            </a:r>
          </a:p>
          <a:p>
            <a:pPr>
              <a:spcBef>
                <a:spcPct val="0"/>
              </a:spcBef>
            </a:pPr>
            <a:r>
              <a:rPr lang="en-US" sz="3000" b="1" i="1" dirty="0">
                <a:solidFill>
                  <a:schemeClr val="bg2">
                    <a:lumMod val="50000"/>
                  </a:schemeClr>
                </a:solidFill>
                <a:latin typeface="Arial" panose="020B0604020202020204" pitchFamily="34" charset="0"/>
              </a:rPr>
              <a:t>(626) 630-1251. </a:t>
            </a:r>
            <a:r>
              <a:rPr lang="en-US" sz="3000" b="1" i="1" dirty="0" err="1">
                <a:solidFill>
                  <a:schemeClr val="bg2">
                    <a:lumMod val="50000"/>
                  </a:schemeClr>
                </a:solidFill>
                <a:latin typeface="Arial" panose="020B0604020202020204" pitchFamily="34" charset="0"/>
              </a:rPr>
              <a:t>dshanks@jpl.nasa.gov</a:t>
            </a:r>
            <a:r>
              <a:rPr lang="en-US" sz="3000" b="1" i="1" dirty="0">
                <a:solidFill>
                  <a:schemeClr val="bg2">
                    <a:lumMod val="50000"/>
                  </a:schemeClr>
                </a:solidFill>
                <a:latin typeface="Arial" panose="020B0604020202020204" pitchFamily="34" charset="0"/>
              </a:rPr>
              <a:t>.</a:t>
            </a:r>
            <a:endParaRPr lang="en-US" sz="3000" dirty="0"/>
          </a:p>
        </p:txBody>
      </p:sp>
      <p:sp>
        <p:nvSpPr>
          <p:cNvPr id="5" name="Rectangle 4">
            <a:extLst>
              <a:ext uri="{FF2B5EF4-FFF2-40B4-BE49-F238E27FC236}">
                <a16:creationId xmlns:a16="http://schemas.microsoft.com/office/drawing/2014/main" id="{8BE95501-4B9A-0A61-73D0-89BFD8BD67A2}"/>
              </a:ext>
            </a:extLst>
          </p:cNvPr>
          <p:cNvSpPr/>
          <p:nvPr/>
        </p:nvSpPr>
        <p:spPr>
          <a:xfrm>
            <a:off x="729474" y="14198404"/>
            <a:ext cx="14290320" cy="3323987"/>
          </a:xfrm>
          <a:prstGeom prst="rect">
            <a:avLst/>
          </a:prstGeom>
        </p:spPr>
        <p:txBody>
          <a:bodyPr wrap="square">
            <a:spAutoFit/>
          </a:bodyPr>
          <a:lstStyle/>
          <a:p>
            <a:r>
              <a:rPr lang="en-US" sz="3000" b="1" dirty="0"/>
              <a:t>Objectives </a:t>
            </a:r>
            <a:endParaRPr lang="en-US" sz="3000" dirty="0">
              <a:solidFill>
                <a:srgbClr val="FF0000"/>
              </a:solidFill>
            </a:endParaRP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We need to inject a wavefront representative of a segmented telescope to test how well the coronagraph will be able to achieve the contrast requirements and correct the wavefront changes due to segmented phasing errors. The objective of this work is to fabricate a reflective optic that will introduce this stepped wavefront with optical path differences (OPDs) as small as 0.1 nm, similar to those that would be introduced by changes in height differences between primary mirror segments. </a:t>
            </a:r>
          </a:p>
        </p:txBody>
      </p:sp>
      <p:sp>
        <p:nvSpPr>
          <p:cNvPr id="10" name="Rectangle 9">
            <a:extLst>
              <a:ext uri="{FF2B5EF4-FFF2-40B4-BE49-F238E27FC236}">
                <a16:creationId xmlns:a16="http://schemas.microsoft.com/office/drawing/2014/main" id="{CD2D4DAF-FBA5-BA61-8C16-458A0F29468E}"/>
              </a:ext>
            </a:extLst>
          </p:cNvPr>
          <p:cNvSpPr/>
          <p:nvPr/>
        </p:nvSpPr>
        <p:spPr>
          <a:xfrm>
            <a:off x="729474" y="8832554"/>
            <a:ext cx="14290320" cy="5170646"/>
          </a:xfrm>
          <a:prstGeom prst="rect">
            <a:avLst/>
          </a:prstGeom>
        </p:spPr>
        <p:txBody>
          <a:bodyPr wrap="square">
            <a:spAutoFit/>
          </a:bodyPr>
          <a:lstStyle/>
          <a:p>
            <a:r>
              <a:rPr lang="en-US" sz="3000" b="1" dirty="0"/>
              <a:t>Background </a:t>
            </a: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The Habitable Worlds Observatory (HWO) is a future space telescope concept that aims to detect and characterize Earth-like exoplanets via direct imaging with a coronagraph instrument. The coronagraph uses optical masks and deformable mirror (DM) technologies to suppress starlight to reveal exoplanets that are ~1e-10 times fainter than their host stars. One obstacle in this instrument will be the wavefront error caused by segmentation of the primary mirror. Unlike mirror deformations within individual segments, which will cause continuous spatial wavefront error, height differences between mirror segments will cause discrete jumps in the wavefront phase. This will pose a unique challenge for the wavefront control system, which will likely use continuous DM surfaces to correct for segment phasing errors that appear as abrupt jumps in the wavefront. </a:t>
            </a:r>
          </a:p>
        </p:txBody>
      </p:sp>
      <p:sp>
        <p:nvSpPr>
          <p:cNvPr id="11" name="Rectangle 10">
            <a:extLst>
              <a:ext uri="{FF2B5EF4-FFF2-40B4-BE49-F238E27FC236}">
                <a16:creationId xmlns:a16="http://schemas.microsoft.com/office/drawing/2014/main" id="{B6E91503-C95A-FBBD-E80C-E4B2DCEC3A20}"/>
              </a:ext>
            </a:extLst>
          </p:cNvPr>
          <p:cNvSpPr/>
          <p:nvPr/>
        </p:nvSpPr>
        <p:spPr>
          <a:xfrm>
            <a:off x="729474" y="17880796"/>
            <a:ext cx="11947988" cy="3785652"/>
          </a:xfrm>
          <a:prstGeom prst="rect">
            <a:avLst/>
          </a:prstGeom>
        </p:spPr>
        <p:txBody>
          <a:bodyPr wrap="square">
            <a:spAutoFit/>
          </a:bodyPr>
          <a:lstStyle/>
          <a:p>
            <a:r>
              <a:rPr lang="en-US" sz="3000" b="1" dirty="0"/>
              <a:t>Approach and Results </a:t>
            </a:r>
            <a:endParaRPr lang="en-US" sz="3000" dirty="0">
              <a:solidFill>
                <a:srgbClr val="FF0000"/>
              </a:solidFill>
            </a:endParaRPr>
          </a:p>
          <a:p>
            <a:pPr lvl="0"/>
            <a:r>
              <a:rPr lang="en-US" sz="3000" dirty="0"/>
              <a:t>We fabricated a static segmented mirror on a 1” ultra flat silicon substrate, using multiple overlapping rounds of maskless photolithography and electron-beam metal evaporation to deposit thin films of titanium. The initial titanium thickness is ~0.1 nm, which oxidizes to form a film of </a:t>
            </a:r>
            <a:r>
              <a:rPr lang="en-US" sz="3000" dirty="0" err="1"/>
              <a:t>TiO</a:t>
            </a:r>
            <a:r>
              <a:rPr lang="en-US" sz="3000" baseline="-25000" dirty="0" err="1"/>
              <a:t>x</a:t>
            </a:r>
            <a:r>
              <a:rPr lang="en-US" sz="3000" dirty="0"/>
              <a:t> that is ~1 nm thick. The thin film interference between the reflection off the air/</a:t>
            </a:r>
            <a:r>
              <a:rPr lang="en-US" sz="3000" dirty="0" err="1"/>
              <a:t>TiO</a:t>
            </a:r>
            <a:r>
              <a:rPr lang="en-US" sz="3000" baseline="-25000" dirty="0" err="1"/>
              <a:t>x</a:t>
            </a:r>
            <a:r>
              <a:rPr lang="en-US" sz="3000" dirty="0"/>
              <a:t> and </a:t>
            </a:r>
            <a:r>
              <a:rPr lang="en-US" sz="3000" dirty="0" err="1"/>
              <a:t>TiO</a:t>
            </a:r>
            <a:r>
              <a:rPr lang="en-US" sz="3000" baseline="-25000" dirty="0" err="1"/>
              <a:t>x</a:t>
            </a:r>
            <a:r>
              <a:rPr lang="en-US" sz="3000" dirty="0"/>
              <a:t>/Si interfaces creates OPDs on the order of 0.1 nm, which are measured by a </a:t>
            </a:r>
            <a:r>
              <a:rPr lang="en-US" sz="3000" dirty="0" err="1"/>
              <a:t>Zemapper</a:t>
            </a:r>
            <a:r>
              <a:rPr lang="en-US" sz="3000" dirty="0"/>
              <a:t> optical profiler.</a:t>
            </a:r>
          </a:p>
        </p:txBody>
      </p:sp>
      <p:sp>
        <p:nvSpPr>
          <p:cNvPr id="17" name="Rectangle 16">
            <a:extLst>
              <a:ext uri="{FF2B5EF4-FFF2-40B4-BE49-F238E27FC236}">
                <a16:creationId xmlns:a16="http://schemas.microsoft.com/office/drawing/2014/main" id="{C54E1159-FF06-1C3A-586D-366C4C8E7FE6}"/>
              </a:ext>
            </a:extLst>
          </p:cNvPr>
          <p:cNvSpPr/>
          <p:nvPr/>
        </p:nvSpPr>
        <p:spPr>
          <a:xfrm>
            <a:off x="729474" y="21971167"/>
            <a:ext cx="11991251" cy="3323987"/>
          </a:xfrm>
          <a:prstGeom prst="rect">
            <a:avLst/>
          </a:prstGeom>
        </p:spPr>
        <p:txBody>
          <a:bodyPr wrap="square">
            <a:spAutoFit/>
          </a:bodyPr>
          <a:lstStyle/>
          <a:p>
            <a:r>
              <a:rPr lang="en-US" sz="3000" b="1" dirty="0"/>
              <a:t>Significance of Results/Benefits to NASA/JPL </a:t>
            </a:r>
            <a:endParaRPr lang="en-US" sz="3000" dirty="0">
              <a:solidFill>
                <a:srgbClr val="FF0000"/>
              </a:solidFill>
            </a:endParaRPr>
          </a:p>
          <a:p>
            <a:pPr marL="0" marR="0">
              <a:spcBef>
                <a:spcPts val="0"/>
              </a:spcBef>
              <a:spcAft>
                <a:spcPts val="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This characterization will test how well the HWO wavefront control system can correct for these stepped wavefront aberrations. These optics will be a crucial part of the testbed demonstrations for static coronagraph performance on segmented telescopes and for constraining the error budget terms related to tolerances between segmented mirror heights and stability for the Habitable Worlds Observatory. </a:t>
            </a:r>
          </a:p>
        </p:txBody>
      </p:sp>
      <p:sp>
        <p:nvSpPr>
          <p:cNvPr id="18" name="Rectangle 17">
            <a:extLst>
              <a:ext uri="{FF2B5EF4-FFF2-40B4-BE49-F238E27FC236}">
                <a16:creationId xmlns:a16="http://schemas.microsoft.com/office/drawing/2014/main" id="{E7203F8C-FC95-D160-6E84-76DA5EDA04F4}"/>
              </a:ext>
            </a:extLst>
          </p:cNvPr>
          <p:cNvSpPr/>
          <p:nvPr/>
        </p:nvSpPr>
        <p:spPr>
          <a:xfrm>
            <a:off x="729474" y="25532536"/>
            <a:ext cx="11904723" cy="2400657"/>
          </a:xfrm>
          <a:prstGeom prst="rect">
            <a:avLst/>
          </a:prstGeom>
        </p:spPr>
        <p:txBody>
          <a:bodyPr wrap="square">
            <a:spAutoFit/>
          </a:bodyPr>
          <a:lstStyle/>
          <a:p>
            <a:r>
              <a:rPr lang="en-US" sz="3000" b="1" dirty="0"/>
              <a:t>Future Work </a:t>
            </a:r>
            <a:endParaRPr lang="en-US" sz="3000" dirty="0">
              <a:solidFill>
                <a:srgbClr val="FF0000"/>
              </a:solidFill>
            </a:endParaRPr>
          </a:p>
          <a:p>
            <a:r>
              <a:rPr lang="en-US" sz="3000" dirty="0">
                <a:solidFill>
                  <a:srgbClr val="000000"/>
                </a:solidFill>
                <a:latin typeface="Calibri" panose="020F0502020204030204" pitchFamily="34" charset="0"/>
              </a:rPr>
              <a:t>The future fabrication work on this will include the creation of larger area segmented mirror on a 4” substrate, and the installation of this optic into the Decadal Survey Testbed for characterization and use in TRL 5 level coronagraph demonstrations.</a:t>
            </a:r>
            <a:endParaRPr lang="en-US" sz="3000" dirty="0">
              <a:solidFill>
                <a:srgbClr val="0070C0"/>
              </a:solidFill>
            </a:endParaRPr>
          </a:p>
        </p:txBody>
      </p:sp>
      <p:pic>
        <p:nvPicPr>
          <p:cNvPr id="7" name="Picture 6" descr="A satellite in space&#10;&#10;Description automatically generated with low confidence">
            <a:extLst>
              <a:ext uri="{FF2B5EF4-FFF2-40B4-BE49-F238E27FC236}">
                <a16:creationId xmlns:a16="http://schemas.microsoft.com/office/drawing/2014/main" id="{F0C76EB3-4729-DEE3-A9E4-63565BE025A3}"/>
              </a:ext>
            </a:extLst>
          </p:cNvPr>
          <p:cNvPicPr>
            <a:picLocks noChangeAspect="1"/>
          </p:cNvPicPr>
          <p:nvPr/>
        </p:nvPicPr>
        <p:blipFill>
          <a:blip r:embed="rId3"/>
          <a:stretch>
            <a:fillRect/>
          </a:stretch>
        </p:blipFill>
        <p:spPr>
          <a:xfrm>
            <a:off x="13268960" y="7476277"/>
            <a:ext cx="9522602" cy="5356462"/>
          </a:xfrm>
          <a:prstGeom prst="rect">
            <a:avLst/>
          </a:prstGeom>
        </p:spPr>
      </p:pic>
      <p:sp>
        <p:nvSpPr>
          <p:cNvPr id="21" name="TextBox 20">
            <a:extLst>
              <a:ext uri="{FF2B5EF4-FFF2-40B4-BE49-F238E27FC236}">
                <a16:creationId xmlns:a16="http://schemas.microsoft.com/office/drawing/2014/main" id="{4E17747B-4636-420D-649C-9CAB1B1E13F4}"/>
              </a:ext>
            </a:extLst>
          </p:cNvPr>
          <p:cNvSpPr txBox="1"/>
          <p:nvPr/>
        </p:nvSpPr>
        <p:spPr>
          <a:xfrm>
            <a:off x="18174486" y="11110466"/>
            <a:ext cx="3271858" cy="584775"/>
          </a:xfrm>
          <a:prstGeom prst="rect">
            <a:avLst/>
          </a:prstGeom>
          <a:noFill/>
        </p:spPr>
        <p:txBody>
          <a:bodyPr wrap="none" rtlCol="0">
            <a:spAutoFit/>
          </a:bodyPr>
          <a:lstStyle/>
          <a:p>
            <a:r>
              <a:rPr lang="en-US" sz="3200" dirty="0"/>
              <a:t>LUVOIR B concept </a:t>
            </a:r>
          </a:p>
        </p:txBody>
      </p:sp>
      <p:pic>
        <p:nvPicPr>
          <p:cNvPr id="22" name="Picture 21" descr="A picture containing text, honeycomb, outdoor object&#10;&#10;Description automatically generated">
            <a:extLst>
              <a:ext uri="{FF2B5EF4-FFF2-40B4-BE49-F238E27FC236}">
                <a16:creationId xmlns:a16="http://schemas.microsoft.com/office/drawing/2014/main" id="{6DE7803F-7852-CBB3-3608-8B4035242BD7}"/>
              </a:ext>
            </a:extLst>
          </p:cNvPr>
          <p:cNvPicPr>
            <a:picLocks noChangeAspect="1"/>
          </p:cNvPicPr>
          <p:nvPr/>
        </p:nvPicPr>
        <p:blipFill>
          <a:blip r:embed="rId4"/>
          <a:stretch>
            <a:fillRect/>
          </a:stretch>
        </p:blipFill>
        <p:spPr>
          <a:xfrm>
            <a:off x="15924381" y="11857005"/>
            <a:ext cx="5962594" cy="5290753"/>
          </a:xfrm>
          <a:prstGeom prst="rect">
            <a:avLst/>
          </a:prstGeom>
        </p:spPr>
      </p:pic>
      <p:sp>
        <p:nvSpPr>
          <p:cNvPr id="23" name="TextBox 22">
            <a:extLst>
              <a:ext uri="{FF2B5EF4-FFF2-40B4-BE49-F238E27FC236}">
                <a16:creationId xmlns:a16="http://schemas.microsoft.com/office/drawing/2014/main" id="{76AD8B1D-9F52-55E8-5DDC-19EA69E0F425}"/>
              </a:ext>
            </a:extLst>
          </p:cNvPr>
          <p:cNvSpPr txBox="1"/>
          <p:nvPr/>
        </p:nvSpPr>
        <p:spPr>
          <a:xfrm>
            <a:off x="16260053" y="16440951"/>
            <a:ext cx="4857997" cy="584775"/>
          </a:xfrm>
          <a:prstGeom prst="rect">
            <a:avLst/>
          </a:prstGeom>
          <a:noFill/>
        </p:spPr>
        <p:txBody>
          <a:bodyPr wrap="none" rtlCol="0">
            <a:spAutoFit/>
          </a:bodyPr>
          <a:lstStyle/>
          <a:p>
            <a:r>
              <a:rPr lang="en-US" sz="3200" dirty="0">
                <a:solidFill>
                  <a:schemeClr val="bg1"/>
                </a:solidFill>
              </a:rPr>
              <a:t>Example OPD injection (nm)</a:t>
            </a:r>
          </a:p>
        </p:txBody>
      </p:sp>
      <p:grpSp>
        <p:nvGrpSpPr>
          <p:cNvPr id="31" name="Group 30">
            <a:extLst>
              <a:ext uri="{FF2B5EF4-FFF2-40B4-BE49-F238E27FC236}">
                <a16:creationId xmlns:a16="http://schemas.microsoft.com/office/drawing/2014/main" id="{8C8BD33D-C0F9-7205-4216-7149FF0BB4C6}"/>
              </a:ext>
            </a:extLst>
          </p:cNvPr>
          <p:cNvGrpSpPr/>
          <p:nvPr/>
        </p:nvGrpSpPr>
        <p:grpSpPr>
          <a:xfrm>
            <a:off x="12677462" y="17471286"/>
            <a:ext cx="9268138" cy="10861099"/>
            <a:chOff x="12677462" y="17471286"/>
            <a:chExt cx="9268138" cy="10861099"/>
          </a:xfrm>
        </p:grpSpPr>
        <p:pic>
          <p:nvPicPr>
            <p:cNvPr id="13" name="Picture 12" descr="A screenshot of a computer&#10;&#10;Description automatically generated">
              <a:extLst>
                <a:ext uri="{FF2B5EF4-FFF2-40B4-BE49-F238E27FC236}">
                  <a16:creationId xmlns:a16="http://schemas.microsoft.com/office/drawing/2014/main" id="{ED503B2D-021C-14DE-9071-341C1F7499C6}"/>
                </a:ext>
              </a:extLst>
            </p:cNvPr>
            <p:cNvPicPr>
              <a:picLocks noChangeAspect="1"/>
            </p:cNvPicPr>
            <p:nvPr/>
          </p:nvPicPr>
          <p:blipFill>
            <a:blip r:embed="rId5"/>
            <a:stretch>
              <a:fillRect/>
            </a:stretch>
          </p:blipFill>
          <p:spPr>
            <a:xfrm>
              <a:off x="12677462" y="17471286"/>
              <a:ext cx="9268138" cy="10861099"/>
            </a:xfrm>
            <a:prstGeom prst="rect">
              <a:avLst/>
            </a:prstGeom>
          </p:spPr>
        </p:pic>
        <p:sp>
          <p:nvSpPr>
            <p:cNvPr id="25" name="TextBox 24">
              <a:extLst>
                <a:ext uri="{FF2B5EF4-FFF2-40B4-BE49-F238E27FC236}">
                  <a16:creationId xmlns:a16="http://schemas.microsoft.com/office/drawing/2014/main" id="{BDD56AE3-D7F4-CE97-5854-77948725C41F}"/>
                </a:ext>
              </a:extLst>
            </p:cNvPr>
            <p:cNvSpPr txBox="1"/>
            <p:nvPr/>
          </p:nvSpPr>
          <p:spPr>
            <a:xfrm>
              <a:off x="15890731" y="24026248"/>
              <a:ext cx="3344634" cy="584775"/>
            </a:xfrm>
            <a:prstGeom prst="rect">
              <a:avLst/>
            </a:prstGeom>
            <a:noFill/>
          </p:spPr>
          <p:txBody>
            <a:bodyPr wrap="none" rtlCol="0">
              <a:spAutoFit/>
            </a:bodyPr>
            <a:lstStyle/>
            <a:p>
              <a:r>
                <a:rPr lang="en-US" sz="3200" dirty="0"/>
                <a:t>OPD measurement</a:t>
              </a:r>
            </a:p>
          </p:txBody>
        </p:sp>
        <p:sp>
          <p:nvSpPr>
            <p:cNvPr id="26" name="TextBox 25">
              <a:extLst>
                <a:ext uri="{FF2B5EF4-FFF2-40B4-BE49-F238E27FC236}">
                  <a16:creationId xmlns:a16="http://schemas.microsoft.com/office/drawing/2014/main" id="{0BDFCD91-B538-F6AE-26EF-C37506BD7FD8}"/>
                </a:ext>
              </a:extLst>
            </p:cNvPr>
            <p:cNvSpPr txBox="1"/>
            <p:nvPr/>
          </p:nvSpPr>
          <p:spPr>
            <a:xfrm>
              <a:off x="16750670" y="26521464"/>
              <a:ext cx="2186223" cy="1077218"/>
            </a:xfrm>
            <a:prstGeom prst="rect">
              <a:avLst/>
            </a:prstGeom>
            <a:noFill/>
          </p:spPr>
          <p:txBody>
            <a:bodyPr wrap="square" rtlCol="0">
              <a:spAutoFit/>
            </a:bodyPr>
            <a:lstStyle/>
            <a:p>
              <a:pPr algn="ctr"/>
              <a:r>
                <a:rPr lang="en-US" sz="3200" dirty="0">
                  <a:solidFill>
                    <a:schemeClr val="bg1"/>
                  </a:solidFill>
                </a:rPr>
                <a:t>0.07 nm step</a:t>
              </a:r>
            </a:p>
          </p:txBody>
        </p:sp>
        <p:cxnSp>
          <p:nvCxnSpPr>
            <p:cNvPr id="28" name="Straight Arrow Connector 27">
              <a:extLst>
                <a:ext uri="{FF2B5EF4-FFF2-40B4-BE49-F238E27FC236}">
                  <a16:creationId xmlns:a16="http://schemas.microsoft.com/office/drawing/2014/main" id="{3A119A4F-7F8C-87AC-A940-3BD085D384A5}"/>
                </a:ext>
              </a:extLst>
            </p:cNvPr>
            <p:cNvCxnSpPr>
              <a:cxnSpLocks/>
            </p:cNvCxnSpPr>
            <p:nvPr/>
          </p:nvCxnSpPr>
          <p:spPr>
            <a:xfrm flipH="1" flipV="1">
              <a:off x="16707405" y="26422026"/>
              <a:ext cx="386051" cy="29214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9794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6511</TotalTime>
  <Words>544</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44</cp:revision>
  <dcterms:created xsi:type="dcterms:W3CDTF">2022-08-22T17:05:38Z</dcterms:created>
  <dcterms:modified xsi:type="dcterms:W3CDTF">2023-11-29T05:16:32Z</dcterms:modified>
</cp:coreProperties>
</file>