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E00"/>
    <a:srgbClr val="5F0028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/>
    <p:restoredTop sz="96405"/>
  </p:normalViewPr>
  <p:slideViewPr>
    <p:cSldViewPr snapToGrid="0">
      <p:cViewPr varScale="1">
        <p:scale>
          <a:sx n="18" d="100"/>
          <a:sy n="18" d="100"/>
        </p:scale>
        <p:origin x="223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C4FC510-8608-D8AF-18F5-4E4B9C3C724B}"/>
              </a:ext>
            </a:extLst>
          </p:cNvPr>
          <p:cNvSpPr/>
          <p:nvPr/>
        </p:nvSpPr>
        <p:spPr>
          <a:xfrm>
            <a:off x="-49366" y="24624757"/>
            <a:ext cx="21994966" cy="8293643"/>
          </a:xfrm>
          <a:prstGeom prst="rect">
            <a:avLst/>
          </a:prstGeom>
          <a:solidFill>
            <a:srgbClr val="E5AE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E93042-37BC-A0AE-FC2F-EF6BA7BB5104}"/>
              </a:ext>
            </a:extLst>
          </p:cNvPr>
          <p:cNvSpPr/>
          <p:nvPr/>
        </p:nvSpPr>
        <p:spPr>
          <a:xfrm>
            <a:off x="-2" y="16614330"/>
            <a:ext cx="21945602" cy="8010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62618FC-D11F-0868-7BDD-F7C6FF79FA8E}"/>
              </a:ext>
            </a:extLst>
          </p:cNvPr>
          <p:cNvSpPr/>
          <p:nvPr/>
        </p:nvSpPr>
        <p:spPr>
          <a:xfrm>
            <a:off x="-2" y="9906312"/>
            <a:ext cx="21945601" cy="67487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6C479D-E1C8-5C54-3698-298AFC94F46E}"/>
              </a:ext>
            </a:extLst>
          </p:cNvPr>
          <p:cNvSpPr/>
          <p:nvPr/>
        </p:nvSpPr>
        <p:spPr>
          <a:xfrm>
            <a:off x="-2" y="6410075"/>
            <a:ext cx="21945602" cy="3460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8"/>
            <a:ext cx="21945600" cy="63699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245413" y="28359601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757043" y="28589298"/>
            <a:ext cx="979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[1] Estrela, Swain and </a:t>
            </a:r>
            <a:r>
              <a:rPr lang="en-US" altLang="en-US" sz="3000" dirty="0" err="1">
                <a:latin typeface="Arial" panose="020B0604020202020204" pitchFamily="34" charset="0"/>
              </a:rPr>
              <a:t>Roudier</a:t>
            </a:r>
            <a:r>
              <a:rPr lang="en-US" altLang="en-US" sz="3000" dirty="0">
                <a:latin typeface="Arial" panose="020B0604020202020204" pitchFamily="34" charset="0"/>
              </a:rPr>
              <a:t>, submitted to </a:t>
            </a:r>
            <a:r>
              <a:rPr lang="en-US" altLang="en-US" sz="3000" dirty="0" err="1">
                <a:latin typeface="Arial" panose="020B0604020202020204" pitchFamily="34" charset="0"/>
              </a:rPr>
              <a:t>ApjL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[2] </a:t>
            </a:r>
            <a:r>
              <a:rPr lang="en-US" altLang="en-US" sz="3000" dirty="0" err="1">
                <a:latin typeface="Arial" panose="020B0604020202020204" pitchFamily="34" charset="0"/>
              </a:rPr>
              <a:t>Roudier</a:t>
            </a:r>
            <a:r>
              <a:rPr lang="en-US" altLang="en-US" sz="3000" dirty="0">
                <a:latin typeface="Arial" panose="020B0604020202020204" pitchFamily="34" charset="0"/>
              </a:rPr>
              <a:t> et al. (2021)</a:t>
            </a: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[3] Estrela et al. (2021)</a:t>
            </a: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[4] Swain, Estrela, </a:t>
            </a:r>
            <a:r>
              <a:rPr lang="en-US" altLang="en-US" sz="3000" dirty="0" err="1">
                <a:latin typeface="Arial" panose="020B0604020202020204" pitchFamily="34" charset="0"/>
              </a:rPr>
              <a:t>Roudier</a:t>
            </a:r>
            <a:r>
              <a:rPr lang="en-US" altLang="en-US" sz="3000" dirty="0">
                <a:latin typeface="Arial" panose="020B0604020202020204" pitchFamily="34" charset="0"/>
              </a:rPr>
              <a:t> et al. (2021)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dirty="0" err="1">
                <a:latin typeface="Arial" panose="020B0604020202020204" pitchFamily="34" charset="0"/>
              </a:rPr>
              <a:t>restrela@jpl.nasa.gov</a:t>
            </a:r>
            <a:endParaRPr lang="en-US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2974366" y="2065595"/>
            <a:ext cx="1620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Temperature Trend for Clouds and Hazes in Exoplanets Atmospheres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283154" y="4419600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Raissa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Estrela, JPL Postdoc (3262)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Swain, Gael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Roudier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(3262)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6AF97-A0C1-FA95-54A1-E9F49DEBC1D6}"/>
              </a:ext>
            </a:extLst>
          </p:cNvPr>
          <p:cNvSpPr txBox="1"/>
          <p:nvPr/>
        </p:nvSpPr>
        <p:spPr>
          <a:xfrm>
            <a:off x="317498" y="6621984"/>
            <a:ext cx="167844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Clouds are present in exoplanets atmospheres and their possible composition range from various condensed species to photochemically produced hazes. They can lead to a weaker absorption feature in the near-infrared portion of the transmission spectrum of the planet or a featureless spectra. While in the optical spectra they can cause Rayleigh-scattering-like opacity seen in several planets.</a:t>
            </a:r>
            <a:endParaRPr lang="en-US" sz="2400" b="1" dirty="0">
              <a:cs typeface="Times New Roman" panose="02020603050405020304" pitchFamily="18" charset="0"/>
            </a:endParaRPr>
          </a:p>
          <a:p>
            <a:endParaRPr lang="en-US" sz="2400" b="1" dirty="0">
              <a:cs typeface="Times New Roman" panose="02020603050405020304" pitchFamily="18" charset="0"/>
            </a:endParaRPr>
          </a:p>
          <a:p>
            <a:r>
              <a:rPr lang="en-US" sz="2400" b="1" dirty="0">
                <a:cs typeface="Times New Roman" panose="02020603050405020304" pitchFamily="18" charset="0"/>
              </a:rPr>
              <a:t>Here we report on an analysis of clouds and hazes using the largest uniformly processed exoplanet transmission spectra catalog available from </a:t>
            </a:r>
            <a:r>
              <a:rPr lang="en-US" sz="2400" b="1" dirty="0" err="1">
                <a:cs typeface="Times New Roman" panose="02020603050405020304" pitchFamily="18" charset="0"/>
              </a:rPr>
              <a:t>Roudier</a:t>
            </a:r>
            <a:r>
              <a:rPr lang="en-US" sz="2400" b="1" dirty="0">
                <a:cs typeface="Times New Roman" panose="02020603050405020304" pitchFamily="18" charset="0"/>
              </a:rPr>
              <a:t> et al. (2021).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238BFD-73F8-5BED-3BE7-C64FB10C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167" y="6770237"/>
            <a:ext cx="4186543" cy="2354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260682-97F2-49D0-A853-56F688C5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77" y="17444718"/>
            <a:ext cx="9719460" cy="68706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DC7061-50EB-A4F3-A2A4-6F2BBFC3D60D}"/>
              </a:ext>
            </a:extLst>
          </p:cNvPr>
          <p:cNvSpPr txBox="1"/>
          <p:nvPr/>
        </p:nvSpPr>
        <p:spPr>
          <a:xfrm>
            <a:off x="165269" y="16845824"/>
            <a:ext cx="542544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sz="2000" dirty="0"/>
          </a:p>
          <a:p>
            <a:r>
              <a:rPr lang="en-US" sz="2400" dirty="0"/>
              <a:t>Main findings: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Planets normally have some level of cloudiness/haziness</a:t>
            </a:r>
            <a:r>
              <a:rPr lang="en-US" sz="2400" dirty="0"/>
              <a:t>: Planets can be  on a wide range of values from clear to cloudy but they are frequently somewhere in between.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Minimum level of clouds/hazes</a:t>
            </a:r>
            <a:r>
              <a:rPr lang="en-US" sz="2400" dirty="0"/>
              <a:t>:  trend from mostly cloudy/hazy around 500 K to mostly clear around 1460 K.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Hazes widely distributed: </a:t>
            </a:r>
            <a:r>
              <a:rPr lang="en-US" sz="2400" dirty="0"/>
              <a:t>typically vertically distributed throughout the atmospheric column.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6EAF9-6BCD-AE77-5AEB-21822C300B2F}"/>
              </a:ext>
            </a:extLst>
          </p:cNvPr>
          <p:cNvSpPr txBox="1"/>
          <p:nvPr/>
        </p:nvSpPr>
        <p:spPr>
          <a:xfrm>
            <a:off x="317498" y="10184892"/>
            <a:ext cx="57789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Exoplanet Catalog: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perform these analysis using the catalog from [1] that consists in 62 planets observed with the instrument Wide Field Camera 3 (WFC3) aboard of HST using the G141 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(1.1–1.6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spatial scan observations.  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D83775-0E36-7173-7539-5471B760AB26}"/>
              </a:ext>
            </a:extLst>
          </p:cNvPr>
          <p:cNvSpPr txBox="1"/>
          <p:nvPr/>
        </p:nvSpPr>
        <p:spPr>
          <a:xfrm>
            <a:off x="391487" y="24640144"/>
            <a:ext cx="120157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Exoplanets atmospheres follow a trend in temperature where they vary from completely to partially cloudy/hazy or clear.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We observe that atmospheres trend from cloudy/hazy to clear from 500-1460K.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Muting factors in the spectral features is being enhanced at temperatures below 1500K.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Hazes are partially transparent and are widely vertically extended throughout the atmospheric column.</a:t>
            </a: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24BBD2-64C6-7666-6021-C7950F402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4742" y="17701435"/>
            <a:ext cx="6405223" cy="48013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FB10BF-F86A-287F-77D8-036037B87420}"/>
              </a:ext>
            </a:extLst>
          </p:cNvPr>
          <p:cNvSpPr txBox="1"/>
          <p:nvPr/>
        </p:nvSpPr>
        <p:spPr>
          <a:xfrm>
            <a:off x="15565350" y="16732110"/>
            <a:ext cx="59561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Spectral Modulation Amplitude</a:t>
            </a:r>
            <a:endParaRPr lang="en-US" sz="2800" dirty="0"/>
          </a:p>
          <a:p>
            <a:pPr algn="ctr"/>
            <a:r>
              <a:rPr lang="en-US" sz="2800" b="1" dirty="0"/>
              <a:t>Atmospheres vary from cloudy to clear</a:t>
            </a:r>
            <a:endParaRPr lang="en-US" sz="2800" dirty="0"/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A6F89B-918C-529B-776A-3954F1D7F1CA}"/>
              </a:ext>
            </a:extLst>
          </p:cNvPr>
          <p:cNvSpPr txBox="1"/>
          <p:nvPr/>
        </p:nvSpPr>
        <p:spPr>
          <a:xfrm>
            <a:off x="8001000" y="16814573"/>
            <a:ext cx="466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Spectral Modulation Index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F3AB73-81C2-7461-F526-6E582C7AA01D}"/>
              </a:ext>
            </a:extLst>
          </p:cNvPr>
          <p:cNvSpPr txBox="1"/>
          <p:nvPr/>
        </p:nvSpPr>
        <p:spPr>
          <a:xfrm>
            <a:off x="15472729" y="10014826"/>
            <a:ext cx="5897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Spectral Amplitude and Spectral Modulation Index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Amplitude: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the maximum and minimum of the CERBERUS preferred model (CMM) in the NIR range.</a:t>
            </a: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Modulation index: 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FBD298-A989-2FF0-6CB2-A897615EB3EF}"/>
              </a:ext>
            </a:extLst>
          </p:cNvPr>
          <p:cNvSpPr txBox="1"/>
          <p:nvPr/>
        </p:nvSpPr>
        <p:spPr>
          <a:xfrm>
            <a:off x="15635992" y="23214201"/>
            <a:ext cx="4300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Cloud/Hazy planets or high molecular weight atmospheres 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3D5C04-06F0-E31F-0CBC-8524FFE6BF65}"/>
              </a:ext>
            </a:extLst>
          </p:cNvPr>
          <p:cNvSpPr/>
          <p:nvPr/>
        </p:nvSpPr>
        <p:spPr>
          <a:xfrm rot="18492803">
            <a:off x="16140865" y="22193184"/>
            <a:ext cx="1626615" cy="427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DBBF8F1-61FC-27EC-47D0-240A4906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5012" y="12491083"/>
            <a:ext cx="5353050" cy="352425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D6566F-5FC5-2B4F-FB32-2B105CE66BD5}"/>
              </a:ext>
            </a:extLst>
          </p:cNvPr>
          <p:cNvCxnSpPr>
            <a:cxnSpLocks/>
          </p:cNvCxnSpPr>
          <p:nvPr/>
        </p:nvCxnSpPr>
        <p:spPr>
          <a:xfrm>
            <a:off x="18543409" y="13724885"/>
            <a:ext cx="0" cy="9381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B2734C-51A3-FBA4-80A0-E1F5C67CCC9A}"/>
              </a:ext>
            </a:extLst>
          </p:cNvPr>
          <p:cNvSpPr txBox="1"/>
          <p:nvPr/>
        </p:nvSpPr>
        <p:spPr>
          <a:xfrm>
            <a:off x="18602116" y="14016688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amplitude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E9CA44-2D22-D68B-7A06-429F3FD11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64" y="12416286"/>
            <a:ext cx="5902365" cy="38717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7AF2B98-C3A5-773B-787C-768B4A97B0AF}"/>
              </a:ext>
            </a:extLst>
          </p:cNvPr>
          <p:cNvSpPr txBox="1"/>
          <p:nvPr/>
        </p:nvSpPr>
        <p:spPr>
          <a:xfrm>
            <a:off x="6340975" y="10618039"/>
            <a:ext cx="90184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aspects of this 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exoplanet catalog has three important advantages for the study of clouds compared with previous works: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have been processed though the same pipeline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same spectral retrieval code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HST/WFC3-G141 data at the full spectral resolution of the instrument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 Atmospheric  spectral retrieval is capable of modeling atmospheres assuming both thermal equilibrium chemistry (TEC) and disequilibrium chemistry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 assumed does not fully exclude water, but includes water as subdominant feature and brings the possibility of other dominant signatures such as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HCN and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5B0E26-9E19-88D4-6B25-BDAF79D18E02}"/>
              </a:ext>
            </a:extLst>
          </p:cNvPr>
          <p:cNvSpPr txBox="1"/>
          <p:nvPr/>
        </p:nvSpPr>
        <p:spPr>
          <a:xfrm>
            <a:off x="9782600" y="10078698"/>
            <a:ext cx="245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Methods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0C986C-5A43-F970-DAD7-F1E77AC961FF}"/>
              </a:ext>
            </a:extLst>
          </p:cNvPr>
          <p:cNvSpPr txBox="1"/>
          <p:nvPr/>
        </p:nvSpPr>
        <p:spPr>
          <a:xfrm>
            <a:off x="390305" y="16875246"/>
            <a:ext cx="156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Results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496EEB-E029-C0A7-9AD7-2D23A470B908}"/>
              </a:ext>
            </a:extLst>
          </p:cNvPr>
          <p:cNvSpPr txBox="1"/>
          <p:nvPr/>
        </p:nvSpPr>
        <p:spPr>
          <a:xfrm>
            <a:off x="390305" y="24700733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Conclusions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E0C9F1-402D-D264-BA4F-DD60BC564CBF}"/>
              </a:ext>
            </a:extLst>
          </p:cNvPr>
          <p:cNvSpPr txBox="1"/>
          <p:nvPr/>
        </p:nvSpPr>
        <p:spPr>
          <a:xfrm>
            <a:off x="12947072" y="24734435"/>
            <a:ext cx="785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Implications of Clouds/Hazes for Habitability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BAD2BB-53E0-9545-6D41-CFE2F679C57F}"/>
              </a:ext>
            </a:extLst>
          </p:cNvPr>
          <p:cNvSpPr txBox="1"/>
          <p:nvPr/>
        </p:nvSpPr>
        <p:spPr>
          <a:xfrm>
            <a:off x="17141734" y="9208726"/>
            <a:ext cx="455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1: Clouds may prevent space telescopes from detecting what lies beneath. Credits: NASA/JPL-Caltech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169281-2EB0-985E-5365-58BDE231B848}"/>
              </a:ext>
            </a:extLst>
          </p:cNvPr>
          <p:cNvSpPr txBox="1"/>
          <p:nvPr/>
        </p:nvSpPr>
        <p:spPr>
          <a:xfrm>
            <a:off x="133397" y="16327106"/>
            <a:ext cx="315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Fig. 2 Exoplanet Catalog from EXCALIBUR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76EBF-2B39-05D2-643F-259D4F6C5ECF}"/>
              </a:ext>
            </a:extLst>
          </p:cNvPr>
          <p:cNvSpPr txBox="1"/>
          <p:nvPr/>
        </p:nvSpPr>
        <p:spPr>
          <a:xfrm>
            <a:off x="15643630" y="16046576"/>
            <a:ext cx="55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3 Comparison between the atmospheric retrieval model and the same model setting cloud/haze to zero (cloud/haze free)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33CE6D-1A9B-E080-8CA2-B7DAEB603A75}"/>
              </a:ext>
            </a:extLst>
          </p:cNvPr>
          <p:cNvSpPr txBox="1"/>
          <p:nvPr/>
        </p:nvSpPr>
        <p:spPr>
          <a:xfrm>
            <a:off x="17775043" y="22533043"/>
            <a:ext cx="3698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4 Amplitude of the spectral modulation of TEC, </a:t>
            </a:r>
            <a:r>
              <a:rPr lang="en-US" sz="1400" dirty="0" err="1"/>
              <a:t>DisEQ</a:t>
            </a:r>
            <a:r>
              <a:rPr lang="en-US" sz="1400" dirty="0"/>
              <a:t> and Indeterminate targets in terms of scale height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F8FF30-968D-CB29-EF91-BB07C8674205}"/>
              </a:ext>
            </a:extLst>
          </p:cNvPr>
          <p:cNvSpPr txBox="1"/>
          <p:nvPr/>
        </p:nvSpPr>
        <p:spPr>
          <a:xfrm>
            <a:off x="15193502" y="23863577"/>
            <a:ext cx="640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 Spectral modulation index of the TEC and </a:t>
            </a:r>
            <a:r>
              <a:rPr lang="en-US" dirty="0" err="1"/>
              <a:t>DisEQ</a:t>
            </a:r>
            <a:r>
              <a:rPr lang="en-US" dirty="0"/>
              <a:t> targets from the EXCALIBUR catalog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438356-BC2D-ABBF-9436-6221E4A29264}"/>
              </a:ext>
            </a:extLst>
          </p:cNvPr>
          <p:cNvSpPr txBox="1"/>
          <p:nvPr/>
        </p:nvSpPr>
        <p:spPr>
          <a:xfrm>
            <a:off x="11147848" y="27878085"/>
            <a:ext cx="595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Access this work on </a:t>
            </a:r>
            <a:r>
              <a:rPr lang="en-US" sz="2800" b="1" dirty="0" err="1"/>
              <a:t>arXiv</a:t>
            </a:r>
            <a:r>
              <a:rPr lang="en-US" sz="2800" b="1" dirty="0"/>
              <a:t>: 2206.09934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7E00E8-4AFF-EF3B-E8D0-83C700B8092E}"/>
              </a:ext>
            </a:extLst>
          </p:cNvPr>
          <p:cNvSpPr txBox="1"/>
          <p:nvPr/>
        </p:nvSpPr>
        <p:spPr>
          <a:xfrm>
            <a:off x="317498" y="6371340"/>
            <a:ext cx="361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Introduction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D22471-8AF0-157A-42B5-D69C84BF9E21}"/>
              </a:ext>
            </a:extLst>
          </p:cNvPr>
          <p:cNvSpPr txBox="1"/>
          <p:nvPr/>
        </p:nvSpPr>
        <p:spPr>
          <a:xfrm>
            <a:off x="12407243" y="16752706"/>
            <a:ext cx="225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 = cloudy/hazy</a:t>
            </a:r>
          </a:p>
          <a:p>
            <a:pPr algn="ctr"/>
            <a:r>
              <a:rPr lang="en-US" dirty="0"/>
              <a:t>1 = clear atmospheres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082449-6481-6A38-6F03-09FE65403CF6}"/>
              </a:ext>
            </a:extLst>
          </p:cNvPr>
          <p:cNvSpPr txBox="1"/>
          <p:nvPr/>
        </p:nvSpPr>
        <p:spPr>
          <a:xfrm>
            <a:off x="12576946" y="24663190"/>
            <a:ext cx="9531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9D3B4B47-A70D-6857-1DF5-A41AEDA1D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29726"/>
              </p:ext>
            </p:extLst>
          </p:nvPr>
        </p:nvGraphicFramePr>
        <p:xfrm>
          <a:off x="12581806" y="25414432"/>
          <a:ext cx="8409612" cy="21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604">
                  <a:extLst>
                    <a:ext uri="{9D8B030D-6E8A-4147-A177-3AD203B41FA5}">
                      <a16:colId xmlns:a16="http://schemas.microsoft.com/office/drawing/2014/main" val="3043481395"/>
                    </a:ext>
                  </a:extLst>
                </a:gridCol>
                <a:gridCol w="3935008">
                  <a:extLst>
                    <a:ext uri="{9D8B030D-6E8A-4147-A177-3AD203B41FA5}">
                      <a16:colId xmlns:a16="http://schemas.microsoft.com/office/drawing/2014/main" val="3333675834"/>
                    </a:ext>
                  </a:extLst>
                </a:gridCol>
              </a:tblGrid>
              <a:tr h="36675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Hazes</a:t>
                      </a:r>
                    </a:p>
                  </a:txBody>
                  <a:tcPr marL="44726" marR="44726" marT="22364" marB="223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Clouds</a:t>
                      </a:r>
                    </a:p>
                  </a:txBody>
                  <a:tcPr marL="44726" marR="44726" marT="22364" marB="22364"/>
                </a:tc>
                <a:extLst>
                  <a:ext uri="{0D108BD9-81ED-4DB2-BD59-A6C34878D82A}">
                    <a16:rowId xmlns:a16="http://schemas.microsoft.com/office/drawing/2014/main" val="1473864791"/>
                  </a:ext>
                </a:extLst>
              </a:tr>
              <a:tr h="719307">
                <a:tc>
                  <a:txBody>
                    <a:bodyPr/>
                    <a:lstStyle/>
                    <a:p>
                      <a:r>
                        <a:rPr lang="en-US" sz="2100" dirty="0"/>
                        <a:t>Protected Early Earth from harmful UV</a:t>
                      </a:r>
                    </a:p>
                  </a:txBody>
                  <a:tcPr marL="44726" marR="44726" marT="22364" marB="223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Reflect the stellar heat and cooler the surface (Earth’s case)</a:t>
                      </a:r>
                      <a:endParaRPr lang="en-US" sz="2100" i="0" dirty="0"/>
                    </a:p>
                  </a:txBody>
                  <a:tcPr marL="44726" marR="44726" marT="22364" marB="22364"/>
                </a:tc>
                <a:extLst>
                  <a:ext uri="{0D108BD9-81ED-4DB2-BD59-A6C34878D82A}">
                    <a16:rowId xmlns:a16="http://schemas.microsoft.com/office/drawing/2014/main" val="3935663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100" dirty="0"/>
                        <a:t>Source of organic substances</a:t>
                      </a:r>
                    </a:p>
                  </a:txBody>
                  <a:tcPr marL="44726" marR="44726" marT="22364" marB="223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Cooling effect depends on cloud coverage and altitude</a:t>
                      </a:r>
                    </a:p>
                  </a:txBody>
                  <a:tcPr marL="44726" marR="44726" marT="22364" marB="22364"/>
                </a:tc>
                <a:extLst>
                  <a:ext uri="{0D108BD9-81ED-4DB2-BD59-A6C34878D82A}">
                    <a16:rowId xmlns:a16="http://schemas.microsoft.com/office/drawing/2014/main" val="4164879241"/>
                  </a:ext>
                </a:extLst>
              </a:tr>
              <a:tr h="411607">
                <a:tc>
                  <a:txBody>
                    <a:bodyPr/>
                    <a:lstStyle/>
                    <a:p>
                      <a:r>
                        <a:rPr lang="en-US" sz="2100" dirty="0"/>
                        <a:t>Cooling effect</a:t>
                      </a:r>
                    </a:p>
                  </a:txBody>
                  <a:tcPr marL="44726" marR="44726" marT="22364" marB="22364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44726" marR="44726" marT="22364" marB="22364"/>
                </a:tc>
                <a:extLst>
                  <a:ext uri="{0D108BD9-81ED-4DB2-BD59-A6C34878D82A}">
                    <a16:rowId xmlns:a16="http://schemas.microsoft.com/office/drawing/2014/main" val="10772023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28FDB2-9E11-8066-F193-62C5EE2945EC}"/>
                  </a:ext>
                </a:extLst>
              </p:cNvPr>
              <p:cNvSpPr txBox="1"/>
              <p:nvPr/>
            </p:nvSpPr>
            <p:spPr>
              <a:xfrm>
                <a:off x="18999759" y="11908470"/>
                <a:ext cx="1940981" cy="423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Index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CMM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Cloudy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CMM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Cloudy</m:t>
                        </m:r>
                        <m: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free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28FDB2-9E11-8066-F193-62C5EE294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759" y="11908470"/>
                <a:ext cx="1940981" cy="423129"/>
              </a:xfrm>
              <a:prstGeom prst="rect">
                <a:avLst/>
              </a:prstGeom>
              <a:blipFill>
                <a:blip r:embed="rId8"/>
                <a:stretch>
                  <a:fillRect l="-7843" t="-2857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7440220-8508-A7F4-2C14-CD9FCB2B5F3D}"/>
              </a:ext>
            </a:extLst>
          </p:cNvPr>
          <p:cNvSpPr txBox="1"/>
          <p:nvPr/>
        </p:nvSpPr>
        <p:spPr>
          <a:xfrm>
            <a:off x="7129063" y="5740719"/>
            <a:ext cx="759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Jet Propulsion Laboratory,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4201</TotalTime>
  <Words>722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40</cp:revision>
  <dcterms:created xsi:type="dcterms:W3CDTF">2022-08-22T17:05:38Z</dcterms:created>
  <dcterms:modified xsi:type="dcterms:W3CDTF">2022-11-23T18:29:46Z</dcterms:modified>
</cp:coreProperties>
</file>