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8" r:id="rId2"/>
  </p:sldIdLst>
  <p:sldSz cx="219456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1415"/>
    <a:srgbClr val="9F2B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759"/>
    <p:restoredTop sz="96405"/>
  </p:normalViewPr>
  <p:slideViewPr>
    <p:cSldViewPr snapToGrid="0">
      <p:cViewPr varScale="1">
        <p:scale>
          <a:sx n="26" d="100"/>
          <a:sy n="26" d="100"/>
        </p:scale>
        <p:origin x="4694" y="11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45920" y="5387342"/>
            <a:ext cx="18653760" cy="11460480"/>
          </a:xfrm>
        </p:spPr>
        <p:txBody>
          <a:bodyPr anchor="b"/>
          <a:lstStyle>
            <a:lvl1pPr algn="ctr">
              <a:defRPr sz="14400"/>
            </a:lvl1pPr>
          </a:lstStyle>
          <a:p>
            <a:r>
              <a:rPr lang="en-US"/>
              <a:t>Click to edit Master title style</a:t>
            </a:r>
            <a:endParaRPr lang="en-US" dirty="0"/>
          </a:p>
        </p:txBody>
      </p:sp>
      <p:sp>
        <p:nvSpPr>
          <p:cNvPr id="3" name="Subtitle 2"/>
          <p:cNvSpPr>
            <a:spLocks noGrp="1"/>
          </p:cNvSpPr>
          <p:nvPr>
            <p:ph type="subTitle" idx="1"/>
          </p:nvPr>
        </p:nvSpPr>
        <p:spPr>
          <a:xfrm>
            <a:off x="2743200" y="17289782"/>
            <a:ext cx="16459200" cy="7947658"/>
          </a:xfrm>
        </p:spPr>
        <p:txBody>
          <a:bodyPr/>
          <a:lstStyle>
            <a:lvl1pPr marL="0" indent="0" algn="ctr">
              <a:buNone/>
              <a:defRPr sz="5760"/>
            </a:lvl1pPr>
            <a:lvl2pPr marL="1097280" indent="0" algn="ctr">
              <a:buNone/>
              <a:defRPr sz="4800"/>
            </a:lvl2pPr>
            <a:lvl3pPr marL="2194560" indent="0" algn="ctr">
              <a:buNone/>
              <a:defRPr sz="4320"/>
            </a:lvl3pPr>
            <a:lvl4pPr marL="3291840" indent="0" algn="ctr">
              <a:buNone/>
              <a:defRPr sz="3840"/>
            </a:lvl4pPr>
            <a:lvl5pPr marL="4389120" indent="0" algn="ctr">
              <a:buNone/>
              <a:defRPr sz="3840"/>
            </a:lvl5pPr>
            <a:lvl6pPr marL="5486400" indent="0" algn="ctr">
              <a:buNone/>
              <a:defRPr sz="3840"/>
            </a:lvl6pPr>
            <a:lvl7pPr marL="6583680" indent="0" algn="ctr">
              <a:buNone/>
              <a:defRPr sz="3840"/>
            </a:lvl7pPr>
            <a:lvl8pPr marL="7680960" indent="0" algn="ctr">
              <a:buNone/>
              <a:defRPr sz="3840"/>
            </a:lvl8pPr>
            <a:lvl9pPr marL="8778240" indent="0" algn="ctr">
              <a:buNone/>
              <a:defRPr sz="38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B41C0FA-16C0-894C-A716-8787E14EF5B7}" type="datetimeFigureOut">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1820138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41C0FA-16C0-894C-A716-8787E14EF5B7}" type="datetimeFigureOut">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3890185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704821" y="1752600"/>
            <a:ext cx="473202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508761" y="1752600"/>
            <a:ext cx="1392174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41C0FA-16C0-894C-A716-8787E14EF5B7}" type="datetimeFigureOut">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4146967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41C0FA-16C0-894C-A716-8787E14EF5B7}" type="datetimeFigureOut">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1408014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97331" y="8206749"/>
            <a:ext cx="18928080" cy="13693138"/>
          </a:xfrm>
        </p:spPr>
        <p:txBody>
          <a:bodyPr anchor="b"/>
          <a:lstStyle>
            <a:lvl1pPr>
              <a:defRPr sz="14400"/>
            </a:lvl1pPr>
          </a:lstStyle>
          <a:p>
            <a:r>
              <a:rPr lang="en-US"/>
              <a:t>Click to edit Master title style</a:t>
            </a:r>
            <a:endParaRPr lang="en-US" dirty="0"/>
          </a:p>
        </p:txBody>
      </p:sp>
      <p:sp>
        <p:nvSpPr>
          <p:cNvPr id="3" name="Text Placeholder 2"/>
          <p:cNvSpPr>
            <a:spLocks noGrp="1"/>
          </p:cNvSpPr>
          <p:nvPr>
            <p:ph type="body" idx="1"/>
          </p:nvPr>
        </p:nvSpPr>
        <p:spPr>
          <a:xfrm>
            <a:off x="1497331" y="22029429"/>
            <a:ext cx="18928080" cy="7200898"/>
          </a:xfrm>
        </p:spPr>
        <p:txBody>
          <a:bodyPr/>
          <a:lstStyle>
            <a:lvl1pPr marL="0" indent="0">
              <a:buNone/>
              <a:defRPr sz="5760">
                <a:solidFill>
                  <a:schemeClr val="tx1"/>
                </a:solidFill>
              </a:defRPr>
            </a:lvl1pPr>
            <a:lvl2pPr marL="1097280" indent="0">
              <a:buNone/>
              <a:defRPr sz="4800">
                <a:solidFill>
                  <a:schemeClr val="tx1">
                    <a:tint val="75000"/>
                  </a:schemeClr>
                </a:solidFill>
              </a:defRPr>
            </a:lvl2pPr>
            <a:lvl3pPr marL="2194560" indent="0">
              <a:buNone/>
              <a:defRPr sz="4320">
                <a:solidFill>
                  <a:schemeClr val="tx1">
                    <a:tint val="75000"/>
                  </a:schemeClr>
                </a:solidFill>
              </a:defRPr>
            </a:lvl3pPr>
            <a:lvl4pPr marL="3291840" indent="0">
              <a:buNone/>
              <a:defRPr sz="3840">
                <a:solidFill>
                  <a:schemeClr val="tx1">
                    <a:tint val="75000"/>
                  </a:schemeClr>
                </a:solidFill>
              </a:defRPr>
            </a:lvl4pPr>
            <a:lvl5pPr marL="4389120" indent="0">
              <a:buNone/>
              <a:defRPr sz="3840">
                <a:solidFill>
                  <a:schemeClr val="tx1">
                    <a:tint val="75000"/>
                  </a:schemeClr>
                </a:solidFill>
              </a:defRPr>
            </a:lvl5pPr>
            <a:lvl6pPr marL="5486400" indent="0">
              <a:buNone/>
              <a:defRPr sz="3840">
                <a:solidFill>
                  <a:schemeClr val="tx1">
                    <a:tint val="75000"/>
                  </a:schemeClr>
                </a:solidFill>
              </a:defRPr>
            </a:lvl6pPr>
            <a:lvl7pPr marL="6583680" indent="0">
              <a:buNone/>
              <a:defRPr sz="3840">
                <a:solidFill>
                  <a:schemeClr val="tx1">
                    <a:tint val="75000"/>
                  </a:schemeClr>
                </a:solidFill>
              </a:defRPr>
            </a:lvl7pPr>
            <a:lvl8pPr marL="7680960" indent="0">
              <a:buNone/>
              <a:defRPr sz="3840">
                <a:solidFill>
                  <a:schemeClr val="tx1">
                    <a:tint val="75000"/>
                  </a:schemeClr>
                </a:solidFill>
              </a:defRPr>
            </a:lvl8pPr>
            <a:lvl9pPr marL="8778240" indent="0">
              <a:buNone/>
              <a:defRPr sz="38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41C0FA-16C0-894C-A716-8787E14EF5B7}" type="datetimeFigureOut">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3970350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08760" y="8763000"/>
            <a:ext cx="932688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1109960" y="8763000"/>
            <a:ext cx="932688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B41C0FA-16C0-894C-A716-8787E14EF5B7}" type="datetimeFigureOut">
              <a:rPr lang="en-US" smtClean="0"/>
              <a:t>11/22/2022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70036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1618" y="1752607"/>
            <a:ext cx="1892808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1511621" y="8069582"/>
            <a:ext cx="9284016" cy="3954778"/>
          </a:xfrm>
        </p:spPr>
        <p:txBody>
          <a:bodyPr anchor="b"/>
          <a:lstStyle>
            <a:lvl1pPr marL="0" indent="0">
              <a:buNone/>
              <a:defRPr sz="5760" b="1"/>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en-US"/>
              <a:t>Click to edit Master text styles</a:t>
            </a:r>
          </a:p>
        </p:txBody>
      </p:sp>
      <p:sp>
        <p:nvSpPr>
          <p:cNvPr id="4" name="Content Placeholder 3"/>
          <p:cNvSpPr>
            <a:spLocks noGrp="1"/>
          </p:cNvSpPr>
          <p:nvPr>
            <p:ph sz="half" idx="2"/>
          </p:nvPr>
        </p:nvSpPr>
        <p:spPr>
          <a:xfrm>
            <a:off x="1511621" y="12024360"/>
            <a:ext cx="9284016"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1109961" y="8069582"/>
            <a:ext cx="9329738" cy="3954778"/>
          </a:xfrm>
        </p:spPr>
        <p:txBody>
          <a:bodyPr anchor="b"/>
          <a:lstStyle>
            <a:lvl1pPr marL="0" indent="0">
              <a:buNone/>
              <a:defRPr sz="5760" b="1"/>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en-US"/>
              <a:t>Click to edit Master text styles</a:t>
            </a:r>
          </a:p>
        </p:txBody>
      </p:sp>
      <p:sp>
        <p:nvSpPr>
          <p:cNvPr id="6" name="Content Placeholder 5"/>
          <p:cNvSpPr>
            <a:spLocks noGrp="1"/>
          </p:cNvSpPr>
          <p:nvPr>
            <p:ph sz="quarter" idx="4"/>
          </p:nvPr>
        </p:nvSpPr>
        <p:spPr>
          <a:xfrm>
            <a:off x="11109961" y="12024360"/>
            <a:ext cx="9329738"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41C0FA-16C0-894C-A716-8787E14EF5B7}" type="datetimeFigureOut">
              <a:rPr lang="en-US" smtClean="0"/>
              <a:t>11/22/2022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1713448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B41C0FA-16C0-894C-A716-8787E14EF5B7}" type="datetimeFigureOut">
              <a:rPr lang="en-US" smtClean="0"/>
              <a:t>11/22/2022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498772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41C0FA-16C0-894C-A716-8787E14EF5B7}" type="datetimeFigureOut">
              <a:rPr lang="en-US" smtClean="0"/>
              <a:t>11/22/2022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3819746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1619" y="2194560"/>
            <a:ext cx="7078027" cy="7680960"/>
          </a:xfrm>
        </p:spPr>
        <p:txBody>
          <a:bodyPr anchor="b"/>
          <a:lstStyle>
            <a:lvl1pPr>
              <a:defRPr sz="7680"/>
            </a:lvl1pPr>
          </a:lstStyle>
          <a:p>
            <a:r>
              <a:rPr lang="en-US"/>
              <a:t>Click to edit Master title style</a:t>
            </a:r>
            <a:endParaRPr lang="en-US" dirty="0"/>
          </a:p>
        </p:txBody>
      </p:sp>
      <p:sp>
        <p:nvSpPr>
          <p:cNvPr id="3" name="Content Placeholder 2"/>
          <p:cNvSpPr>
            <a:spLocks noGrp="1"/>
          </p:cNvSpPr>
          <p:nvPr>
            <p:ph idx="1"/>
          </p:nvPr>
        </p:nvSpPr>
        <p:spPr>
          <a:xfrm>
            <a:off x="9329738" y="4739647"/>
            <a:ext cx="11109960" cy="23393400"/>
          </a:xfrm>
        </p:spPr>
        <p:txBody>
          <a:bodyPr/>
          <a:lstStyle>
            <a:lvl1pPr>
              <a:defRPr sz="7680"/>
            </a:lvl1pPr>
            <a:lvl2pPr>
              <a:defRPr sz="6720"/>
            </a:lvl2pPr>
            <a:lvl3pPr>
              <a:defRPr sz="5760"/>
            </a:lvl3pPr>
            <a:lvl4pPr>
              <a:defRPr sz="4800"/>
            </a:lvl4pPr>
            <a:lvl5pPr>
              <a:defRPr sz="4800"/>
            </a:lvl5pPr>
            <a:lvl6pPr>
              <a:defRPr sz="4800"/>
            </a:lvl6pPr>
            <a:lvl7pPr>
              <a:defRPr sz="4800"/>
            </a:lvl7pPr>
            <a:lvl8pPr>
              <a:defRPr sz="4800"/>
            </a:lvl8pPr>
            <a:lvl9pPr>
              <a:defRPr sz="4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11619" y="9875520"/>
            <a:ext cx="7078027" cy="18295622"/>
          </a:xfrm>
        </p:spPr>
        <p:txBody>
          <a:bodyPr/>
          <a:lstStyle>
            <a:lvl1pPr marL="0" indent="0">
              <a:buNone/>
              <a:defRPr sz="3840"/>
            </a:lvl1pPr>
            <a:lvl2pPr marL="1097280" indent="0">
              <a:buNone/>
              <a:defRPr sz="3360"/>
            </a:lvl2pPr>
            <a:lvl3pPr marL="2194560" indent="0">
              <a:buNone/>
              <a:defRPr sz="2880"/>
            </a:lvl3pPr>
            <a:lvl4pPr marL="3291840" indent="0">
              <a:buNone/>
              <a:defRPr sz="2400"/>
            </a:lvl4pPr>
            <a:lvl5pPr marL="4389120" indent="0">
              <a:buNone/>
              <a:defRPr sz="2400"/>
            </a:lvl5pPr>
            <a:lvl6pPr marL="5486400" indent="0">
              <a:buNone/>
              <a:defRPr sz="2400"/>
            </a:lvl6pPr>
            <a:lvl7pPr marL="6583680" indent="0">
              <a:buNone/>
              <a:defRPr sz="2400"/>
            </a:lvl7pPr>
            <a:lvl8pPr marL="7680960" indent="0">
              <a:buNone/>
              <a:defRPr sz="2400"/>
            </a:lvl8pPr>
            <a:lvl9pPr marL="8778240" indent="0">
              <a:buNone/>
              <a:defRPr sz="2400"/>
            </a:lvl9pPr>
          </a:lstStyle>
          <a:p>
            <a:pPr lvl="0"/>
            <a:r>
              <a:rPr lang="en-US"/>
              <a:t>Click to edit Master text styles</a:t>
            </a:r>
          </a:p>
        </p:txBody>
      </p:sp>
      <p:sp>
        <p:nvSpPr>
          <p:cNvPr id="5" name="Date Placeholder 4"/>
          <p:cNvSpPr>
            <a:spLocks noGrp="1"/>
          </p:cNvSpPr>
          <p:nvPr>
            <p:ph type="dt" sz="half" idx="10"/>
          </p:nvPr>
        </p:nvSpPr>
        <p:spPr/>
        <p:txBody>
          <a:bodyPr/>
          <a:lstStyle/>
          <a:p>
            <a:fld id="{9B41C0FA-16C0-894C-A716-8787E14EF5B7}" type="datetimeFigureOut">
              <a:rPr lang="en-US" smtClean="0"/>
              <a:t>11/22/2022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3697742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1619" y="2194560"/>
            <a:ext cx="7078027" cy="7680960"/>
          </a:xfrm>
        </p:spPr>
        <p:txBody>
          <a:bodyPr anchor="b"/>
          <a:lstStyle>
            <a:lvl1pPr>
              <a:defRPr sz="7680"/>
            </a:lvl1pPr>
          </a:lstStyle>
          <a:p>
            <a:r>
              <a:rPr lang="en-US"/>
              <a:t>Click to edit Master title style</a:t>
            </a:r>
            <a:endParaRPr lang="en-US" dirty="0"/>
          </a:p>
        </p:txBody>
      </p:sp>
      <p:sp>
        <p:nvSpPr>
          <p:cNvPr id="3" name="Picture Placeholder 2"/>
          <p:cNvSpPr>
            <a:spLocks noGrp="1" noChangeAspect="1"/>
          </p:cNvSpPr>
          <p:nvPr>
            <p:ph type="pic" idx="1"/>
          </p:nvPr>
        </p:nvSpPr>
        <p:spPr>
          <a:xfrm>
            <a:off x="9329738" y="4739647"/>
            <a:ext cx="11109960" cy="23393400"/>
          </a:xfrm>
        </p:spPr>
        <p:txBody>
          <a:bodyPr anchor="t"/>
          <a:lstStyle>
            <a:lvl1pPr marL="0" indent="0">
              <a:buNone/>
              <a:defRPr sz="7680"/>
            </a:lvl1pPr>
            <a:lvl2pPr marL="1097280" indent="0">
              <a:buNone/>
              <a:defRPr sz="6720"/>
            </a:lvl2pPr>
            <a:lvl3pPr marL="2194560" indent="0">
              <a:buNone/>
              <a:defRPr sz="5760"/>
            </a:lvl3pPr>
            <a:lvl4pPr marL="3291840" indent="0">
              <a:buNone/>
              <a:defRPr sz="4800"/>
            </a:lvl4pPr>
            <a:lvl5pPr marL="4389120" indent="0">
              <a:buNone/>
              <a:defRPr sz="4800"/>
            </a:lvl5pPr>
            <a:lvl6pPr marL="5486400" indent="0">
              <a:buNone/>
              <a:defRPr sz="4800"/>
            </a:lvl6pPr>
            <a:lvl7pPr marL="6583680" indent="0">
              <a:buNone/>
              <a:defRPr sz="4800"/>
            </a:lvl7pPr>
            <a:lvl8pPr marL="7680960" indent="0">
              <a:buNone/>
              <a:defRPr sz="4800"/>
            </a:lvl8pPr>
            <a:lvl9pPr marL="8778240" indent="0">
              <a:buNone/>
              <a:defRPr sz="4800"/>
            </a:lvl9pPr>
          </a:lstStyle>
          <a:p>
            <a:r>
              <a:rPr lang="en-US"/>
              <a:t>Click icon to add picture</a:t>
            </a:r>
            <a:endParaRPr lang="en-US" dirty="0"/>
          </a:p>
        </p:txBody>
      </p:sp>
      <p:sp>
        <p:nvSpPr>
          <p:cNvPr id="4" name="Text Placeholder 3"/>
          <p:cNvSpPr>
            <a:spLocks noGrp="1"/>
          </p:cNvSpPr>
          <p:nvPr>
            <p:ph type="body" sz="half" idx="2"/>
          </p:nvPr>
        </p:nvSpPr>
        <p:spPr>
          <a:xfrm>
            <a:off x="1511619" y="9875520"/>
            <a:ext cx="7078027" cy="18295622"/>
          </a:xfrm>
        </p:spPr>
        <p:txBody>
          <a:bodyPr/>
          <a:lstStyle>
            <a:lvl1pPr marL="0" indent="0">
              <a:buNone/>
              <a:defRPr sz="3840"/>
            </a:lvl1pPr>
            <a:lvl2pPr marL="1097280" indent="0">
              <a:buNone/>
              <a:defRPr sz="3360"/>
            </a:lvl2pPr>
            <a:lvl3pPr marL="2194560" indent="0">
              <a:buNone/>
              <a:defRPr sz="2880"/>
            </a:lvl3pPr>
            <a:lvl4pPr marL="3291840" indent="0">
              <a:buNone/>
              <a:defRPr sz="2400"/>
            </a:lvl4pPr>
            <a:lvl5pPr marL="4389120" indent="0">
              <a:buNone/>
              <a:defRPr sz="2400"/>
            </a:lvl5pPr>
            <a:lvl6pPr marL="5486400" indent="0">
              <a:buNone/>
              <a:defRPr sz="2400"/>
            </a:lvl6pPr>
            <a:lvl7pPr marL="6583680" indent="0">
              <a:buNone/>
              <a:defRPr sz="2400"/>
            </a:lvl7pPr>
            <a:lvl8pPr marL="7680960" indent="0">
              <a:buNone/>
              <a:defRPr sz="2400"/>
            </a:lvl8pPr>
            <a:lvl9pPr marL="8778240" indent="0">
              <a:buNone/>
              <a:defRPr sz="2400"/>
            </a:lvl9pPr>
          </a:lstStyle>
          <a:p>
            <a:pPr lvl="0"/>
            <a:r>
              <a:rPr lang="en-US"/>
              <a:t>Click to edit Master text styles</a:t>
            </a:r>
          </a:p>
        </p:txBody>
      </p:sp>
      <p:sp>
        <p:nvSpPr>
          <p:cNvPr id="5" name="Date Placeholder 4"/>
          <p:cNvSpPr>
            <a:spLocks noGrp="1"/>
          </p:cNvSpPr>
          <p:nvPr>
            <p:ph type="dt" sz="half" idx="10"/>
          </p:nvPr>
        </p:nvSpPr>
        <p:spPr/>
        <p:txBody>
          <a:bodyPr/>
          <a:lstStyle/>
          <a:p>
            <a:fld id="{9B41C0FA-16C0-894C-A716-8787E14EF5B7}" type="datetimeFigureOut">
              <a:rPr lang="en-US" smtClean="0"/>
              <a:t>11/22/2022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545459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08760" y="1752607"/>
            <a:ext cx="1892808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508760" y="8763000"/>
            <a:ext cx="1892808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508760" y="30510487"/>
            <a:ext cx="4937760" cy="1752600"/>
          </a:xfrm>
          <a:prstGeom prst="rect">
            <a:avLst/>
          </a:prstGeom>
        </p:spPr>
        <p:txBody>
          <a:bodyPr vert="horz" lIns="91440" tIns="45720" rIns="91440" bIns="45720" rtlCol="0" anchor="ctr"/>
          <a:lstStyle>
            <a:lvl1pPr algn="l">
              <a:defRPr sz="2880">
                <a:solidFill>
                  <a:schemeClr val="tx1">
                    <a:tint val="75000"/>
                  </a:schemeClr>
                </a:solidFill>
              </a:defRPr>
            </a:lvl1pPr>
          </a:lstStyle>
          <a:p>
            <a:fld id="{9B41C0FA-16C0-894C-A716-8787E14EF5B7}" type="datetimeFigureOut">
              <a:rPr lang="en-US" smtClean="0"/>
              <a:t>11/22/2022</a:t>
            </a:fld>
            <a:endParaRPr lang="en-US"/>
          </a:p>
        </p:txBody>
      </p:sp>
      <p:sp>
        <p:nvSpPr>
          <p:cNvPr id="5" name="Footer Placeholder 4"/>
          <p:cNvSpPr>
            <a:spLocks noGrp="1"/>
          </p:cNvSpPr>
          <p:nvPr>
            <p:ph type="ftr" sz="quarter" idx="3"/>
          </p:nvPr>
        </p:nvSpPr>
        <p:spPr>
          <a:xfrm>
            <a:off x="7269480" y="30510487"/>
            <a:ext cx="7406640" cy="1752600"/>
          </a:xfrm>
          <a:prstGeom prst="rect">
            <a:avLst/>
          </a:prstGeom>
        </p:spPr>
        <p:txBody>
          <a:bodyPr vert="horz" lIns="91440" tIns="45720" rIns="91440" bIns="45720" rtlCol="0" anchor="ctr"/>
          <a:lstStyle>
            <a:lvl1pPr algn="ctr">
              <a:defRPr sz="28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499080" y="30510487"/>
            <a:ext cx="4937760" cy="1752600"/>
          </a:xfrm>
          <a:prstGeom prst="rect">
            <a:avLst/>
          </a:prstGeom>
        </p:spPr>
        <p:txBody>
          <a:bodyPr vert="horz" lIns="91440" tIns="45720" rIns="91440" bIns="45720" rtlCol="0" anchor="ctr"/>
          <a:lstStyle>
            <a:lvl1pPr algn="r">
              <a:defRPr sz="2880">
                <a:solidFill>
                  <a:schemeClr val="tx1">
                    <a:tint val="75000"/>
                  </a:schemeClr>
                </a:solidFill>
              </a:defRPr>
            </a:lvl1pPr>
          </a:lstStyle>
          <a:p>
            <a:fld id="{92CA531C-7793-A540-B2EB-21B5693E78E3}" type="slidenum">
              <a:rPr lang="en-US" smtClean="0"/>
              <a:t>‹#›</a:t>
            </a:fld>
            <a:endParaRPr lang="en-US"/>
          </a:p>
        </p:txBody>
      </p:sp>
    </p:spTree>
    <p:extLst>
      <p:ext uri="{BB962C8B-B14F-4D97-AF65-F5344CB8AC3E}">
        <p14:creationId xmlns:p14="http://schemas.microsoft.com/office/powerpoint/2010/main" val="32614262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194560" rtl="0" eaLnBrk="1" latinLnBrk="0" hangingPunct="1">
        <a:lnSpc>
          <a:spcPct val="90000"/>
        </a:lnSpc>
        <a:spcBef>
          <a:spcPct val="0"/>
        </a:spcBef>
        <a:buNone/>
        <a:defRPr sz="10560" kern="1200">
          <a:solidFill>
            <a:schemeClr val="tx1"/>
          </a:solidFill>
          <a:latin typeface="+mj-lt"/>
          <a:ea typeface="+mj-ea"/>
          <a:cs typeface="+mj-cs"/>
        </a:defRPr>
      </a:lvl1pPr>
    </p:titleStyle>
    <p:bodyStyle>
      <a:lvl1pPr marL="548640" indent="-548640" algn="l" defTabSz="2194560" rtl="0" eaLnBrk="1" latinLnBrk="0" hangingPunct="1">
        <a:lnSpc>
          <a:spcPct val="90000"/>
        </a:lnSpc>
        <a:spcBef>
          <a:spcPts val="2400"/>
        </a:spcBef>
        <a:buFont typeface="Arial" panose="020B0604020202020204" pitchFamily="34" charset="0"/>
        <a:buChar char="•"/>
        <a:defRPr sz="6720" kern="1200">
          <a:solidFill>
            <a:schemeClr val="tx1"/>
          </a:solidFill>
          <a:latin typeface="+mn-lt"/>
          <a:ea typeface="+mn-ea"/>
          <a:cs typeface="+mn-cs"/>
        </a:defRPr>
      </a:lvl1pPr>
      <a:lvl2pPr marL="1645920" indent="-548640" algn="l" defTabSz="2194560" rtl="0" eaLnBrk="1" latinLnBrk="0" hangingPunct="1">
        <a:lnSpc>
          <a:spcPct val="90000"/>
        </a:lnSpc>
        <a:spcBef>
          <a:spcPts val="1200"/>
        </a:spcBef>
        <a:buFont typeface="Arial" panose="020B0604020202020204" pitchFamily="34" charset="0"/>
        <a:buChar char="•"/>
        <a:defRPr sz="5760" kern="1200">
          <a:solidFill>
            <a:schemeClr val="tx1"/>
          </a:solidFill>
          <a:latin typeface="+mn-lt"/>
          <a:ea typeface="+mn-ea"/>
          <a:cs typeface="+mn-cs"/>
        </a:defRPr>
      </a:lvl2pPr>
      <a:lvl3pPr marL="2743200" indent="-548640" algn="l" defTabSz="2194560" rtl="0" eaLnBrk="1" latinLnBrk="0" hangingPunct="1">
        <a:lnSpc>
          <a:spcPct val="90000"/>
        </a:lnSpc>
        <a:spcBef>
          <a:spcPts val="1200"/>
        </a:spcBef>
        <a:buFont typeface="Arial" panose="020B0604020202020204" pitchFamily="34" charset="0"/>
        <a:buChar char="•"/>
        <a:defRPr sz="4800" kern="1200">
          <a:solidFill>
            <a:schemeClr val="tx1"/>
          </a:solidFill>
          <a:latin typeface="+mn-lt"/>
          <a:ea typeface="+mn-ea"/>
          <a:cs typeface="+mn-cs"/>
        </a:defRPr>
      </a:lvl3pPr>
      <a:lvl4pPr marL="38404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4pPr>
      <a:lvl5pPr marL="493776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5pPr>
      <a:lvl6pPr marL="603504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6pPr>
      <a:lvl7pPr marL="713232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7pPr>
      <a:lvl8pPr marL="822960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8pPr>
      <a:lvl9pPr marL="93268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9pPr>
    </p:bodyStyle>
    <p:otherStyle>
      <a:defPPr>
        <a:defRPr lang="en-US"/>
      </a:defPPr>
      <a:lvl1pPr marL="0" algn="l" defTabSz="2194560" rtl="0" eaLnBrk="1" latinLnBrk="0" hangingPunct="1">
        <a:defRPr sz="4320" kern="1200">
          <a:solidFill>
            <a:schemeClr val="tx1"/>
          </a:solidFill>
          <a:latin typeface="+mn-lt"/>
          <a:ea typeface="+mn-ea"/>
          <a:cs typeface="+mn-cs"/>
        </a:defRPr>
      </a:lvl1pPr>
      <a:lvl2pPr marL="1097280" algn="l" defTabSz="2194560" rtl="0" eaLnBrk="1" latinLnBrk="0" hangingPunct="1">
        <a:defRPr sz="4320" kern="1200">
          <a:solidFill>
            <a:schemeClr val="tx1"/>
          </a:solidFill>
          <a:latin typeface="+mn-lt"/>
          <a:ea typeface="+mn-ea"/>
          <a:cs typeface="+mn-cs"/>
        </a:defRPr>
      </a:lvl2pPr>
      <a:lvl3pPr marL="2194560" algn="l" defTabSz="2194560" rtl="0" eaLnBrk="1" latinLnBrk="0" hangingPunct="1">
        <a:defRPr sz="4320" kern="1200">
          <a:solidFill>
            <a:schemeClr val="tx1"/>
          </a:solidFill>
          <a:latin typeface="+mn-lt"/>
          <a:ea typeface="+mn-ea"/>
          <a:cs typeface="+mn-cs"/>
        </a:defRPr>
      </a:lvl3pPr>
      <a:lvl4pPr marL="3291840" algn="l" defTabSz="2194560" rtl="0" eaLnBrk="1" latinLnBrk="0" hangingPunct="1">
        <a:defRPr sz="4320" kern="1200">
          <a:solidFill>
            <a:schemeClr val="tx1"/>
          </a:solidFill>
          <a:latin typeface="+mn-lt"/>
          <a:ea typeface="+mn-ea"/>
          <a:cs typeface="+mn-cs"/>
        </a:defRPr>
      </a:lvl4pPr>
      <a:lvl5pPr marL="4389120" algn="l" defTabSz="2194560" rtl="0" eaLnBrk="1" latinLnBrk="0" hangingPunct="1">
        <a:defRPr sz="4320" kern="1200">
          <a:solidFill>
            <a:schemeClr val="tx1"/>
          </a:solidFill>
          <a:latin typeface="+mn-lt"/>
          <a:ea typeface="+mn-ea"/>
          <a:cs typeface="+mn-cs"/>
        </a:defRPr>
      </a:lvl5pPr>
      <a:lvl6pPr marL="5486400" algn="l" defTabSz="2194560" rtl="0" eaLnBrk="1" latinLnBrk="0" hangingPunct="1">
        <a:defRPr sz="4320" kern="1200">
          <a:solidFill>
            <a:schemeClr val="tx1"/>
          </a:solidFill>
          <a:latin typeface="+mn-lt"/>
          <a:ea typeface="+mn-ea"/>
          <a:cs typeface="+mn-cs"/>
        </a:defRPr>
      </a:lvl6pPr>
      <a:lvl7pPr marL="6583680" algn="l" defTabSz="2194560" rtl="0" eaLnBrk="1" latinLnBrk="0" hangingPunct="1">
        <a:defRPr sz="4320" kern="1200">
          <a:solidFill>
            <a:schemeClr val="tx1"/>
          </a:solidFill>
          <a:latin typeface="+mn-lt"/>
          <a:ea typeface="+mn-ea"/>
          <a:cs typeface="+mn-cs"/>
        </a:defRPr>
      </a:lvl7pPr>
      <a:lvl8pPr marL="7680960" algn="l" defTabSz="2194560" rtl="0" eaLnBrk="1" latinLnBrk="0" hangingPunct="1">
        <a:defRPr sz="4320" kern="1200">
          <a:solidFill>
            <a:schemeClr val="tx1"/>
          </a:solidFill>
          <a:latin typeface="+mn-lt"/>
          <a:ea typeface="+mn-ea"/>
          <a:cs typeface="+mn-cs"/>
        </a:defRPr>
      </a:lvl8pPr>
      <a:lvl9pPr marL="8778240" algn="l" defTabSz="2194560" rtl="0" eaLnBrk="1" latinLnBrk="0" hangingPunct="1">
        <a:defRPr sz="43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emf"/><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04185AC-9F19-D1B5-3E2C-C165D877F433}"/>
              </a:ext>
            </a:extLst>
          </p:cNvPr>
          <p:cNvSpPr/>
          <p:nvPr/>
        </p:nvSpPr>
        <p:spPr>
          <a:xfrm>
            <a:off x="0" y="1017"/>
            <a:ext cx="21945600" cy="7508049"/>
          </a:xfrm>
          <a:prstGeom prst="rect">
            <a:avLst/>
          </a:prstGeom>
          <a:gradFill flip="none" rotWithShape="1">
            <a:gsLst>
              <a:gs pos="0">
                <a:schemeClr val="accent6">
                  <a:lumMod val="75000"/>
                </a:schemeClr>
              </a:gs>
              <a:gs pos="36000">
                <a:schemeClr val="accent6">
                  <a:lumMod val="75000"/>
                </a:schemeClr>
              </a:gs>
              <a:gs pos="82000">
                <a:schemeClr val="accent6">
                  <a:lumMod val="5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66A532A-FFBD-15D8-A09B-9CB6F0E3F99E}"/>
              </a:ext>
            </a:extLst>
          </p:cNvPr>
          <p:cNvSpPr txBox="1"/>
          <p:nvPr/>
        </p:nvSpPr>
        <p:spPr>
          <a:xfrm>
            <a:off x="914400" y="28008071"/>
            <a:ext cx="8050696" cy="2200602"/>
          </a:xfrm>
          <a:prstGeom prst="rect">
            <a:avLst/>
          </a:prstGeom>
          <a:noFill/>
        </p:spPr>
        <p:txBody>
          <a:bodyPr wrap="square" rtlCol="0">
            <a:spAutoFit/>
          </a:bodyPr>
          <a:lstStyle/>
          <a:p>
            <a:r>
              <a:rPr lang="en-US" sz="2200" b="1" dirty="0">
                <a:latin typeface="Helvetica" pitchFamily="2" charset="0"/>
                <a:cs typeface="Arial" panose="020B0604020202020204" pitchFamily="34" charset="0"/>
              </a:rPr>
              <a:t>National Aeronautics and Space Administration</a:t>
            </a:r>
          </a:p>
          <a:p>
            <a:pPr>
              <a:spcBef>
                <a:spcPts val="1800"/>
              </a:spcBef>
            </a:pPr>
            <a:r>
              <a:rPr lang="en-US" sz="2200" b="1" dirty="0">
                <a:latin typeface="Helvetica" pitchFamily="2" charset="0"/>
                <a:cs typeface="Arial" panose="020B0604020202020204" pitchFamily="34" charset="0"/>
              </a:rPr>
              <a:t>Jet Propulsion Laboratory</a:t>
            </a:r>
          </a:p>
          <a:p>
            <a:r>
              <a:rPr lang="en-US" sz="2200" dirty="0">
                <a:latin typeface="Helvetica" pitchFamily="2" charset="0"/>
                <a:cs typeface="Arial" panose="020B0604020202020204" pitchFamily="34" charset="0"/>
              </a:rPr>
              <a:t>California Institute of Technology</a:t>
            </a:r>
          </a:p>
          <a:p>
            <a:r>
              <a:rPr lang="en-US" sz="2200" dirty="0">
                <a:latin typeface="Helvetica" pitchFamily="2" charset="0"/>
                <a:cs typeface="Arial" panose="020B0604020202020204" pitchFamily="34" charset="0"/>
              </a:rPr>
              <a:t>Pasadena, California</a:t>
            </a:r>
          </a:p>
          <a:p>
            <a:endParaRPr lang="en-US" sz="1000" dirty="0">
              <a:latin typeface="Helvetica" pitchFamily="2" charset="0"/>
              <a:cs typeface="Arial" panose="020B0604020202020204" pitchFamily="34" charset="0"/>
            </a:endParaRPr>
          </a:p>
          <a:p>
            <a:r>
              <a:rPr lang="en-US" sz="2200" b="1" dirty="0">
                <a:latin typeface="Helvetica" pitchFamily="2" charset="0"/>
                <a:cs typeface="Arial" panose="020B0604020202020204" pitchFamily="34" charset="0"/>
              </a:rPr>
              <a:t>www.nasa.gov</a:t>
            </a:r>
          </a:p>
        </p:txBody>
      </p:sp>
      <p:sp>
        <p:nvSpPr>
          <p:cNvPr id="9" name="TextBox 8">
            <a:extLst>
              <a:ext uri="{FF2B5EF4-FFF2-40B4-BE49-F238E27FC236}">
                <a16:creationId xmlns:a16="http://schemas.microsoft.com/office/drawing/2014/main" id="{D68DB0F1-A907-BDB2-DC66-13092EE4F97A}"/>
              </a:ext>
            </a:extLst>
          </p:cNvPr>
          <p:cNvSpPr txBox="1"/>
          <p:nvPr/>
        </p:nvSpPr>
        <p:spPr>
          <a:xfrm>
            <a:off x="1173616" y="1076382"/>
            <a:ext cx="7515225" cy="430887"/>
          </a:xfrm>
          <a:prstGeom prst="rect">
            <a:avLst/>
          </a:prstGeom>
          <a:noFill/>
        </p:spPr>
        <p:txBody>
          <a:bodyPr wrap="square" rtlCol="0">
            <a:spAutoFit/>
          </a:bodyPr>
          <a:lstStyle/>
          <a:p>
            <a:r>
              <a:rPr lang="en-US" sz="2200" dirty="0">
                <a:solidFill>
                  <a:schemeClr val="bg1"/>
                </a:solidFill>
                <a:latin typeface="Helvetica" pitchFamily="2" charset="0"/>
                <a:cs typeface="Arial" panose="020B0604020202020204" pitchFamily="34" charset="0"/>
              </a:rPr>
              <a:t>National Aeronautics and Space Administration</a:t>
            </a:r>
            <a:endParaRPr lang="en-US" sz="2000" dirty="0">
              <a:solidFill>
                <a:schemeClr val="bg1"/>
              </a:solidFill>
              <a:latin typeface="Helvetica" pitchFamily="2" charset="0"/>
              <a:cs typeface="Arial" panose="020B0604020202020204" pitchFamily="34" charset="0"/>
            </a:endParaRPr>
          </a:p>
        </p:txBody>
      </p:sp>
      <p:sp>
        <p:nvSpPr>
          <p:cNvPr id="10" name="TextBox 9">
            <a:extLst>
              <a:ext uri="{FF2B5EF4-FFF2-40B4-BE49-F238E27FC236}">
                <a16:creationId xmlns:a16="http://schemas.microsoft.com/office/drawing/2014/main" id="{852392DB-040A-4601-1FDF-EE467A2C2C89}"/>
              </a:ext>
            </a:extLst>
          </p:cNvPr>
          <p:cNvSpPr txBox="1"/>
          <p:nvPr/>
        </p:nvSpPr>
        <p:spPr>
          <a:xfrm>
            <a:off x="914400" y="31665670"/>
            <a:ext cx="5976257" cy="400110"/>
          </a:xfrm>
          <a:prstGeom prst="rect">
            <a:avLst/>
          </a:prstGeom>
          <a:noFill/>
        </p:spPr>
        <p:txBody>
          <a:bodyPr wrap="square" rtlCol="0">
            <a:spAutoFit/>
          </a:bodyPr>
          <a:lstStyle/>
          <a:p>
            <a:r>
              <a:rPr lang="en-US" sz="2000" dirty="0">
                <a:latin typeface="Helvetica" pitchFamily="2" charset="0"/>
                <a:cs typeface="Arial" panose="020B0604020202020204" pitchFamily="34" charset="0"/>
              </a:rPr>
              <a:t>Copyright 2022. All rights reserved.</a:t>
            </a:r>
          </a:p>
        </p:txBody>
      </p:sp>
      <p:sp>
        <p:nvSpPr>
          <p:cNvPr id="12" name="Rectangle 11">
            <a:extLst>
              <a:ext uri="{FF2B5EF4-FFF2-40B4-BE49-F238E27FC236}">
                <a16:creationId xmlns:a16="http://schemas.microsoft.com/office/drawing/2014/main" id="{E1B6AD9F-C2D0-FAA0-B80B-B64AFDA924FD}"/>
              </a:ext>
            </a:extLst>
          </p:cNvPr>
          <p:cNvSpPr/>
          <p:nvPr/>
        </p:nvSpPr>
        <p:spPr>
          <a:xfrm>
            <a:off x="8973974" y="28008071"/>
            <a:ext cx="12130378" cy="4057709"/>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C58744A6-324B-83AB-035A-35E0AAF38EC7}"/>
              </a:ext>
            </a:extLst>
          </p:cNvPr>
          <p:cNvSpPr txBox="1"/>
          <p:nvPr/>
        </p:nvSpPr>
        <p:spPr>
          <a:xfrm>
            <a:off x="9227127" y="28326810"/>
            <a:ext cx="11877224" cy="3662541"/>
          </a:xfrm>
          <a:prstGeom prst="rect">
            <a:avLst/>
          </a:prstGeom>
          <a:noFill/>
        </p:spPr>
        <p:txBody>
          <a:bodyPr wrap="square" rtlCol="0">
            <a:spAutoFit/>
          </a:bodyPr>
          <a:lstStyle/>
          <a:p>
            <a:pPr>
              <a:spcBef>
                <a:spcPct val="0"/>
              </a:spcBef>
            </a:pPr>
            <a:r>
              <a:rPr lang="en-US" altLang="en-US" sz="3000" b="1" dirty="0">
                <a:latin typeface="Arial" panose="020B0604020202020204" pitchFamily="34" charset="0"/>
              </a:rPr>
              <a:t>Publications:</a:t>
            </a:r>
          </a:p>
          <a:p>
            <a:pPr>
              <a:spcBef>
                <a:spcPct val="0"/>
              </a:spcBef>
            </a:pPr>
            <a:endParaRPr lang="en-US" altLang="en-US" sz="3000" b="1" dirty="0">
              <a:latin typeface="Arial" panose="020B0604020202020204" pitchFamily="34" charset="0"/>
            </a:endParaRPr>
          </a:p>
          <a:p>
            <a:pPr>
              <a:spcBef>
                <a:spcPct val="0"/>
              </a:spcBef>
            </a:pPr>
            <a:r>
              <a:rPr lang="en-US" altLang="en-US" sz="2600" dirty="0">
                <a:latin typeface="Arial" panose="020B0604020202020204" pitchFamily="34" charset="0"/>
              </a:rPr>
              <a:t>Bansal K., Wharton R. S., Pearlman A. B., Majid W. A., Prince T. A., Younes G., Hu C., Enoto T., Kocz J., Horiuchi S., 2022, MNRAS, </a:t>
            </a:r>
            <a:r>
              <a:rPr lang="en-US" altLang="en-US" sz="2600" i="1" dirty="0">
                <a:latin typeface="Arial" panose="020B0604020202020204" pitchFamily="34" charset="0"/>
              </a:rPr>
              <a:t>submitted</a:t>
            </a:r>
          </a:p>
          <a:p>
            <a:pPr>
              <a:spcBef>
                <a:spcPct val="0"/>
              </a:spcBef>
            </a:pPr>
            <a:endParaRPr lang="en-US" altLang="en-US" sz="3000" dirty="0">
              <a:latin typeface="Arial" panose="020B0604020202020204" pitchFamily="34" charset="0"/>
            </a:endParaRPr>
          </a:p>
          <a:p>
            <a:pPr>
              <a:spcBef>
                <a:spcPct val="0"/>
              </a:spcBef>
            </a:pPr>
            <a:r>
              <a:rPr lang="en-US" altLang="en-US" sz="3000" b="1" dirty="0">
                <a:latin typeface="Arial" panose="020B0604020202020204" pitchFamily="34" charset="0"/>
              </a:rPr>
              <a:t>Author Contact Information: </a:t>
            </a:r>
          </a:p>
          <a:p>
            <a:pPr>
              <a:spcBef>
                <a:spcPct val="0"/>
              </a:spcBef>
            </a:pPr>
            <a:r>
              <a:rPr lang="en-US" altLang="en-US" sz="3000" b="1" dirty="0">
                <a:solidFill>
                  <a:schemeClr val="bg2">
                    <a:lumMod val="50000"/>
                  </a:schemeClr>
                </a:solidFill>
                <a:latin typeface="Arial" panose="020B0604020202020204" pitchFamily="34" charset="0"/>
              </a:rPr>
              <a:t>robert.s.wharton@jpl.nasa.gov</a:t>
            </a:r>
            <a:endParaRPr lang="en-US" altLang="en-US" sz="3000" dirty="0">
              <a:solidFill>
                <a:schemeClr val="bg2">
                  <a:lumMod val="50000"/>
                </a:schemeClr>
              </a:solidFill>
              <a:latin typeface="Arial" panose="020B0604020202020204" pitchFamily="34" charset="0"/>
            </a:endParaRPr>
          </a:p>
          <a:p>
            <a:endParaRPr lang="en-US" sz="3000" dirty="0"/>
          </a:p>
        </p:txBody>
      </p:sp>
      <p:sp>
        <p:nvSpPr>
          <p:cNvPr id="14" name="TextBox 13">
            <a:extLst>
              <a:ext uri="{FF2B5EF4-FFF2-40B4-BE49-F238E27FC236}">
                <a16:creationId xmlns:a16="http://schemas.microsoft.com/office/drawing/2014/main" id="{E03CE19A-D280-F67F-3E02-115A87F9AEB3}"/>
              </a:ext>
            </a:extLst>
          </p:cNvPr>
          <p:cNvSpPr txBox="1"/>
          <p:nvPr/>
        </p:nvSpPr>
        <p:spPr>
          <a:xfrm>
            <a:off x="2716370" y="2230280"/>
            <a:ext cx="16586005" cy="2308324"/>
          </a:xfrm>
          <a:prstGeom prst="rect">
            <a:avLst/>
          </a:prstGeom>
          <a:noFill/>
        </p:spPr>
        <p:txBody>
          <a:bodyPr wrap="square" rtlCol="0">
            <a:spAutoFit/>
          </a:bodyPr>
          <a:lstStyle/>
          <a:p>
            <a:pPr algn="ctr"/>
            <a:r>
              <a:rPr lang="en-US" sz="7200" b="1" dirty="0">
                <a:solidFill>
                  <a:schemeClr val="bg1"/>
                </a:solidFill>
                <a:latin typeface="Arial" panose="020B0604020202020204" pitchFamily="34" charset="0"/>
                <a:cs typeface="Arial" panose="020B0604020202020204" pitchFamily="34" charset="0"/>
              </a:rPr>
              <a:t>Radio and X-ray Monitoring of </a:t>
            </a:r>
          </a:p>
          <a:p>
            <a:pPr algn="ctr"/>
            <a:r>
              <a:rPr lang="en-US" sz="7200" b="1" dirty="0">
                <a:solidFill>
                  <a:schemeClr val="bg1"/>
                </a:solidFill>
                <a:latin typeface="Arial" panose="020B0604020202020204" pitchFamily="34" charset="0"/>
                <a:cs typeface="Arial" panose="020B0604020202020204" pitchFamily="34" charset="0"/>
              </a:rPr>
              <a:t>Active Magnetars</a:t>
            </a:r>
          </a:p>
        </p:txBody>
      </p:sp>
      <p:sp>
        <p:nvSpPr>
          <p:cNvPr id="15" name="TextBox 14">
            <a:extLst>
              <a:ext uri="{FF2B5EF4-FFF2-40B4-BE49-F238E27FC236}">
                <a16:creationId xmlns:a16="http://schemas.microsoft.com/office/drawing/2014/main" id="{1432E216-21F1-A2C5-49F4-69DE267EBFE5}"/>
              </a:ext>
            </a:extLst>
          </p:cNvPr>
          <p:cNvSpPr txBox="1"/>
          <p:nvPr/>
        </p:nvSpPr>
        <p:spPr>
          <a:xfrm>
            <a:off x="1321088" y="4817294"/>
            <a:ext cx="19376571" cy="2369880"/>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Robert Wharton, NASA Postdoctoral Fellow (332K)</a:t>
            </a:r>
          </a:p>
          <a:p>
            <a:pPr algn="ctr"/>
            <a:endParaRPr lang="en-US" sz="2400" b="1" dirty="0">
              <a:solidFill>
                <a:schemeClr val="bg1"/>
              </a:solidFill>
              <a:latin typeface="Arial" panose="020B0604020202020204" pitchFamily="34" charset="0"/>
              <a:cs typeface="Arial" panose="020B0604020202020204" pitchFamily="34" charset="0"/>
            </a:endParaRPr>
          </a:p>
          <a:p>
            <a:pPr algn="ctr"/>
            <a:r>
              <a:rPr lang="en-US" sz="2800" b="1" dirty="0">
                <a:solidFill>
                  <a:schemeClr val="bg1"/>
                </a:solidFill>
                <a:latin typeface="Arial" panose="020B0604020202020204" pitchFamily="34" charset="0"/>
                <a:cs typeface="Arial" panose="020B0604020202020204" pitchFamily="34" charset="0"/>
              </a:rPr>
              <a:t>Karishma Bansal (NASA Ames), Aaron Pearlman (McGill University), Walid Majid (332K),</a:t>
            </a:r>
          </a:p>
          <a:p>
            <a:pPr algn="ctr"/>
            <a:r>
              <a:rPr lang="en-US" sz="2800" b="1" dirty="0">
                <a:solidFill>
                  <a:schemeClr val="bg1"/>
                </a:solidFill>
                <a:latin typeface="Arial" panose="020B0604020202020204" pitchFamily="34" charset="0"/>
                <a:cs typeface="Arial" panose="020B0604020202020204" pitchFamily="34" charset="0"/>
              </a:rPr>
              <a:t>Thomas Prince (Caltech), George Younes (NASA Goddard), Chin-Ping Hu (Changhua University),</a:t>
            </a:r>
          </a:p>
          <a:p>
            <a:pPr algn="ctr"/>
            <a:r>
              <a:rPr lang="en-US" sz="2800" b="1" dirty="0">
                <a:solidFill>
                  <a:schemeClr val="bg1"/>
                </a:solidFill>
                <a:latin typeface="Arial" panose="020B0604020202020204" pitchFamily="34" charset="0"/>
                <a:cs typeface="Arial" panose="020B0604020202020204" pitchFamily="34" charset="0"/>
              </a:rPr>
              <a:t>Teruaki Enoto (RIKEN), Jonathon Kocz (Berkeley), Shinji Horiuchi (CSIRO)</a:t>
            </a:r>
          </a:p>
        </p:txBody>
      </p:sp>
      <p:pic>
        <p:nvPicPr>
          <p:cNvPr id="19" name="Picture 18">
            <a:extLst>
              <a:ext uri="{FF2B5EF4-FFF2-40B4-BE49-F238E27FC236}">
                <a16:creationId xmlns:a16="http://schemas.microsoft.com/office/drawing/2014/main" id="{3A78E8C2-04FE-7596-E6E5-FDFA926D84D3}"/>
              </a:ext>
            </a:extLst>
          </p:cNvPr>
          <p:cNvPicPr>
            <a:picLocks noChangeAspect="1"/>
          </p:cNvPicPr>
          <p:nvPr/>
        </p:nvPicPr>
        <p:blipFill>
          <a:blip r:embed="rId2"/>
          <a:stretch>
            <a:fillRect/>
          </a:stretch>
        </p:blipFill>
        <p:spPr>
          <a:xfrm>
            <a:off x="18999759" y="587830"/>
            <a:ext cx="2209799" cy="2209799"/>
          </a:xfrm>
          <a:prstGeom prst="rect">
            <a:avLst/>
          </a:prstGeom>
        </p:spPr>
      </p:pic>
      <p:sp>
        <p:nvSpPr>
          <p:cNvPr id="2" name="TextBox 1">
            <a:extLst>
              <a:ext uri="{FF2B5EF4-FFF2-40B4-BE49-F238E27FC236}">
                <a16:creationId xmlns:a16="http://schemas.microsoft.com/office/drawing/2014/main" id="{561728FA-0EFF-656C-E1A6-9DB0FF8B67CF}"/>
              </a:ext>
            </a:extLst>
          </p:cNvPr>
          <p:cNvSpPr txBox="1"/>
          <p:nvPr/>
        </p:nvSpPr>
        <p:spPr>
          <a:xfrm>
            <a:off x="923278" y="31292378"/>
            <a:ext cx="5976257" cy="400110"/>
          </a:xfrm>
          <a:prstGeom prst="rect">
            <a:avLst/>
          </a:prstGeom>
          <a:noFill/>
        </p:spPr>
        <p:txBody>
          <a:bodyPr wrap="square" rtlCol="0">
            <a:spAutoFit/>
          </a:bodyPr>
          <a:lstStyle/>
          <a:p>
            <a:pPr>
              <a:spcBef>
                <a:spcPts val="1200"/>
              </a:spcBef>
            </a:pPr>
            <a:r>
              <a:rPr lang="en-US" sz="2000" dirty="0">
                <a:latin typeface="Arial" panose="020B0604020202020204" pitchFamily="34" charset="0"/>
                <a:cs typeface="Arial" panose="020B0604020202020204" pitchFamily="34" charset="0"/>
              </a:rPr>
              <a:t>Poster Number:   </a:t>
            </a:r>
            <a:r>
              <a:rPr lang="en-US" sz="2000" i="0" u="none" strike="noStrike" dirty="0">
                <a:solidFill>
                  <a:srgbClr val="000000"/>
                </a:solidFill>
                <a:effectLst/>
                <a:latin typeface="Arial" panose="020B0604020202020204" pitchFamily="34" charset="0"/>
                <a:cs typeface="Arial" panose="020B0604020202020204" pitchFamily="34" charset="0"/>
              </a:rPr>
              <a:t>PRD-A#001</a:t>
            </a:r>
            <a:endParaRPr lang="en-US" sz="20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C495FBB6-03A5-48F8-B1C8-1AAD0ACBC165}"/>
              </a:ext>
            </a:extLst>
          </p:cNvPr>
          <p:cNvPicPr>
            <a:picLocks noChangeAspect="1"/>
          </p:cNvPicPr>
          <p:nvPr/>
        </p:nvPicPr>
        <p:blipFill>
          <a:blip r:embed="rId3"/>
          <a:stretch>
            <a:fillRect/>
          </a:stretch>
        </p:blipFill>
        <p:spPr>
          <a:xfrm>
            <a:off x="7537772" y="7557684"/>
            <a:ext cx="6303818" cy="7611005"/>
          </a:xfrm>
          <a:prstGeom prst="rect">
            <a:avLst/>
          </a:prstGeom>
        </p:spPr>
      </p:pic>
      <p:pic>
        <p:nvPicPr>
          <p:cNvPr id="7" name="Picture 6">
            <a:extLst>
              <a:ext uri="{FF2B5EF4-FFF2-40B4-BE49-F238E27FC236}">
                <a16:creationId xmlns:a16="http://schemas.microsoft.com/office/drawing/2014/main" id="{E4170070-4948-32C6-7CB9-40B80E618486}"/>
              </a:ext>
            </a:extLst>
          </p:cNvPr>
          <p:cNvPicPr>
            <a:picLocks noChangeAspect="1"/>
          </p:cNvPicPr>
          <p:nvPr/>
        </p:nvPicPr>
        <p:blipFill rotWithShape="1">
          <a:blip r:embed="rId4"/>
          <a:srcRect b="4917"/>
          <a:stretch/>
        </p:blipFill>
        <p:spPr>
          <a:xfrm>
            <a:off x="14483484" y="15248978"/>
            <a:ext cx="6858000" cy="4890604"/>
          </a:xfrm>
          <a:prstGeom prst="rect">
            <a:avLst/>
          </a:prstGeom>
        </p:spPr>
      </p:pic>
      <p:sp>
        <p:nvSpPr>
          <p:cNvPr id="23" name="Rectangle 22">
            <a:extLst>
              <a:ext uri="{FF2B5EF4-FFF2-40B4-BE49-F238E27FC236}">
                <a16:creationId xmlns:a16="http://schemas.microsoft.com/office/drawing/2014/main" id="{9495B6B6-EA83-C66C-89BB-8D17B88BCCFF}"/>
              </a:ext>
            </a:extLst>
          </p:cNvPr>
          <p:cNvSpPr/>
          <p:nvPr/>
        </p:nvSpPr>
        <p:spPr>
          <a:xfrm>
            <a:off x="14852362" y="22102795"/>
            <a:ext cx="6400800" cy="5437125"/>
          </a:xfrm>
          <a:prstGeom prst="rect">
            <a:avLst/>
          </a:prstGeom>
          <a:solidFill>
            <a:schemeClr val="accent3">
              <a:lumMod val="20000"/>
              <a:lumOff val="80000"/>
            </a:schemeClr>
          </a:solidFill>
          <a:ln cap="flat">
            <a:miter lim="800000"/>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9B7CDFFF-3567-133F-9423-19D57582B3F9}"/>
              </a:ext>
            </a:extLst>
          </p:cNvPr>
          <p:cNvGrpSpPr/>
          <p:nvPr/>
        </p:nvGrpSpPr>
        <p:grpSpPr>
          <a:xfrm>
            <a:off x="489857" y="7812105"/>
            <a:ext cx="6400800" cy="5919930"/>
            <a:chOff x="692438" y="8006158"/>
            <a:chExt cx="6400800" cy="4654143"/>
          </a:xfrm>
        </p:grpSpPr>
        <p:sp>
          <p:nvSpPr>
            <p:cNvPr id="18" name="Rectangle 17">
              <a:extLst>
                <a:ext uri="{FF2B5EF4-FFF2-40B4-BE49-F238E27FC236}">
                  <a16:creationId xmlns:a16="http://schemas.microsoft.com/office/drawing/2014/main" id="{E5A63C7D-9EF6-424C-5040-788A6C69B35F}"/>
                </a:ext>
              </a:extLst>
            </p:cNvPr>
            <p:cNvSpPr/>
            <p:nvPr/>
          </p:nvSpPr>
          <p:spPr>
            <a:xfrm>
              <a:off x="692438" y="8006158"/>
              <a:ext cx="6400800" cy="4654143"/>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FA7005F9-777A-105C-E363-89B80DB33A9B}"/>
                </a:ext>
              </a:extLst>
            </p:cNvPr>
            <p:cNvSpPr txBox="1"/>
            <p:nvPr/>
          </p:nvSpPr>
          <p:spPr>
            <a:xfrm>
              <a:off x="905877" y="8086261"/>
              <a:ext cx="5044543" cy="707886"/>
            </a:xfrm>
            <a:prstGeom prst="rect">
              <a:avLst/>
            </a:prstGeom>
            <a:noFill/>
          </p:spPr>
          <p:txBody>
            <a:bodyPr wrap="square" rtlCol="0">
              <a:spAutoFit/>
            </a:bodyPr>
            <a:lstStyle/>
            <a:p>
              <a:r>
                <a:rPr lang="en-US" sz="4000" dirty="0">
                  <a:latin typeface="Arial" panose="020B0604020202020204" pitchFamily="34" charset="0"/>
                  <a:cs typeface="Arial" panose="020B0604020202020204" pitchFamily="34" charset="0"/>
                </a:rPr>
                <a:t>Magnetars</a:t>
              </a:r>
            </a:p>
          </p:txBody>
        </p:sp>
      </p:grpSp>
      <p:grpSp>
        <p:nvGrpSpPr>
          <p:cNvPr id="11" name="Group 10">
            <a:extLst>
              <a:ext uri="{FF2B5EF4-FFF2-40B4-BE49-F238E27FC236}">
                <a16:creationId xmlns:a16="http://schemas.microsoft.com/office/drawing/2014/main" id="{AA5F3AD1-C83B-E2A5-7D64-4E12BB246E36}"/>
              </a:ext>
            </a:extLst>
          </p:cNvPr>
          <p:cNvGrpSpPr/>
          <p:nvPr/>
        </p:nvGrpSpPr>
        <p:grpSpPr>
          <a:xfrm>
            <a:off x="489857" y="14091578"/>
            <a:ext cx="6400800" cy="4900879"/>
            <a:chOff x="489857" y="12806824"/>
            <a:chExt cx="6400800" cy="6185633"/>
          </a:xfrm>
        </p:grpSpPr>
        <p:sp>
          <p:nvSpPr>
            <p:cNvPr id="20" name="Rectangle 19">
              <a:extLst>
                <a:ext uri="{FF2B5EF4-FFF2-40B4-BE49-F238E27FC236}">
                  <a16:creationId xmlns:a16="http://schemas.microsoft.com/office/drawing/2014/main" id="{67848D78-C911-4B25-9F54-2CE4BAB42F8B}"/>
                </a:ext>
              </a:extLst>
            </p:cNvPr>
            <p:cNvSpPr/>
            <p:nvPr/>
          </p:nvSpPr>
          <p:spPr>
            <a:xfrm>
              <a:off x="489857" y="12806824"/>
              <a:ext cx="6400800" cy="6185633"/>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1032A2CB-01EB-E84F-5899-5946B79CEC2E}"/>
                </a:ext>
              </a:extLst>
            </p:cNvPr>
            <p:cNvSpPr txBox="1"/>
            <p:nvPr/>
          </p:nvSpPr>
          <p:spPr>
            <a:xfrm>
              <a:off x="703296" y="12864503"/>
              <a:ext cx="5044543" cy="707886"/>
            </a:xfrm>
            <a:prstGeom prst="rect">
              <a:avLst/>
            </a:prstGeom>
            <a:noFill/>
          </p:spPr>
          <p:txBody>
            <a:bodyPr wrap="square" rtlCol="0">
              <a:spAutoFit/>
            </a:bodyPr>
            <a:lstStyle/>
            <a:p>
              <a:r>
                <a:rPr lang="en-US" sz="4000" dirty="0">
                  <a:latin typeface="Arial" panose="020B0604020202020204" pitchFamily="34" charset="0"/>
                  <a:cs typeface="Arial" panose="020B0604020202020204" pitchFamily="34" charset="0"/>
                </a:rPr>
                <a:t>Observations</a:t>
              </a:r>
            </a:p>
          </p:txBody>
        </p:sp>
      </p:grpSp>
      <p:sp>
        <p:nvSpPr>
          <p:cNvPr id="28" name="TextBox 27">
            <a:extLst>
              <a:ext uri="{FF2B5EF4-FFF2-40B4-BE49-F238E27FC236}">
                <a16:creationId xmlns:a16="http://schemas.microsoft.com/office/drawing/2014/main" id="{E32D4AFA-34B9-9959-03B9-40DABD2F7C3E}"/>
              </a:ext>
            </a:extLst>
          </p:cNvPr>
          <p:cNvSpPr txBox="1"/>
          <p:nvPr/>
        </p:nvSpPr>
        <p:spPr>
          <a:xfrm>
            <a:off x="14949880" y="22214614"/>
            <a:ext cx="5044543" cy="707886"/>
          </a:xfrm>
          <a:prstGeom prst="rect">
            <a:avLst/>
          </a:prstGeom>
          <a:noFill/>
        </p:spPr>
        <p:txBody>
          <a:bodyPr wrap="square" rtlCol="0">
            <a:spAutoFit/>
          </a:bodyPr>
          <a:lstStyle/>
          <a:p>
            <a:r>
              <a:rPr lang="en-US" sz="4000" dirty="0">
                <a:latin typeface="Arial" panose="020B0604020202020204" pitchFamily="34" charset="0"/>
                <a:cs typeface="Arial" panose="020B0604020202020204" pitchFamily="34" charset="0"/>
              </a:rPr>
              <a:t>Conclusions</a:t>
            </a:r>
          </a:p>
        </p:txBody>
      </p:sp>
      <p:pic>
        <p:nvPicPr>
          <p:cNvPr id="3" name="Picture 2">
            <a:extLst>
              <a:ext uri="{FF2B5EF4-FFF2-40B4-BE49-F238E27FC236}">
                <a16:creationId xmlns:a16="http://schemas.microsoft.com/office/drawing/2014/main" id="{62E6D56F-1A93-502A-0AC6-FD54FA689480}"/>
              </a:ext>
            </a:extLst>
          </p:cNvPr>
          <p:cNvPicPr>
            <a:picLocks noChangeAspect="1"/>
          </p:cNvPicPr>
          <p:nvPr/>
        </p:nvPicPr>
        <p:blipFill>
          <a:blip r:embed="rId5"/>
          <a:stretch>
            <a:fillRect/>
          </a:stretch>
        </p:blipFill>
        <p:spPr>
          <a:xfrm>
            <a:off x="805757" y="19225841"/>
            <a:ext cx="5768998" cy="7315200"/>
          </a:xfrm>
          <a:prstGeom prst="rect">
            <a:avLst/>
          </a:prstGeom>
        </p:spPr>
      </p:pic>
      <p:grpSp>
        <p:nvGrpSpPr>
          <p:cNvPr id="16" name="Group 15">
            <a:extLst>
              <a:ext uri="{FF2B5EF4-FFF2-40B4-BE49-F238E27FC236}">
                <a16:creationId xmlns:a16="http://schemas.microsoft.com/office/drawing/2014/main" id="{113FF754-FB29-884D-7A66-BC3997596E50}"/>
              </a:ext>
            </a:extLst>
          </p:cNvPr>
          <p:cNvGrpSpPr/>
          <p:nvPr/>
        </p:nvGrpSpPr>
        <p:grpSpPr>
          <a:xfrm>
            <a:off x="7504651" y="22868646"/>
            <a:ext cx="6638304" cy="4658841"/>
            <a:chOff x="7504651" y="22539003"/>
            <a:chExt cx="6638304" cy="4658841"/>
          </a:xfrm>
        </p:grpSpPr>
        <p:sp>
          <p:nvSpPr>
            <p:cNvPr id="33" name="Rectangle 32">
              <a:extLst>
                <a:ext uri="{FF2B5EF4-FFF2-40B4-BE49-F238E27FC236}">
                  <a16:creationId xmlns:a16="http://schemas.microsoft.com/office/drawing/2014/main" id="{E3F4C2D8-338D-35DD-C8E3-06CFD772F821}"/>
                </a:ext>
              </a:extLst>
            </p:cNvPr>
            <p:cNvSpPr/>
            <p:nvPr/>
          </p:nvSpPr>
          <p:spPr>
            <a:xfrm>
              <a:off x="7504651" y="22539003"/>
              <a:ext cx="6638304" cy="4658841"/>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318A71D1-439B-6099-97A4-AB0E775AEEFA}"/>
                </a:ext>
              </a:extLst>
            </p:cNvPr>
            <p:cNvSpPr txBox="1"/>
            <p:nvPr/>
          </p:nvSpPr>
          <p:spPr>
            <a:xfrm>
              <a:off x="7660224" y="22563894"/>
              <a:ext cx="6032804" cy="639094"/>
            </a:xfrm>
            <a:prstGeom prst="rect">
              <a:avLst/>
            </a:prstGeom>
            <a:noFill/>
          </p:spPr>
          <p:txBody>
            <a:bodyPr wrap="square" rtlCol="0">
              <a:spAutoFit/>
            </a:bodyPr>
            <a:lstStyle/>
            <a:p>
              <a:r>
                <a:rPr lang="en-US" sz="4000" dirty="0">
                  <a:latin typeface="Arial" panose="020B0604020202020204" pitchFamily="34" charset="0"/>
                  <a:cs typeface="Arial" panose="020B0604020202020204" pitchFamily="34" charset="0"/>
                </a:rPr>
                <a:t>Spectral Index Evolution </a:t>
              </a:r>
            </a:p>
          </p:txBody>
        </p:sp>
      </p:grpSp>
      <p:grpSp>
        <p:nvGrpSpPr>
          <p:cNvPr id="35" name="Group 34">
            <a:extLst>
              <a:ext uri="{FF2B5EF4-FFF2-40B4-BE49-F238E27FC236}">
                <a16:creationId xmlns:a16="http://schemas.microsoft.com/office/drawing/2014/main" id="{7BFE70D2-5F9A-9CC1-E37C-C1C93A1A2DE6}"/>
              </a:ext>
            </a:extLst>
          </p:cNvPr>
          <p:cNvGrpSpPr/>
          <p:nvPr/>
        </p:nvGrpSpPr>
        <p:grpSpPr>
          <a:xfrm>
            <a:off x="7534683" y="16890188"/>
            <a:ext cx="6638304" cy="5606907"/>
            <a:chOff x="7534896" y="16127111"/>
            <a:chExt cx="6638304" cy="10951144"/>
          </a:xfrm>
        </p:grpSpPr>
        <p:sp>
          <p:nvSpPr>
            <p:cNvPr id="36" name="Rectangle 35">
              <a:extLst>
                <a:ext uri="{FF2B5EF4-FFF2-40B4-BE49-F238E27FC236}">
                  <a16:creationId xmlns:a16="http://schemas.microsoft.com/office/drawing/2014/main" id="{C0AB6791-0E68-F853-9A81-2F3985CCFF8A}"/>
                </a:ext>
              </a:extLst>
            </p:cNvPr>
            <p:cNvSpPr/>
            <p:nvPr/>
          </p:nvSpPr>
          <p:spPr>
            <a:xfrm>
              <a:off x="7534896" y="16127111"/>
              <a:ext cx="6638304" cy="10951144"/>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35FA2C19-3865-DF9E-DB8C-8892B442F67B}"/>
                </a:ext>
              </a:extLst>
            </p:cNvPr>
            <p:cNvSpPr txBox="1"/>
            <p:nvPr/>
          </p:nvSpPr>
          <p:spPr>
            <a:xfrm>
              <a:off x="7599100" y="16341919"/>
              <a:ext cx="5740745" cy="1382609"/>
            </a:xfrm>
            <a:prstGeom prst="rect">
              <a:avLst/>
            </a:prstGeom>
            <a:noFill/>
          </p:spPr>
          <p:txBody>
            <a:bodyPr wrap="square" rtlCol="0">
              <a:spAutoFit/>
            </a:bodyPr>
            <a:lstStyle/>
            <a:p>
              <a:r>
                <a:rPr lang="en-US" sz="4000" dirty="0">
                  <a:latin typeface="Arial" panose="020B0604020202020204" pitchFamily="34" charset="0"/>
                  <a:cs typeface="Arial" panose="020B0604020202020204" pitchFamily="34" charset="0"/>
                </a:rPr>
                <a:t>Mode Switching</a:t>
              </a:r>
            </a:p>
          </p:txBody>
        </p:sp>
      </p:grpSp>
      <p:grpSp>
        <p:nvGrpSpPr>
          <p:cNvPr id="38" name="Group 37">
            <a:extLst>
              <a:ext uri="{FF2B5EF4-FFF2-40B4-BE49-F238E27FC236}">
                <a16:creationId xmlns:a16="http://schemas.microsoft.com/office/drawing/2014/main" id="{155FBBA9-465E-BF40-08AB-8F8B9D1086A0}"/>
              </a:ext>
            </a:extLst>
          </p:cNvPr>
          <p:cNvGrpSpPr/>
          <p:nvPr/>
        </p:nvGrpSpPr>
        <p:grpSpPr>
          <a:xfrm>
            <a:off x="14802789" y="7808760"/>
            <a:ext cx="6450373" cy="7270231"/>
            <a:chOff x="7534896" y="16127111"/>
            <a:chExt cx="6638304" cy="10951144"/>
          </a:xfrm>
        </p:grpSpPr>
        <p:sp>
          <p:nvSpPr>
            <p:cNvPr id="39" name="Rectangle 38">
              <a:extLst>
                <a:ext uri="{FF2B5EF4-FFF2-40B4-BE49-F238E27FC236}">
                  <a16:creationId xmlns:a16="http://schemas.microsoft.com/office/drawing/2014/main" id="{7660D714-7EA6-748F-5ACB-127337B57938}"/>
                </a:ext>
              </a:extLst>
            </p:cNvPr>
            <p:cNvSpPr/>
            <p:nvPr/>
          </p:nvSpPr>
          <p:spPr>
            <a:xfrm>
              <a:off x="7534896" y="16127111"/>
              <a:ext cx="6638304" cy="10951144"/>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9505A54D-D72B-B8CD-D194-226B401764BD}"/>
                </a:ext>
              </a:extLst>
            </p:cNvPr>
            <p:cNvSpPr txBox="1"/>
            <p:nvPr/>
          </p:nvSpPr>
          <p:spPr>
            <a:xfrm>
              <a:off x="7757756" y="16357365"/>
              <a:ext cx="5672010" cy="1117150"/>
            </a:xfrm>
            <a:prstGeom prst="rect">
              <a:avLst/>
            </a:prstGeom>
            <a:noFill/>
          </p:spPr>
          <p:txBody>
            <a:bodyPr wrap="square" rtlCol="0">
              <a:spAutoFit/>
            </a:bodyPr>
            <a:lstStyle/>
            <a:p>
              <a:r>
                <a:rPr lang="en-US" sz="4000" dirty="0">
                  <a:latin typeface="Arial" panose="020B0604020202020204" pitchFamily="34" charset="0"/>
                  <a:cs typeface="Arial" panose="020B0604020202020204" pitchFamily="34" charset="0"/>
                </a:rPr>
                <a:t>X-Ray / Radio Profiles</a:t>
              </a:r>
            </a:p>
          </p:txBody>
        </p:sp>
      </p:grp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361EE13E-34F1-8A71-6986-50A50E50BA23}"/>
                  </a:ext>
                </a:extLst>
              </p:cNvPr>
              <p:cNvSpPr txBox="1"/>
              <p:nvPr/>
            </p:nvSpPr>
            <p:spPr>
              <a:xfrm>
                <a:off x="703296" y="8658666"/>
                <a:ext cx="6082692" cy="4982839"/>
              </a:xfrm>
              <a:prstGeom prst="rect">
                <a:avLst/>
              </a:prstGeom>
              <a:noFill/>
            </p:spPr>
            <p:txBody>
              <a:bodyPr wrap="square" rtlCol="0">
                <a:spAutoFit/>
              </a:bodyPr>
              <a:lstStyle/>
              <a:p>
                <a:pPr algn="just"/>
                <a:r>
                  <a:rPr lang="en-US" sz="2400" dirty="0">
                    <a:latin typeface="Arial" panose="020B0604020202020204" pitchFamily="34" charset="0"/>
                    <a:cs typeface="Arial" panose="020B0604020202020204" pitchFamily="34" charset="0"/>
                  </a:rPr>
                  <a:t>Magnetars are highly magnetized neutron stars (B &gt; </a:t>
                </a:r>
                <a14:m>
                  <m:oMath xmlns:m="http://schemas.openxmlformats.org/officeDocument/2006/math">
                    <m:sSup>
                      <m:sSupPr>
                        <m:ctrlPr>
                          <a:rPr lang="en-US" sz="2400" i="1" smtClean="0">
                            <a:latin typeface="Cambria Math" panose="02040503050406030204" pitchFamily="18" charset="0"/>
                            <a:cs typeface="Arial" panose="020B0604020202020204" pitchFamily="34" charset="0"/>
                          </a:rPr>
                        </m:ctrlPr>
                      </m:sSupPr>
                      <m:e>
                        <m:r>
                          <a:rPr lang="en-US" sz="2400" b="0" i="1" smtClean="0">
                            <a:latin typeface="Cambria Math" panose="02040503050406030204" pitchFamily="18" charset="0"/>
                            <a:cs typeface="Arial" panose="020B0604020202020204" pitchFamily="34" charset="0"/>
                          </a:rPr>
                          <m:t>10</m:t>
                        </m:r>
                      </m:e>
                      <m:sup>
                        <m:r>
                          <a:rPr lang="en-US" sz="2400" b="0" i="1" smtClean="0">
                            <a:latin typeface="Cambria Math" panose="02040503050406030204" pitchFamily="18" charset="0"/>
                            <a:cs typeface="Arial" panose="020B0604020202020204" pitchFamily="34" charset="0"/>
                          </a:rPr>
                          <m:t>13</m:t>
                        </m:r>
                      </m:sup>
                    </m:sSup>
                  </m:oMath>
                </a14:m>
                <a:r>
                  <a:rPr lang="en-US" sz="2400" dirty="0">
                    <a:latin typeface="Arial" panose="020B0604020202020204" pitchFamily="34" charset="0"/>
                    <a:cs typeface="Arial" panose="020B0604020202020204" pitchFamily="34" charset="0"/>
                  </a:rPr>
                  <a:t> G) that produce bright X-ray bursts, thermal X-rays, and in some cases radio emission.  The emission can change dramatically on short time scales and can turn on and off on year timescales.  Since magnetars are one of the proposed progenitors of Fast Radio Bursts (FRBs), understanding the behavior of magnetar outbursts is crucial for testing the link with FRBs.  Here we present results from a radio and X-ray observing campaign on the recently activated magnetar </a:t>
                </a:r>
                <a:r>
                  <a:rPr lang="en-US" sz="2400" dirty="0">
                    <a:effectLst/>
                    <a:latin typeface="Arial" panose="020B0604020202020204" pitchFamily="34" charset="0"/>
                  </a:rPr>
                  <a:t>J1818.0−1607.</a:t>
                </a:r>
                <a:r>
                  <a:rPr lang="en-US" sz="2400" dirty="0">
                    <a:latin typeface="Arial" panose="020B0604020202020204" pitchFamily="34" charset="0"/>
                    <a:cs typeface="Arial" panose="020B0604020202020204" pitchFamily="34" charset="0"/>
                  </a:rPr>
                  <a:t> </a:t>
                </a:r>
              </a:p>
            </p:txBody>
          </p:sp>
        </mc:Choice>
        <mc:Fallback xmlns="">
          <p:sp>
            <p:nvSpPr>
              <p:cNvPr id="41" name="TextBox 40">
                <a:extLst>
                  <a:ext uri="{FF2B5EF4-FFF2-40B4-BE49-F238E27FC236}">
                    <a16:creationId xmlns:a16="http://schemas.microsoft.com/office/drawing/2014/main" id="{361EE13E-34F1-8A71-6986-50A50E50BA23}"/>
                  </a:ext>
                </a:extLst>
              </p:cNvPr>
              <p:cNvSpPr txBox="1">
                <a:spLocks noRot="1" noChangeAspect="1" noMove="1" noResize="1" noEditPoints="1" noAdjustHandles="1" noChangeArrowheads="1" noChangeShapeType="1" noTextEdit="1"/>
              </p:cNvSpPr>
              <p:nvPr/>
            </p:nvSpPr>
            <p:spPr>
              <a:xfrm>
                <a:off x="703296" y="8658666"/>
                <a:ext cx="6082692" cy="4982839"/>
              </a:xfrm>
              <a:prstGeom prst="rect">
                <a:avLst/>
              </a:prstGeom>
              <a:blipFill>
                <a:blip r:embed="rId6"/>
                <a:stretch>
                  <a:fillRect l="-1458" t="-1015" r="-1458"/>
                </a:stretch>
              </a:blipFill>
            </p:spPr>
            <p:txBody>
              <a:bodyPr/>
              <a:lstStyle/>
              <a:p>
                <a:r>
                  <a:rPr lang="en-US">
                    <a:noFill/>
                  </a:rPr>
                  <a:t> </a:t>
                </a:r>
              </a:p>
            </p:txBody>
          </p:sp>
        </mc:Fallback>
      </mc:AlternateContent>
      <p:sp>
        <p:nvSpPr>
          <p:cNvPr id="42" name="TextBox 41">
            <a:extLst>
              <a:ext uri="{FF2B5EF4-FFF2-40B4-BE49-F238E27FC236}">
                <a16:creationId xmlns:a16="http://schemas.microsoft.com/office/drawing/2014/main" id="{DD720F75-309F-E0E8-11A7-673E075F88D3}"/>
              </a:ext>
            </a:extLst>
          </p:cNvPr>
          <p:cNvSpPr txBox="1"/>
          <p:nvPr/>
        </p:nvSpPr>
        <p:spPr>
          <a:xfrm>
            <a:off x="686151" y="14770341"/>
            <a:ext cx="6008210" cy="4154984"/>
          </a:xfrm>
          <a:prstGeom prst="rect">
            <a:avLst/>
          </a:prstGeom>
          <a:noFill/>
        </p:spPr>
        <p:txBody>
          <a:bodyPr wrap="square" rtlCol="0">
            <a:spAutoFit/>
          </a:bodyPr>
          <a:lstStyle/>
          <a:p>
            <a:pPr algn="just"/>
            <a:r>
              <a:rPr lang="en-US" sz="2400" dirty="0">
                <a:latin typeface="Arial" panose="020B0604020202020204" pitchFamily="34" charset="0"/>
                <a:cs typeface="Arial" panose="020B0604020202020204" pitchFamily="34" charset="0"/>
              </a:rPr>
              <a:t>We observed the magnetar </a:t>
            </a:r>
            <a:r>
              <a:rPr lang="en-US" sz="2400" dirty="0">
                <a:effectLst/>
                <a:latin typeface="Arial" panose="020B0604020202020204" pitchFamily="34" charset="0"/>
              </a:rPr>
              <a:t>J1818.0−1607 in both radio and X-rays shortly after it became active.  The radio observations were done with several Deep Space Network (DSN) dishes in dual frequency mode at 2.2/8.4 GHz and 8.4/32 GHz.  The X-ray observations wer</a:t>
            </a:r>
            <a:r>
              <a:rPr lang="en-US" sz="2400" dirty="0">
                <a:latin typeface="Arial" panose="020B0604020202020204" pitchFamily="34" charset="0"/>
              </a:rPr>
              <a:t>e done with the </a:t>
            </a:r>
            <a:r>
              <a:rPr lang="en-US" sz="2400" i="1" dirty="0">
                <a:latin typeface="Arial" panose="020B0604020202020204" pitchFamily="34" charset="0"/>
              </a:rPr>
              <a:t>NICER </a:t>
            </a:r>
            <a:r>
              <a:rPr lang="en-US" sz="2400" dirty="0">
                <a:latin typeface="Arial" panose="020B0604020202020204" pitchFamily="34" charset="0"/>
              </a:rPr>
              <a:t>instrument aboard the International Space Station.  The </a:t>
            </a:r>
            <a:r>
              <a:rPr lang="en-US" sz="2400" i="1" dirty="0">
                <a:latin typeface="Arial" panose="020B0604020202020204" pitchFamily="34" charset="0"/>
              </a:rPr>
              <a:t>NICER </a:t>
            </a:r>
            <a:r>
              <a:rPr lang="en-US" sz="2400" dirty="0">
                <a:latin typeface="Arial" panose="020B0604020202020204" pitchFamily="34" charset="0"/>
              </a:rPr>
              <a:t>observations were coordinated so that they would be contemporaneous with radio.</a:t>
            </a:r>
            <a:endParaRPr lang="en-US" sz="2400" dirty="0">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9B0DA2C1-005C-E6C6-034C-120E5D8550E4}"/>
              </a:ext>
            </a:extLst>
          </p:cNvPr>
          <p:cNvSpPr txBox="1"/>
          <p:nvPr/>
        </p:nvSpPr>
        <p:spPr>
          <a:xfrm>
            <a:off x="7623403" y="17732945"/>
            <a:ext cx="6400800" cy="4524315"/>
          </a:xfrm>
          <a:prstGeom prst="rect">
            <a:avLst/>
          </a:prstGeom>
          <a:noFill/>
        </p:spPr>
        <p:txBody>
          <a:bodyPr wrap="square" rtlCol="0">
            <a:spAutoFit/>
          </a:bodyPr>
          <a:lstStyle/>
          <a:p>
            <a:pPr algn="just"/>
            <a:r>
              <a:rPr lang="en-US" sz="2400" dirty="0">
                <a:latin typeface="Arial" panose="020B0604020202020204" pitchFamily="34" charset="0"/>
                <a:cs typeface="Arial" panose="020B0604020202020204" pitchFamily="34" charset="0"/>
              </a:rPr>
              <a:t>In one of our epochs, we see mode switching at both 2.2 and 8.4 GHz (Figure 2). Mode switching is a behavior seen in some pulsars where the pulse profile switches between two or more different shapes. It is thought to be caused by large scale changes to the currents in the magnetosphere and is generally broadband.  Indeed, we see the switches occurring simultaneously at 2.2 and 8.4 GHz, but with different profile shapes in each frequency.  This is the only epoch where the magnetar shows mode-switching.</a:t>
            </a:r>
          </a:p>
        </p:txBody>
      </p: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7F102971-1A7C-8BFC-DA6B-1CB4F0FD0BB1}"/>
                  </a:ext>
                </a:extLst>
              </p:cNvPr>
              <p:cNvSpPr txBox="1"/>
              <p:nvPr/>
            </p:nvSpPr>
            <p:spPr>
              <a:xfrm>
                <a:off x="7623403" y="23618265"/>
                <a:ext cx="6400800" cy="3785652"/>
              </a:xfrm>
              <a:prstGeom prst="rect">
                <a:avLst/>
              </a:prstGeom>
              <a:noFill/>
            </p:spPr>
            <p:txBody>
              <a:bodyPr wrap="square" rtlCol="0">
                <a:spAutoFit/>
              </a:bodyPr>
              <a:lstStyle/>
              <a:p>
                <a:pPr algn="just"/>
                <a:r>
                  <a:rPr lang="en-US" sz="2400" dirty="0">
                    <a:latin typeface="Arial" panose="020B0604020202020204" pitchFamily="34" charset="0"/>
                    <a:cs typeface="Arial" panose="020B0604020202020204" pitchFamily="34" charset="0"/>
                  </a:rPr>
                  <a:t>By observing in dual frequency mode, we can make precise measurements of the spectral index ⍺ where </a:t>
                </a:r>
                <a14:m>
                  <m:oMath xmlns:m="http://schemas.openxmlformats.org/officeDocument/2006/math">
                    <m:r>
                      <a:rPr lang="en-US" sz="2400" b="0" i="1" smtClean="0">
                        <a:latin typeface="Cambria Math" panose="02040503050406030204" pitchFamily="18" charset="0"/>
                        <a:cs typeface="Arial" panose="020B0604020202020204" pitchFamily="34" charset="0"/>
                      </a:rPr>
                      <m:t>𝑆</m:t>
                    </m:r>
                    <m:r>
                      <a:rPr lang="en-US" sz="2400" b="0" i="1" smtClean="0">
                        <a:latin typeface="Cambria Math" panose="02040503050406030204" pitchFamily="18" charset="0"/>
                        <a:cs typeface="Arial" panose="020B0604020202020204" pitchFamily="34" charset="0"/>
                      </a:rPr>
                      <m:t>∝</m:t>
                    </m:r>
                    <m:sSup>
                      <m:sSupPr>
                        <m:ctrlPr>
                          <a:rPr lang="en-US" sz="2400" b="0" i="1" smtClean="0">
                            <a:latin typeface="Cambria Math" panose="02040503050406030204" pitchFamily="18" charset="0"/>
                            <a:cs typeface="Arial" panose="020B0604020202020204" pitchFamily="34" charset="0"/>
                          </a:rPr>
                        </m:ctrlPr>
                      </m:sSupPr>
                      <m:e>
                        <m:r>
                          <a:rPr lang="en-US" sz="2400" b="0" i="1" smtClean="0">
                            <a:latin typeface="Cambria Math" panose="02040503050406030204" pitchFamily="18" charset="0"/>
                            <a:cs typeface="Arial" panose="020B0604020202020204" pitchFamily="34" charset="0"/>
                          </a:rPr>
                          <m:t>𝜈</m:t>
                        </m:r>
                      </m:e>
                      <m:sup>
                        <m:r>
                          <a:rPr lang="en-US" sz="2400" b="0" i="1" smtClean="0">
                            <a:latin typeface="Cambria Math" panose="02040503050406030204" pitchFamily="18" charset="0"/>
                            <a:cs typeface="Arial" panose="020B0604020202020204" pitchFamily="34" charset="0"/>
                          </a:rPr>
                          <m:t>𝛼</m:t>
                        </m:r>
                      </m:sup>
                    </m:sSup>
                  </m:oMath>
                </a14:m>
                <a:r>
                  <a:rPr lang="en-US" sz="2400" dirty="0">
                    <a:latin typeface="Arial" panose="020B0604020202020204" pitchFamily="34" charset="0"/>
                    <a:cs typeface="Arial" panose="020B0604020202020204" pitchFamily="34" charset="0"/>
                  </a:rPr>
                  <a:t>.  We find that shortly after the source was detected in X-rays, the radio spectral index was very steep before gradually flattening to the </a:t>
                </a:r>
                <a14:m>
                  <m:oMath xmlns:m="http://schemas.openxmlformats.org/officeDocument/2006/math">
                    <m:r>
                      <a:rPr lang="en-US" sz="2400" b="0" i="1" smtClean="0">
                        <a:latin typeface="Cambria Math" panose="02040503050406030204" pitchFamily="18" charset="0"/>
                        <a:cs typeface="Arial" panose="020B0604020202020204" pitchFamily="34" charset="0"/>
                      </a:rPr>
                      <m:t>𝛼</m:t>
                    </m:r>
                    <m:r>
                      <a:rPr lang="en-US" sz="2400" b="0" i="1" smtClean="0">
                        <a:latin typeface="Cambria Math" panose="02040503050406030204" pitchFamily="18" charset="0"/>
                        <a:cs typeface="Arial" panose="020B0604020202020204" pitchFamily="34" charset="0"/>
                      </a:rPr>
                      <m:t>∼0</m:t>
                    </m:r>
                  </m:oMath>
                </a14:m>
                <a:r>
                  <a:rPr lang="en-US" sz="2400" dirty="0">
                    <a:latin typeface="Arial" panose="020B0604020202020204" pitchFamily="34" charset="0"/>
                    <a:cs typeface="Arial" panose="020B0604020202020204" pitchFamily="34" charset="0"/>
                  </a:rPr>
                  <a:t> typically seen in radio magnetars (Figure 1).  Combined with the transient moding, this clearly shows that significant large scale changes are occurring in the magnetosphere.</a:t>
                </a:r>
              </a:p>
            </p:txBody>
          </p:sp>
        </mc:Choice>
        <mc:Fallback xmlns="">
          <p:sp>
            <p:nvSpPr>
              <p:cNvPr id="44" name="TextBox 43">
                <a:extLst>
                  <a:ext uri="{FF2B5EF4-FFF2-40B4-BE49-F238E27FC236}">
                    <a16:creationId xmlns:a16="http://schemas.microsoft.com/office/drawing/2014/main" id="{7F102971-1A7C-8BFC-DA6B-1CB4F0FD0BB1}"/>
                  </a:ext>
                </a:extLst>
              </p:cNvPr>
              <p:cNvSpPr txBox="1">
                <a:spLocks noRot="1" noChangeAspect="1" noMove="1" noResize="1" noEditPoints="1" noAdjustHandles="1" noChangeArrowheads="1" noChangeShapeType="1" noTextEdit="1"/>
              </p:cNvSpPr>
              <p:nvPr/>
            </p:nvSpPr>
            <p:spPr>
              <a:xfrm>
                <a:off x="7623403" y="23618265"/>
                <a:ext cx="6400800" cy="3785652"/>
              </a:xfrm>
              <a:prstGeom prst="rect">
                <a:avLst/>
              </a:prstGeom>
              <a:blipFill>
                <a:blip r:embed="rId7"/>
                <a:stretch>
                  <a:fillRect l="-1584" t="-1338" r="-1386" b="-30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EE823034-D7CF-14C4-3EC7-7BF07C947F36}"/>
                  </a:ext>
                </a:extLst>
              </p:cNvPr>
              <p:cNvSpPr txBox="1"/>
              <p:nvPr/>
            </p:nvSpPr>
            <p:spPr>
              <a:xfrm>
                <a:off x="14975526" y="8665359"/>
                <a:ext cx="6154471" cy="6771084"/>
              </a:xfrm>
              <a:prstGeom prst="rect">
                <a:avLst/>
              </a:prstGeom>
              <a:noFill/>
            </p:spPr>
            <p:txBody>
              <a:bodyPr wrap="square" rtlCol="0">
                <a:spAutoFit/>
              </a:bodyPr>
              <a:lstStyle/>
              <a:p>
                <a:pPr algn="just"/>
                <a:r>
                  <a:rPr lang="en-US" sz="2400" dirty="0">
                    <a:latin typeface="Arial" panose="020B0604020202020204" pitchFamily="34" charset="0"/>
                    <a:cs typeface="Arial" panose="020B0604020202020204" pitchFamily="34" charset="0"/>
                  </a:rPr>
                  <a:t>The soft X-rays from magnetars are the result of thermal emission from the crust whereas the radio is non-thermal emission from the magnetosphere.  With simultaneous observations of both, we can see how these very different regions change with time.  In Figure 3 below we show X-ray (black) and radio (red) profiles from two observations 13 days apart.  The offset between radio and X-ray profiles (~0.4 cycles) is much larger than seen in other magnetars and we see hints of a change in the relative offset at the </a:t>
                </a:r>
                <a14:m>
                  <m:oMath xmlns:m="http://schemas.openxmlformats.org/officeDocument/2006/math">
                    <m:r>
                      <a:rPr lang="en-US" sz="2400" i="1">
                        <a:latin typeface="Cambria Math" panose="02040503050406030204" pitchFamily="18" charset="0"/>
                        <a:cs typeface="Arial" panose="020B0604020202020204" pitchFamily="34" charset="0"/>
                      </a:rPr>
                      <m:t>~</m:t>
                    </m:r>
                    <m:r>
                      <a:rPr lang="en-US" sz="2400" b="0" i="1" smtClean="0">
                        <a:latin typeface="Cambria Math" panose="02040503050406030204" pitchFamily="18" charset="0"/>
                        <a:cs typeface="Arial" panose="020B0604020202020204" pitchFamily="34" charset="0"/>
                      </a:rPr>
                      <m:t>2</m:t>
                    </m:r>
                    <m:r>
                      <a:rPr lang="en-US" sz="2400" b="0" i="1" smtClean="0">
                        <a:latin typeface="Cambria Math" panose="02040503050406030204" pitchFamily="18" charset="0"/>
                        <a:cs typeface="Arial" panose="020B0604020202020204" pitchFamily="34" charset="0"/>
                      </a:rPr>
                      <m:t>𝜎</m:t>
                    </m:r>
                  </m:oMath>
                </a14:m>
                <a:r>
                  <a:rPr lang="en-US" sz="2400" dirty="0">
                    <a:latin typeface="Arial" panose="020B0604020202020204" pitchFamily="34" charset="0"/>
                    <a:cs typeface="Arial" panose="020B0604020202020204" pitchFamily="34" charset="0"/>
                  </a:rPr>
                  <a:t> level.  This change in offset between X-ray and radio profiles could be caused by the plastic motion of the neutron star crust or the untwisting of the magnetosphere.</a:t>
                </a:r>
                <a:endParaRPr lang="en-US" sz="2600" dirty="0">
                  <a:latin typeface="Arial" panose="020B0604020202020204" pitchFamily="34" charset="0"/>
                  <a:cs typeface="Arial" panose="020B0604020202020204" pitchFamily="34" charset="0"/>
                </a:endParaRPr>
              </a:p>
              <a:p>
                <a:pPr algn="just"/>
                <a:endParaRPr lang="en-US" sz="2600" dirty="0">
                  <a:latin typeface="Arial" panose="020B0604020202020204" pitchFamily="34" charset="0"/>
                  <a:cs typeface="Arial" panose="020B0604020202020204" pitchFamily="34" charset="0"/>
                </a:endParaRPr>
              </a:p>
            </p:txBody>
          </p:sp>
        </mc:Choice>
        <mc:Fallback xmlns="">
          <p:sp>
            <p:nvSpPr>
              <p:cNvPr id="45" name="TextBox 44">
                <a:extLst>
                  <a:ext uri="{FF2B5EF4-FFF2-40B4-BE49-F238E27FC236}">
                    <a16:creationId xmlns:a16="http://schemas.microsoft.com/office/drawing/2014/main" id="{EE823034-D7CF-14C4-3EC7-7BF07C947F36}"/>
                  </a:ext>
                </a:extLst>
              </p:cNvPr>
              <p:cNvSpPr txBox="1">
                <a:spLocks noRot="1" noChangeAspect="1" noMove="1" noResize="1" noEditPoints="1" noAdjustHandles="1" noChangeArrowheads="1" noChangeShapeType="1" noTextEdit="1"/>
              </p:cNvSpPr>
              <p:nvPr/>
            </p:nvSpPr>
            <p:spPr>
              <a:xfrm>
                <a:off x="14975526" y="8665359"/>
                <a:ext cx="6154471" cy="6771084"/>
              </a:xfrm>
              <a:prstGeom prst="rect">
                <a:avLst/>
              </a:prstGeom>
              <a:blipFill>
                <a:blip r:embed="rId8"/>
                <a:stretch>
                  <a:fillRect l="-1649" t="-749" r="-1649"/>
                </a:stretch>
              </a:blipFill>
            </p:spPr>
            <p:txBody>
              <a:bodyPr/>
              <a:lstStyle/>
              <a:p>
                <a:r>
                  <a:rPr lang="en-US">
                    <a:noFill/>
                  </a:rPr>
                  <a:t> </a:t>
                </a:r>
              </a:p>
            </p:txBody>
          </p:sp>
        </mc:Fallback>
      </mc:AlternateContent>
      <p:sp>
        <p:nvSpPr>
          <p:cNvPr id="46" name="TextBox 45">
            <a:extLst>
              <a:ext uri="{FF2B5EF4-FFF2-40B4-BE49-F238E27FC236}">
                <a16:creationId xmlns:a16="http://schemas.microsoft.com/office/drawing/2014/main" id="{EAE5547B-6C1D-EEE0-4FAC-37DAFCA9E833}"/>
              </a:ext>
            </a:extLst>
          </p:cNvPr>
          <p:cNvSpPr txBox="1"/>
          <p:nvPr/>
        </p:nvSpPr>
        <p:spPr>
          <a:xfrm>
            <a:off x="14949880" y="22951015"/>
            <a:ext cx="6154471" cy="4524315"/>
          </a:xfrm>
          <a:prstGeom prst="rect">
            <a:avLst/>
          </a:prstGeom>
          <a:noFill/>
        </p:spPr>
        <p:txBody>
          <a:bodyPr wrap="square" rtlCol="0">
            <a:spAutoFit/>
          </a:bodyPr>
          <a:lstStyle/>
          <a:p>
            <a:pPr algn="just"/>
            <a:r>
              <a:rPr lang="en-US" sz="2400" dirty="0">
                <a:latin typeface="Arial" panose="020B0604020202020204" pitchFamily="34" charset="0"/>
                <a:cs typeface="Arial" panose="020B0604020202020204" pitchFamily="34" charset="0"/>
              </a:rPr>
              <a:t>By conducting multifrequency observations over the course of a few months after the initial X-ray discovery of the magnetar </a:t>
            </a:r>
            <a:r>
              <a:rPr lang="en-US" sz="2400" dirty="0">
                <a:effectLst/>
                <a:latin typeface="Arial" panose="020B0604020202020204" pitchFamily="34" charset="0"/>
              </a:rPr>
              <a:t>J1818.0−1607, we were able to see the evolution of its flux density, spectral index, and profile shape.  Simultaneous </a:t>
            </a:r>
            <a:r>
              <a:rPr lang="en-US" sz="2400" i="1" dirty="0">
                <a:effectLst/>
                <a:latin typeface="Arial" panose="020B0604020202020204" pitchFamily="34" charset="0"/>
              </a:rPr>
              <a:t>NICER</a:t>
            </a:r>
            <a:r>
              <a:rPr lang="en-US" sz="2400" dirty="0">
                <a:effectLst/>
                <a:latin typeface="Arial" panose="020B0604020202020204" pitchFamily="34" charset="0"/>
              </a:rPr>
              <a:t> X-ray observations showed an offset between radio and X-ray profiles that may also be changing.  All of these behaviors are consistent with large scale changes in the magnetosphere likely caused by the initial activation event. </a:t>
            </a:r>
            <a:endParaRPr lang="en-US" sz="2400"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AEDC1DDD-4F76-1F2D-F36E-9AA6C5C98E6F}"/>
              </a:ext>
            </a:extLst>
          </p:cNvPr>
          <p:cNvSpPr txBox="1"/>
          <p:nvPr/>
        </p:nvSpPr>
        <p:spPr>
          <a:xfrm>
            <a:off x="805757" y="26568121"/>
            <a:ext cx="5992722" cy="1015663"/>
          </a:xfrm>
          <a:prstGeom prst="rect">
            <a:avLst/>
          </a:prstGeom>
          <a:solidFill>
            <a:schemeClr val="accent6">
              <a:lumMod val="20000"/>
              <a:lumOff val="80000"/>
            </a:schemeClr>
          </a:solidFill>
        </p:spPr>
        <p:txBody>
          <a:bodyPr wrap="square" lIns="182880" tIns="91440" rIns="182880" bIns="91440" rtlCol="0">
            <a:spAutoFit/>
          </a:bodyPr>
          <a:lstStyle/>
          <a:p>
            <a:pPr algn="just"/>
            <a:r>
              <a:rPr lang="en-US" b="1" dirty="0">
                <a:latin typeface="Arial" panose="020B0604020202020204" pitchFamily="34" charset="0"/>
                <a:cs typeface="Arial" panose="020B0604020202020204" pitchFamily="34" charset="0"/>
              </a:rPr>
              <a:t>Figure 1: </a:t>
            </a:r>
            <a:r>
              <a:rPr lang="en-US" dirty="0">
                <a:latin typeface="Arial" panose="020B0604020202020204" pitchFamily="34" charset="0"/>
                <a:cs typeface="Arial" panose="020B0604020202020204" pitchFamily="34" charset="0"/>
              </a:rPr>
              <a:t>Flux density (top) and spectral index (bottom) measurements at 2.2/8.4 GHz and 8.4/32 GHz of </a:t>
            </a:r>
            <a:r>
              <a:rPr lang="en-US" sz="1800" dirty="0">
                <a:effectLst/>
                <a:latin typeface="Arial" panose="020B0604020202020204" pitchFamily="34" charset="0"/>
              </a:rPr>
              <a:t>J1818.0−1607 shortly after X-ray discovery.</a:t>
            </a:r>
            <a:endParaRPr lang="en-US" dirty="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3DF09385-FCD5-E6E5-24F5-912EB8CF5FBB}"/>
              </a:ext>
            </a:extLst>
          </p:cNvPr>
          <p:cNvSpPr txBox="1"/>
          <p:nvPr/>
        </p:nvSpPr>
        <p:spPr>
          <a:xfrm>
            <a:off x="7702922" y="15311635"/>
            <a:ext cx="6241762" cy="1292662"/>
          </a:xfrm>
          <a:prstGeom prst="rect">
            <a:avLst/>
          </a:prstGeom>
          <a:solidFill>
            <a:schemeClr val="accent6">
              <a:lumMod val="20000"/>
              <a:lumOff val="80000"/>
            </a:schemeClr>
          </a:solidFill>
        </p:spPr>
        <p:txBody>
          <a:bodyPr wrap="square" lIns="182880" tIns="91440" rIns="182880" bIns="91440" rtlCol="0">
            <a:spAutoFit/>
          </a:bodyPr>
          <a:lstStyle/>
          <a:p>
            <a:pPr algn="just"/>
            <a:r>
              <a:rPr lang="en-US" b="1" dirty="0">
                <a:latin typeface="Arial" panose="020B0604020202020204" pitchFamily="34" charset="0"/>
                <a:cs typeface="Arial" panose="020B0604020202020204" pitchFamily="34" charset="0"/>
              </a:rPr>
              <a:t>Figure 2: </a:t>
            </a:r>
            <a:r>
              <a:rPr lang="en-US" dirty="0">
                <a:latin typeface="Arial" panose="020B0604020202020204" pitchFamily="34" charset="0"/>
                <a:cs typeface="Arial" panose="020B0604020202020204" pitchFamily="34" charset="0"/>
              </a:rPr>
              <a:t>Mode switching seen over a ~2hr observation at 2.2 GHz (left) and 8.4 GHz (right).  The time averaged profiles for each mode are shown in the top panels, normalized to the same amplitude.</a:t>
            </a:r>
          </a:p>
        </p:txBody>
      </p:sp>
      <p:sp>
        <p:nvSpPr>
          <p:cNvPr id="22" name="TextBox 21">
            <a:extLst>
              <a:ext uri="{FF2B5EF4-FFF2-40B4-BE49-F238E27FC236}">
                <a16:creationId xmlns:a16="http://schemas.microsoft.com/office/drawing/2014/main" id="{6420789C-1969-1325-5731-3C10559C3DF9}"/>
              </a:ext>
            </a:extLst>
          </p:cNvPr>
          <p:cNvSpPr txBox="1"/>
          <p:nvPr/>
        </p:nvSpPr>
        <p:spPr>
          <a:xfrm>
            <a:off x="14764037" y="20270766"/>
            <a:ext cx="6577447" cy="1569660"/>
          </a:xfrm>
          <a:prstGeom prst="rect">
            <a:avLst/>
          </a:prstGeom>
          <a:solidFill>
            <a:schemeClr val="accent6">
              <a:lumMod val="20000"/>
              <a:lumOff val="80000"/>
            </a:schemeClr>
          </a:solidFill>
        </p:spPr>
        <p:txBody>
          <a:bodyPr wrap="square" lIns="182880" tIns="91440" rIns="182880" bIns="91440" rtlCol="0">
            <a:spAutoFit/>
          </a:bodyPr>
          <a:lstStyle/>
          <a:p>
            <a:pPr algn="just"/>
            <a:r>
              <a:rPr lang="en-US" b="1" dirty="0">
                <a:latin typeface="Arial" panose="020B0604020202020204" pitchFamily="34" charset="0"/>
                <a:cs typeface="Arial" panose="020B0604020202020204" pitchFamily="34" charset="0"/>
              </a:rPr>
              <a:t>Figure 3: </a:t>
            </a:r>
            <a:r>
              <a:rPr lang="en-US" i="1" dirty="0">
                <a:latin typeface="Arial" panose="020B0604020202020204" pitchFamily="34" charset="0"/>
                <a:cs typeface="Arial" panose="020B0604020202020204" pitchFamily="34" charset="0"/>
              </a:rPr>
              <a:t>NICER</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X-ray (black) and 2.2 GHz radio (red) profiles for the magnetar at two epochs separated by 13 days.  The peaks of the X-ray profiles are ~0.4 cycles offset from the radio and there is some indication the offset is changing.   </a:t>
            </a:r>
          </a:p>
        </p:txBody>
      </p:sp>
      <p:sp>
        <p:nvSpPr>
          <p:cNvPr id="24" name="TextBox 23">
            <a:extLst>
              <a:ext uri="{FF2B5EF4-FFF2-40B4-BE49-F238E27FC236}">
                <a16:creationId xmlns:a16="http://schemas.microsoft.com/office/drawing/2014/main" id="{7B7674BC-780D-D886-5359-DA85AA68CF89}"/>
              </a:ext>
            </a:extLst>
          </p:cNvPr>
          <p:cNvSpPr txBox="1"/>
          <p:nvPr/>
        </p:nvSpPr>
        <p:spPr>
          <a:xfrm>
            <a:off x="949701" y="30292155"/>
            <a:ext cx="8015395" cy="1061829"/>
          </a:xfrm>
          <a:prstGeom prst="rect">
            <a:avLst/>
          </a:prstGeom>
          <a:noFill/>
        </p:spPr>
        <p:txBody>
          <a:bodyPr wrap="square" rtlCol="0">
            <a:spAutoFit/>
          </a:bodyPr>
          <a:lstStyle/>
          <a:p>
            <a:r>
              <a:rPr lang="en-US" sz="1600" dirty="0">
                <a:solidFill>
                  <a:srgbClr val="0A0A0A"/>
                </a:solidFill>
                <a:effectLst/>
                <a:latin typeface="Arial" panose="020B0604020202020204" pitchFamily="34" charset="0"/>
                <a:cs typeface="Arial" panose="020B0604020202020204" pitchFamily="34" charset="0"/>
              </a:rPr>
              <a:t>This research was carried out at the Jet Propulsion Laboratory, California Institute of Technology, under a contract with the National Aeronautics and Space Administration. © 2022. California Institute of Technology. Government sponsorship acknowledged. </a:t>
            </a:r>
            <a:endParaRPr lang="en-US" sz="1600" dirty="0">
              <a:effectLst/>
              <a:latin typeface="Arial" panose="020B0604020202020204" pitchFamily="34" charset="0"/>
              <a:cs typeface="Arial" panose="020B0604020202020204" pitchFamily="34" charset="0"/>
            </a:endParaRPr>
          </a:p>
          <a:p>
            <a:endParaRPr lang="en-US" sz="1500" dirty="0"/>
          </a:p>
        </p:txBody>
      </p:sp>
    </p:spTree>
    <p:extLst>
      <p:ext uri="{BB962C8B-B14F-4D97-AF65-F5344CB8AC3E}">
        <p14:creationId xmlns:p14="http://schemas.microsoft.com/office/powerpoint/2010/main" val="187670383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3402</TotalTime>
  <Words>892</Words>
  <Application>Microsoft Office PowerPoint</Application>
  <PresentationFormat>Custom</PresentationFormat>
  <Paragraphs>38</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Cambria Math</vt:lpstr>
      <vt:lpstr>Helvetica</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Poster Template Guidelines</dc:title>
  <dc:creator>Chen, Joy (US 183B)</dc:creator>
  <cp:lastModifiedBy>Hong, Sophia (US 1230)</cp:lastModifiedBy>
  <cp:revision>94</cp:revision>
  <dcterms:created xsi:type="dcterms:W3CDTF">2022-08-22T17:05:38Z</dcterms:created>
  <dcterms:modified xsi:type="dcterms:W3CDTF">2022-11-22T21:47:53Z</dcterms:modified>
</cp:coreProperties>
</file>