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93"/>
    <p:restoredTop sz="96405"/>
  </p:normalViewPr>
  <p:slideViewPr>
    <p:cSldViewPr snapToGrid="0">
      <p:cViewPr varScale="1">
        <p:scale>
          <a:sx n="26" d="100"/>
          <a:sy n="26" d="100"/>
        </p:scale>
        <p:origin x="606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hyperlink" Target="mailto:saoussen.belhadj.aissa@jpl.nasa.gov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FBE98B5C-6259-2E8D-0C24-59FAF9B65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8"/>
          <a:stretch/>
        </p:blipFill>
        <p:spPr>
          <a:xfrm>
            <a:off x="14685123" y="13199919"/>
            <a:ext cx="7720172" cy="5957939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34F40376-4DC2-66B5-80BD-B537FBEC6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0"/>
          <a:stretch/>
        </p:blipFill>
        <p:spPr>
          <a:xfrm>
            <a:off x="-159010" y="19957254"/>
            <a:ext cx="8540162" cy="6776403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EF89617E-C61E-A90A-1838-46D999610C33}"/>
              </a:ext>
            </a:extLst>
          </p:cNvPr>
          <p:cNvSpPr/>
          <p:nvPr/>
        </p:nvSpPr>
        <p:spPr>
          <a:xfrm>
            <a:off x="138317" y="29941986"/>
            <a:ext cx="9289082" cy="2938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1018"/>
            <a:ext cx="21945600" cy="68588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6000">
                <a:schemeClr val="accent6">
                  <a:lumMod val="75000"/>
                </a:schemeClr>
              </a:gs>
              <a:gs pos="82000">
                <a:schemeClr val="accent6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507849" y="29992656"/>
            <a:ext cx="805069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Pasadena, California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1173616" y="1076382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392DB-040A-4601-1FDF-EE467A2C2C89}"/>
              </a:ext>
            </a:extLst>
          </p:cNvPr>
          <p:cNvSpPr txBox="1"/>
          <p:nvPr/>
        </p:nvSpPr>
        <p:spPr>
          <a:xfrm>
            <a:off x="507849" y="32388614"/>
            <a:ext cx="597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2022. All rights reserved.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6AD9F-C2D0-FAA0-B80B-B64AFDA924FD}"/>
              </a:ext>
            </a:extLst>
          </p:cNvPr>
          <p:cNvSpPr/>
          <p:nvPr/>
        </p:nvSpPr>
        <p:spPr>
          <a:xfrm>
            <a:off x="9586988" y="29921352"/>
            <a:ext cx="12116560" cy="2938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744A6-324B-83AB-035A-35E0AAF38EC7}"/>
              </a:ext>
            </a:extLst>
          </p:cNvPr>
          <p:cNvSpPr txBox="1"/>
          <p:nvPr/>
        </p:nvSpPr>
        <p:spPr>
          <a:xfrm>
            <a:off x="9787926" y="30132759"/>
            <a:ext cx="1159496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Acknowledgment:</a:t>
            </a:r>
          </a:p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Coastal Protection and Restoration Authority (CPRA) of Louisiana. 2022. Coastwide Reference Monitoring System. Coastal Information Management System (CIMS) database. https://</a:t>
            </a:r>
            <a:r>
              <a:rPr lang="en-US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cims.coastal.louisiana.gov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Accessed 01 12 2021. 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Author Contact Information: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(818) 354-2564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saoussen.belhadj.aissa@jpl.nasa.gov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3326589" y="1746352"/>
            <a:ext cx="15673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Water Level Change In Wetlands With NISAR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1403785" y="4428136"/>
            <a:ext cx="19376571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Author: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Saoussen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Belhadj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aissa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JPL Postdoctoral Fellow 334F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Alexandra Christensen JPL Postdoctoral Fellow 334F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 Simard Principal Senior Research Scientist 334F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9759" y="587830"/>
            <a:ext cx="2209799" cy="220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728FA-0EFF-656C-E1A6-9DB0FF8B67CF}"/>
              </a:ext>
            </a:extLst>
          </p:cNvPr>
          <p:cNvSpPr txBox="1"/>
          <p:nvPr/>
        </p:nvSpPr>
        <p:spPr>
          <a:xfrm>
            <a:off x="507850" y="32017404"/>
            <a:ext cx="597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Poster Number: </a:t>
            </a:r>
            <a:r>
              <a:rPr lang="en-US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PRD-EB#016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394C674-D7DB-C464-0119-D5319E9C0ABF}"/>
              </a:ext>
            </a:extLst>
          </p:cNvPr>
          <p:cNvSpPr txBox="1"/>
          <p:nvPr/>
        </p:nvSpPr>
        <p:spPr>
          <a:xfrm>
            <a:off x="17796284" y="14193337"/>
            <a:ext cx="268054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 3: Coherence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A6C0565-37BA-7FD6-7D76-96A715413D44}"/>
              </a:ext>
            </a:extLst>
          </p:cNvPr>
          <p:cNvGrpSpPr/>
          <p:nvPr/>
        </p:nvGrpSpPr>
        <p:grpSpPr>
          <a:xfrm>
            <a:off x="8034661" y="21780866"/>
            <a:ext cx="7107908" cy="6502835"/>
            <a:chOff x="8431039" y="20587803"/>
            <a:chExt cx="7958471" cy="6952528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4F9A257-0B04-0DF0-B904-05E542E09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99" t="3655" r="1776" b="2354"/>
            <a:stretch/>
          </p:blipFill>
          <p:spPr>
            <a:xfrm>
              <a:off x="8874925" y="20587803"/>
              <a:ext cx="6561870" cy="5736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511113F-2082-EADD-0E7A-2D3DA816A4CA}"/>
                </a:ext>
              </a:extLst>
            </p:cNvPr>
            <p:cNvSpPr txBox="1"/>
            <p:nvPr/>
          </p:nvSpPr>
          <p:spPr>
            <a:xfrm>
              <a:off x="8431039" y="26783492"/>
              <a:ext cx="7958471" cy="756839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Fig 5: Coastwide Reference Monitoring System (CRMS ) Stations 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EDD548AC-8A0D-9F1C-2736-D3E073501600}"/>
              </a:ext>
            </a:extLst>
          </p:cNvPr>
          <p:cNvSpPr txBox="1"/>
          <p:nvPr/>
        </p:nvSpPr>
        <p:spPr>
          <a:xfrm>
            <a:off x="15060363" y="26915540"/>
            <a:ext cx="6969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Fig 6: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derived water level change vs water gauges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D1D633C-65CE-61B4-BDEF-52DA29993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2" y="14472293"/>
            <a:ext cx="6247359" cy="6113481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8691284C-1BC9-178D-4919-0EAA10D32FFD}"/>
              </a:ext>
            </a:extLst>
          </p:cNvPr>
          <p:cNvSpPr txBox="1"/>
          <p:nvPr/>
        </p:nvSpPr>
        <p:spPr>
          <a:xfrm>
            <a:off x="8263332" y="13879331"/>
            <a:ext cx="43604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 2: Differential phase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4AD0009-6730-8D6C-5881-34C8976219AD}"/>
              </a:ext>
            </a:extLst>
          </p:cNvPr>
          <p:cNvSpPr txBox="1"/>
          <p:nvPr/>
        </p:nvSpPr>
        <p:spPr>
          <a:xfrm>
            <a:off x="122665" y="27583820"/>
            <a:ext cx="21470265" cy="2043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1638" indent="-274638" algn="just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Takeaway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7000"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Applying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wetland environments is challenging. Due to vegetation, it is hard to have good coherence. HOWEVER, depending on the season and type of wetland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possible to retrieve reliable water level change with L-band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oogle Shape;161;p7">
            <a:extLst>
              <a:ext uri="{FF2B5EF4-FFF2-40B4-BE49-F238E27FC236}">
                <a16:creationId xmlns:a16="http://schemas.microsoft.com/office/drawing/2014/main" id="{FC4DCDE5-DE2F-EA7E-74CC-816E53E76B12}"/>
              </a:ext>
            </a:extLst>
          </p:cNvPr>
          <p:cNvGrpSpPr/>
          <p:nvPr/>
        </p:nvGrpSpPr>
        <p:grpSpPr>
          <a:xfrm>
            <a:off x="19385363" y="4054676"/>
            <a:ext cx="2110263" cy="2770882"/>
            <a:chOff x="6575741" y="1569534"/>
            <a:chExt cx="340467" cy="468387"/>
          </a:xfrm>
          <a:solidFill>
            <a:schemeClr val="bg2"/>
          </a:solidFill>
        </p:grpSpPr>
        <p:sp>
          <p:nvSpPr>
            <p:cNvPr id="5" name="Google Shape;162;p7">
              <a:extLst>
                <a:ext uri="{FF2B5EF4-FFF2-40B4-BE49-F238E27FC236}">
                  <a16:creationId xmlns:a16="http://schemas.microsoft.com/office/drawing/2014/main" id="{EED5DB0A-8AD5-69A2-C7A8-0BF1CECD6818}"/>
                </a:ext>
              </a:extLst>
            </p:cNvPr>
            <p:cNvSpPr/>
            <p:nvPr/>
          </p:nvSpPr>
          <p:spPr>
            <a:xfrm>
              <a:off x="6604622" y="1569534"/>
              <a:ext cx="82368" cy="107078"/>
            </a:xfrm>
            <a:custGeom>
              <a:avLst/>
              <a:gdLst/>
              <a:ahLst/>
              <a:cxnLst/>
              <a:rect l="l" t="t" r="r" b="b"/>
              <a:pathLst>
                <a:path w="82368" h="107078" extrusionOk="0">
                  <a:moveTo>
                    <a:pt x="41184" y="107079"/>
                  </a:moveTo>
                  <a:cubicBezTo>
                    <a:pt x="63929" y="107079"/>
                    <a:pt x="82368" y="88640"/>
                    <a:pt x="82368" y="65895"/>
                  </a:cubicBezTo>
                  <a:cubicBezTo>
                    <a:pt x="82368" y="54510"/>
                    <a:pt x="77748" y="44206"/>
                    <a:pt x="70282" y="36751"/>
                  </a:cubicBezTo>
                  <a:cubicBezTo>
                    <a:pt x="75098" y="32982"/>
                    <a:pt x="78250" y="27182"/>
                    <a:pt x="78250" y="20592"/>
                  </a:cubicBezTo>
                  <a:cubicBezTo>
                    <a:pt x="78250" y="9219"/>
                    <a:pt x="69031" y="0"/>
                    <a:pt x="57658" y="0"/>
                  </a:cubicBezTo>
                  <a:cubicBezTo>
                    <a:pt x="46285" y="0"/>
                    <a:pt x="37066" y="9219"/>
                    <a:pt x="37066" y="20592"/>
                  </a:cubicBezTo>
                  <a:cubicBezTo>
                    <a:pt x="37066" y="22070"/>
                    <a:pt x="37236" y="23505"/>
                    <a:pt x="37532" y="24895"/>
                  </a:cubicBezTo>
                  <a:cubicBezTo>
                    <a:pt x="16500" y="26747"/>
                    <a:pt x="0" y="44383"/>
                    <a:pt x="0" y="65895"/>
                  </a:cubicBezTo>
                  <a:cubicBezTo>
                    <a:pt x="0" y="88640"/>
                    <a:pt x="18439" y="107079"/>
                    <a:pt x="41184" y="107079"/>
                  </a:cubicBezTo>
                  <a:close/>
                  <a:moveTo>
                    <a:pt x="38766" y="43340"/>
                  </a:moveTo>
                  <a:cubicBezTo>
                    <a:pt x="42626" y="53298"/>
                    <a:pt x="51976" y="66841"/>
                    <a:pt x="74004" y="68403"/>
                  </a:cubicBezTo>
                  <a:cubicBezTo>
                    <a:pt x="72715" y="85399"/>
                    <a:pt x="58505" y="98842"/>
                    <a:pt x="41184" y="98842"/>
                  </a:cubicBezTo>
                  <a:cubicBezTo>
                    <a:pt x="24607" y="98842"/>
                    <a:pt x="10889" y="86523"/>
                    <a:pt x="8608" y="70567"/>
                  </a:cubicBezTo>
                  <a:cubicBezTo>
                    <a:pt x="27487" y="68638"/>
                    <a:pt x="35434" y="54556"/>
                    <a:pt x="38766" y="433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63;p7">
              <a:extLst>
                <a:ext uri="{FF2B5EF4-FFF2-40B4-BE49-F238E27FC236}">
                  <a16:creationId xmlns:a16="http://schemas.microsoft.com/office/drawing/2014/main" id="{CB1B1104-461B-BFB9-D579-10E1B09E52EF}"/>
                </a:ext>
              </a:extLst>
            </p:cNvPr>
            <p:cNvSpPr/>
            <p:nvPr/>
          </p:nvSpPr>
          <p:spPr>
            <a:xfrm>
              <a:off x="6791259" y="1652598"/>
              <a:ext cx="124948" cy="131228"/>
            </a:xfrm>
            <a:custGeom>
              <a:avLst/>
              <a:gdLst/>
              <a:ahLst/>
              <a:cxnLst/>
              <a:rect l="l" t="t" r="r" b="b"/>
              <a:pathLst>
                <a:path w="124948" h="131228" extrusionOk="0">
                  <a:moveTo>
                    <a:pt x="4937" y="69209"/>
                  </a:moveTo>
                  <a:cubicBezTo>
                    <a:pt x="1166" y="74393"/>
                    <a:pt x="-730" y="81025"/>
                    <a:pt x="260" y="88124"/>
                  </a:cubicBezTo>
                  <a:cubicBezTo>
                    <a:pt x="1731" y="98657"/>
                    <a:pt x="9864" y="107425"/>
                    <a:pt x="20255" y="109689"/>
                  </a:cubicBezTo>
                  <a:cubicBezTo>
                    <a:pt x="22175" y="110108"/>
                    <a:pt x="24062" y="110305"/>
                    <a:pt x="25902" y="110305"/>
                  </a:cubicBezTo>
                  <a:cubicBezTo>
                    <a:pt x="27214" y="110305"/>
                    <a:pt x="28502" y="110205"/>
                    <a:pt x="29760" y="110013"/>
                  </a:cubicBezTo>
                  <a:cubicBezTo>
                    <a:pt x="30153" y="109953"/>
                    <a:pt x="30547" y="109924"/>
                    <a:pt x="30939" y="109924"/>
                  </a:cubicBezTo>
                  <a:cubicBezTo>
                    <a:pt x="34156" y="109924"/>
                    <a:pt x="37200" y="111895"/>
                    <a:pt x="38414" y="114933"/>
                  </a:cubicBezTo>
                  <a:cubicBezTo>
                    <a:pt x="42229" y="124482"/>
                    <a:pt x="51563" y="131228"/>
                    <a:pt x="62474" y="131228"/>
                  </a:cubicBezTo>
                  <a:cubicBezTo>
                    <a:pt x="73385" y="131228"/>
                    <a:pt x="82719" y="124482"/>
                    <a:pt x="86534" y="114933"/>
                  </a:cubicBezTo>
                  <a:cubicBezTo>
                    <a:pt x="87748" y="111895"/>
                    <a:pt x="90794" y="109924"/>
                    <a:pt x="94011" y="109924"/>
                  </a:cubicBezTo>
                  <a:cubicBezTo>
                    <a:pt x="94403" y="109924"/>
                    <a:pt x="94797" y="109953"/>
                    <a:pt x="95190" y="110013"/>
                  </a:cubicBezTo>
                  <a:cubicBezTo>
                    <a:pt x="96447" y="110205"/>
                    <a:pt x="97734" y="110305"/>
                    <a:pt x="99045" y="110305"/>
                  </a:cubicBezTo>
                  <a:cubicBezTo>
                    <a:pt x="100881" y="110305"/>
                    <a:pt x="102764" y="110109"/>
                    <a:pt x="104680" y="109692"/>
                  </a:cubicBezTo>
                  <a:cubicBezTo>
                    <a:pt x="115071" y="107434"/>
                    <a:pt x="123209" y="98672"/>
                    <a:pt x="124685" y="88141"/>
                  </a:cubicBezTo>
                  <a:cubicBezTo>
                    <a:pt x="125681" y="81035"/>
                    <a:pt x="123785" y="74396"/>
                    <a:pt x="120010" y="69208"/>
                  </a:cubicBezTo>
                  <a:cubicBezTo>
                    <a:pt x="117784" y="66149"/>
                    <a:pt x="117784" y="62138"/>
                    <a:pt x="120010" y="59078"/>
                  </a:cubicBezTo>
                  <a:cubicBezTo>
                    <a:pt x="123774" y="53905"/>
                    <a:pt x="125671" y="47289"/>
                    <a:pt x="124693" y="40206"/>
                  </a:cubicBezTo>
                  <a:cubicBezTo>
                    <a:pt x="123226" y="29576"/>
                    <a:pt x="114963" y="20745"/>
                    <a:pt x="104460" y="18549"/>
                  </a:cubicBezTo>
                  <a:cubicBezTo>
                    <a:pt x="102621" y="18164"/>
                    <a:pt x="100810" y="17983"/>
                    <a:pt x="99045" y="17983"/>
                  </a:cubicBezTo>
                  <a:cubicBezTo>
                    <a:pt x="97536" y="17983"/>
                    <a:pt x="96060" y="18115"/>
                    <a:pt x="94625" y="18367"/>
                  </a:cubicBezTo>
                  <a:cubicBezTo>
                    <a:pt x="94092" y="18461"/>
                    <a:pt x="93562" y="18507"/>
                    <a:pt x="93039" y="18507"/>
                  </a:cubicBezTo>
                  <a:cubicBezTo>
                    <a:pt x="89867" y="18507"/>
                    <a:pt x="86957" y="16826"/>
                    <a:pt x="85439" y="13922"/>
                  </a:cubicBezTo>
                  <a:cubicBezTo>
                    <a:pt x="81116" y="5648"/>
                    <a:pt x="72456" y="0"/>
                    <a:pt x="62474" y="0"/>
                  </a:cubicBezTo>
                  <a:cubicBezTo>
                    <a:pt x="52492" y="0"/>
                    <a:pt x="43832" y="5648"/>
                    <a:pt x="39508" y="13922"/>
                  </a:cubicBezTo>
                  <a:cubicBezTo>
                    <a:pt x="37991" y="16826"/>
                    <a:pt x="35081" y="18507"/>
                    <a:pt x="31909" y="18507"/>
                  </a:cubicBezTo>
                  <a:cubicBezTo>
                    <a:pt x="31386" y="18507"/>
                    <a:pt x="30855" y="18461"/>
                    <a:pt x="30323" y="18367"/>
                  </a:cubicBezTo>
                  <a:cubicBezTo>
                    <a:pt x="28888" y="18115"/>
                    <a:pt x="27412" y="17983"/>
                    <a:pt x="25903" y="17983"/>
                  </a:cubicBezTo>
                  <a:cubicBezTo>
                    <a:pt x="24138" y="17983"/>
                    <a:pt x="22328" y="18164"/>
                    <a:pt x="20488" y="18549"/>
                  </a:cubicBezTo>
                  <a:cubicBezTo>
                    <a:pt x="9985" y="20745"/>
                    <a:pt x="1722" y="29575"/>
                    <a:pt x="255" y="40204"/>
                  </a:cubicBezTo>
                  <a:cubicBezTo>
                    <a:pt x="-723" y="47288"/>
                    <a:pt x="1173" y="53905"/>
                    <a:pt x="4937" y="59078"/>
                  </a:cubicBezTo>
                  <a:cubicBezTo>
                    <a:pt x="7164" y="62138"/>
                    <a:pt x="7164" y="66149"/>
                    <a:pt x="4937" y="69209"/>
                  </a:cubicBezTo>
                  <a:close/>
                  <a:moveTo>
                    <a:pt x="11598" y="54232"/>
                  </a:moveTo>
                  <a:cubicBezTo>
                    <a:pt x="8907" y="50534"/>
                    <a:pt x="7776" y="45952"/>
                    <a:pt x="8414" y="41331"/>
                  </a:cubicBezTo>
                  <a:cubicBezTo>
                    <a:pt x="9406" y="34151"/>
                    <a:pt x="15064" y="28098"/>
                    <a:pt x="22174" y="26611"/>
                  </a:cubicBezTo>
                  <a:cubicBezTo>
                    <a:pt x="23418" y="26351"/>
                    <a:pt x="24673" y="26219"/>
                    <a:pt x="25903" y="26219"/>
                  </a:cubicBezTo>
                  <a:cubicBezTo>
                    <a:pt x="26906" y="26219"/>
                    <a:pt x="27913" y="26307"/>
                    <a:pt x="28897" y="26480"/>
                  </a:cubicBezTo>
                  <a:cubicBezTo>
                    <a:pt x="29893" y="26655"/>
                    <a:pt x="30906" y="26744"/>
                    <a:pt x="31909" y="26744"/>
                  </a:cubicBezTo>
                  <a:cubicBezTo>
                    <a:pt x="38197" y="26744"/>
                    <a:pt x="43906" y="23292"/>
                    <a:pt x="46809" y="17737"/>
                  </a:cubicBezTo>
                  <a:cubicBezTo>
                    <a:pt x="49870" y="11877"/>
                    <a:pt x="55873" y="8237"/>
                    <a:pt x="62474" y="8237"/>
                  </a:cubicBezTo>
                  <a:cubicBezTo>
                    <a:pt x="69075" y="8237"/>
                    <a:pt x="75077" y="11877"/>
                    <a:pt x="78140" y="17737"/>
                  </a:cubicBezTo>
                  <a:cubicBezTo>
                    <a:pt x="81043" y="23293"/>
                    <a:pt x="86752" y="26744"/>
                    <a:pt x="93039" y="26744"/>
                  </a:cubicBezTo>
                  <a:cubicBezTo>
                    <a:pt x="94042" y="26744"/>
                    <a:pt x="95055" y="26655"/>
                    <a:pt x="96050" y="26480"/>
                  </a:cubicBezTo>
                  <a:cubicBezTo>
                    <a:pt x="97034" y="26307"/>
                    <a:pt x="98042" y="26219"/>
                    <a:pt x="99045" y="26219"/>
                  </a:cubicBezTo>
                  <a:cubicBezTo>
                    <a:pt x="100276" y="26219"/>
                    <a:pt x="101530" y="26351"/>
                    <a:pt x="102775" y="26612"/>
                  </a:cubicBezTo>
                  <a:cubicBezTo>
                    <a:pt x="109885" y="28098"/>
                    <a:pt x="115543" y="34152"/>
                    <a:pt x="116534" y="41331"/>
                  </a:cubicBezTo>
                  <a:cubicBezTo>
                    <a:pt x="117172" y="45952"/>
                    <a:pt x="116041" y="50534"/>
                    <a:pt x="113350" y="54232"/>
                  </a:cubicBezTo>
                  <a:cubicBezTo>
                    <a:pt x="109037" y="60160"/>
                    <a:pt x="109036" y="68126"/>
                    <a:pt x="113350" y="74055"/>
                  </a:cubicBezTo>
                  <a:cubicBezTo>
                    <a:pt x="116049" y="77764"/>
                    <a:pt x="117178" y="82361"/>
                    <a:pt x="116529" y="86997"/>
                  </a:cubicBezTo>
                  <a:cubicBezTo>
                    <a:pt x="115533" y="94097"/>
                    <a:pt x="109941" y="100120"/>
                    <a:pt x="102930" y="101643"/>
                  </a:cubicBezTo>
                  <a:cubicBezTo>
                    <a:pt x="101634" y="101925"/>
                    <a:pt x="100327" y="102068"/>
                    <a:pt x="99045" y="102068"/>
                  </a:cubicBezTo>
                  <a:cubicBezTo>
                    <a:pt x="98171" y="102068"/>
                    <a:pt x="97291" y="102001"/>
                    <a:pt x="96431" y="101870"/>
                  </a:cubicBezTo>
                  <a:cubicBezTo>
                    <a:pt x="95634" y="101749"/>
                    <a:pt x="94819" y="101687"/>
                    <a:pt x="94011" y="101687"/>
                  </a:cubicBezTo>
                  <a:cubicBezTo>
                    <a:pt x="87399" y="101687"/>
                    <a:pt x="81320" y="105782"/>
                    <a:pt x="78885" y="111877"/>
                  </a:cubicBezTo>
                  <a:cubicBezTo>
                    <a:pt x="76187" y="118629"/>
                    <a:pt x="69745" y="122992"/>
                    <a:pt x="62474" y="122992"/>
                  </a:cubicBezTo>
                  <a:cubicBezTo>
                    <a:pt x="55202" y="122992"/>
                    <a:pt x="48761" y="118629"/>
                    <a:pt x="46063" y="111877"/>
                  </a:cubicBezTo>
                  <a:cubicBezTo>
                    <a:pt x="43627" y="105782"/>
                    <a:pt x="37550" y="101687"/>
                    <a:pt x="30939" y="101687"/>
                  </a:cubicBezTo>
                  <a:cubicBezTo>
                    <a:pt x="30130" y="101687"/>
                    <a:pt x="29316" y="101749"/>
                    <a:pt x="28518" y="101870"/>
                  </a:cubicBezTo>
                  <a:cubicBezTo>
                    <a:pt x="27657" y="102001"/>
                    <a:pt x="26777" y="102068"/>
                    <a:pt x="25902" y="102068"/>
                  </a:cubicBezTo>
                  <a:cubicBezTo>
                    <a:pt x="24618" y="102068"/>
                    <a:pt x="23308" y="101924"/>
                    <a:pt x="22009" y="101641"/>
                  </a:cubicBezTo>
                  <a:cubicBezTo>
                    <a:pt x="14998" y="100113"/>
                    <a:pt x="9410" y="94087"/>
                    <a:pt x="8418" y="86986"/>
                  </a:cubicBezTo>
                  <a:cubicBezTo>
                    <a:pt x="7772" y="82354"/>
                    <a:pt x="8901" y="77761"/>
                    <a:pt x="11597" y="74055"/>
                  </a:cubicBezTo>
                  <a:cubicBezTo>
                    <a:pt x="15911" y="68127"/>
                    <a:pt x="15911" y="60160"/>
                    <a:pt x="11598" y="542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4;p7">
              <a:extLst>
                <a:ext uri="{FF2B5EF4-FFF2-40B4-BE49-F238E27FC236}">
                  <a16:creationId xmlns:a16="http://schemas.microsoft.com/office/drawing/2014/main" id="{6FF17F2D-B9FC-3DCF-750F-86A7612FACFB}"/>
                </a:ext>
              </a:extLst>
            </p:cNvPr>
            <p:cNvSpPr/>
            <p:nvPr/>
          </p:nvSpPr>
          <p:spPr>
            <a:xfrm>
              <a:off x="6766589" y="1655041"/>
              <a:ext cx="16473" cy="16473"/>
            </a:xfrm>
            <a:custGeom>
              <a:avLst/>
              <a:gdLst/>
              <a:ahLst/>
              <a:cxnLst/>
              <a:rect l="l" t="t" r="r" b="b"/>
              <a:pathLst>
                <a:path w="16473" h="16473" extrusionOk="0">
                  <a:moveTo>
                    <a:pt x="16474" y="8237"/>
                  </a:moveTo>
                  <a:cubicBezTo>
                    <a:pt x="16474" y="12786"/>
                    <a:pt x="12786" y="16474"/>
                    <a:pt x="8237" y="16474"/>
                  </a:cubicBezTo>
                  <a:cubicBezTo>
                    <a:pt x="3688" y="16474"/>
                    <a:pt x="0" y="12786"/>
                    <a:pt x="0" y="8237"/>
                  </a:cubicBezTo>
                  <a:cubicBezTo>
                    <a:pt x="0" y="3688"/>
                    <a:pt x="3688" y="0"/>
                    <a:pt x="8237" y="0"/>
                  </a:cubicBezTo>
                  <a:cubicBezTo>
                    <a:pt x="12786" y="0"/>
                    <a:pt x="16474" y="3688"/>
                    <a:pt x="16474" y="82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;p7">
              <a:extLst>
                <a:ext uri="{FF2B5EF4-FFF2-40B4-BE49-F238E27FC236}">
                  <a16:creationId xmlns:a16="http://schemas.microsoft.com/office/drawing/2014/main" id="{A56CB0B6-4F52-3C38-D668-EB28B2C9ED1F}"/>
                </a:ext>
              </a:extLst>
            </p:cNvPr>
            <p:cNvSpPr/>
            <p:nvPr/>
          </p:nvSpPr>
          <p:spPr>
            <a:xfrm>
              <a:off x="6735049" y="1638179"/>
              <a:ext cx="16473" cy="16473"/>
            </a:xfrm>
            <a:custGeom>
              <a:avLst/>
              <a:gdLst/>
              <a:ahLst/>
              <a:cxnLst/>
              <a:rect l="l" t="t" r="r" b="b"/>
              <a:pathLst>
                <a:path w="16473" h="16473" extrusionOk="0">
                  <a:moveTo>
                    <a:pt x="16474" y="8237"/>
                  </a:moveTo>
                  <a:cubicBezTo>
                    <a:pt x="16474" y="12786"/>
                    <a:pt x="12786" y="16474"/>
                    <a:pt x="8237" y="16474"/>
                  </a:cubicBezTo>
                  <a:cubicBezTo>
                    <a:pt x="3688" y="16474"/>
                    <a:pt x="0" y="12786"/>
                    <a:pt x="0" y="8237"/>
                  </a:cubicBezTo>
                  <a:cubicBezTo>
                    <a:pt x="0" y="3688"/>
                    <a:pt x="3688" y="0"/>
                    <a:pt x="8237" y="0"/>
                  </a:cubicBezTo>
                  <a:cubicBezTo>
                    <a:pt x="12786" y="0"/>
                    <a:pt x="16474" y="3688"/>
                    <a:pt x="16474" y="82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6;p7">
              <a:extLst>
                <a:ext uri="{FF2B5EF4-FFF2-40B4-BE49-F238E27FC236}">
                  <a16:creationId xmlns:a16="http://schemas.microsoft.com/office/drawing/2014/main" id="{BF58FD65-18EC-CE84-F003-391D73FD6AF6}"/>
                </a:ext>
              </a:extLst>
            </p:cNvPr>
            <p:cNvSpPr/>
            <p:nvPr/>
          </p:nvSpPr>
          <p:spPr>
            <a:xfrm>
              <a:off x="6701135" y="1625444"/>
              <a:ext cx="16473" cy="16473"/>
            </a:xfrm>
            <a:custGeom>
              <a:avLst/>
              <a:gdLst/>
              <a:ahLst/>
              <a:cxnLst/>
              <a:rect l="l" t="t" r="r" b="b"/>
              <a:pathLst>
                <a:path w="16473" h="16473" extrusionOk="0">
                  <a:moveTo>
                    <a:pt x="16474" y="8237"/>
                  </a:moveTo>
                  <a:cubicBezTo>
                    <a:pt x="16474" y="12786"/>
                    <a:pt x="12786" y="16474"/>
                    <a:pt x="8237" y="16474"/>
                  </a:cubicBezTo>
                  <a:cubicBezTo>
                    <a:pt x="3688" y="16474"/>
                    <a:pt x="0" y="12786"/>
                    <a:pt x="0" y="8237"/>
                  </a:cubicBezTo>
                  <a:cubicBezTo>
                    <a:pt x="0" y="3688"/>
                    <a:pt x="3688" y="0"/>
                    <a:pt x="8237" y="0"/>
                  </a:cubicBezTo>
                  <a:cubicBezTo>
                    <a:pt x="12786" y="0"/>
                    <a:pt x="16474" y="3688"/>
                    <a:pt x="16474" y="82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7;p7">
              <a:extLst>
                <a:ext uri="{FF2B5EF4-FFF2-40B4-BE49-F238E27FC236}">
                  <a16:creationId xmlns:a16="http://schemas.microsoft.com/office/drawing/2014/main" id="{3ED08318-B5EB-0F27-AD66-3C0ABA870FE2}"/>
                </a:ext>
              </a:extLst>
            </p:cNvPr>
            <p:cNvSpPr/>
            <p:nvPr/>
          </p:nvSpPr>
          <p:spPr>
            <a:xfrm>
              <a:off x="6582399" y="1782983"/>
              <a:ext cx="123295" cy="254938"/>
            </a:xfrm>
            <a:custGeom>
              <a:avLst/>
              <a:gdLst/>
              <a:ahLst/>
              <a:cxnLst/>
              <a:rect l="l" t="t" r="r" b="b"/>
              <a:pathLst>
                <a:path w="123295" h="254938" extrusionOk="0">
                  <a:moveTo>
                    <a:pt x="111678" y="22594"/>
                  </a:moveTo>
                  <a:cubicBezTo>
                    <a:pt x="111657" y="22532"/>
                    <a:pt x="111641" y="22478"/>
                    <a:pt x="111620" y="22417"/>
                  </a:cubicBezTo>
                  <a:cubicBezTo>
                    <a:pt x="110940" y="22455"/>
                    <a:pt x="110266" y="22520"/>
                    <a:pt x="109575" y="22520"/>
                  </a:cubicBezTo>
                  <a:lnTo>
                    <a:pt x="40153" y="22520"/>
                  </a:lnTo>
                  <a:cubicBezTo>
                    <a:pt x="30308" y="22520"/>
                    <a:pt x="22296" y="14508"/>
                    <a:pt x="22296" y="4663"/>
                  </a:cubicBezTo>
                  <a:cubicBezTo>
                    <a:pt x="22296" y="4542"/>
                    <a:pt x="22328" y="4428"/>
                    <a:pt x="22331" y="4307"/>
                  </a:cubicBezTo>
                  <a:cubicBezTo>
                    <a:pt x="18336" y="3423"/>
                    <a:pt x="14527" y="1965"/>
                    <a:pt x="11008" y="0"/>
                  </a:cubicBezTo>
                  <a:cubicBezTo>
                    <a:pt x="10671" y="7573"/>
                    <a:pt x="9824" y="15878"/>
                    <a:pt x="8253" y="22594"/>
                  </a:cubicBezTo>
                  <a:cubicBezTo>
                    <a:pt x="169" y="57151"/>
                    <a:pt x="1467" y="70014"/>
                    <a:pt x="585" y="95404"/>
                  </a:cubicBezTo>
                  <a:cubicBezTo>
                    <a:pt x="-1040" y="142223"/>
                    <a:pt x="1117" y="209681"/>
                    <a:pt x="2258" y="239624"/>
                  </a:cubicBezTo>
                  <a:cubicBezTo>
                    <a:pt x="2584" y="248190"/>
                    <a:pt x="9624" y="254938"/>
                    <a:pt x="18196" y="254938"/>
                  </a:cubicBezTo>
                  <a:cubicBezTo>
                    <a:pt x="26104" y="254938"/>
                    <a:pt x="32818" y="249145"/>
                    <a:pt x="33975" y="241322"/>
                  </a:cubicBezTo>
                  <a:lnTo>
                    <a:pt x="55800" y="93845"/>
                  </a:lnTo>
                  <a:cubicBezTo>
                    <a:pt x="56265" y="90700"/>
                    <a:pt x="58965" y="88370"/>
                    <a:pt x="62145" y="88370"/>
                  </a:cubicBezTo>
                  <a:cubicBezTo>
                    <a:pt x="65306" y="88370"/>
                    <a:pt x="67996" y="90673"/>
                    <a:pt x="68483" y="93797"/>
                  </a:cubicBezTo>
                  <a:lnTo>
                    <a:pt x="91483" y="241443"/>
                  </a:lnTo>
                  <a:cubicBezTo>
                    <a:pt x="92692" y="249210"/>
                    <a:pt x="99382" y="254938"/>
                    <a:pt x="107243" y="254938"/>
                  </a:cubicBezTo>
                  <a:lnTo>
                    <a:pt x="107345" y="254938"/>
                  </a:lnTo>
                  <a:cubicBezTo>
                    <a:pt x="116204" y="254938"/>
                    <a:pt x="123366" y="247719"/>
                    <a:pt x="123295" y="238860"/>
                  </a:cubicBezTo>
                  <a:lnTo>
                    <a:pt x="122230" y="105880"/>
                  </a:lnTo>
                  <a:cubicBezTo>
                    <a:pt x="122230" y="105880"/>
                    <a:pt x="121410" y="52023"/>
                    <a:pt x="111678" y="225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8;p7">
              <a:extLst>
                <a:ext uri="{FF2B5EF4-FFF2-40B4-BE49-F238E27FC236}">
                  <a16:creationId xmlns:a16="http://schemas.microsoft.com/office/drawing/2014/main" id="{82D69A93-A9DE-4AFC-6B34-B66D53CA9A20}"/>
                </a:ext>
              </a:extLst>
            </p:cNvPr>
            <p:cNvSpPr/>
            <p:nvPr/>
          </p:nvSpPr>
          <p:spPr>
            <a:xfrm>
              <a:off x="6612995" y="1687264"/>
              <a:ext cx="106701" cy="110001"/>
            </a:xfrm>
            <a:custGeom>
              <a:avLst/>
              <a:gdLst/>
              <a:ahLst/>
              <a:cxnLst/>
              <a:rect l="l" t="t" r="r" b="b"/>
              <a:pathLst>
                <a:path w="106701" h="110001" extrusionOk="0">
                  <a:moveTo>
                    <a:pt x="92374" y="27031"/>
                  </a:moveTo>
                  <a:lnTo>
                    <a:pt x="92300" y="27231"/>
                  </a:lnTo>
                  <a:cubicBezTo>
                    <a:pt x="92206" y="26696"/>
                    <a:pt x="92106" y="26163"/>
                    <a:pt x="91986" y="25637"/>
                  </a:cubicBezTo>
                  <a:lnTo>
                    <a:pt x="91125" y="22546"/>
                  </a:lnTo>
                  <a:cubicBezTo>
                    <a:pt x="86767" y="9452"/>
                    <a:pt x="74438" y="0"/>
                    <a:pt x="59881" y="0"/>
                  </a:cubicBezTo>
                  <a:lnTo>
                    <a:pt x="45197" y="0"/>
                  </a:lnTo>
                  <a:cubicBezTo>
                    <a:pt x="48416" y="4403"/>
                    <a:pt x="49741" y="9899"/>
                    <a:pt x="48799" y="15314"/>
                  </a:cubicBezTo>
                  <a:lnTo>
                    <a:pt x="39436" y="69075"/>
                  </a:lnTo>
                  <a:cubicBezTo>
                    <a:pt x="38733" y="73117"/>
                    <a:pt x="37390" y="76898"/>
                    <a:pt x="35573" y="80369"/>
                  </a:cubicBezTo>
                  <a:lnTo>
                    <a:pt x="71724" y="77453"/>
                  </a:lnTo>
                  <a:cubicBezTo>
                    <a:pt x="72350" y="77410"/>
                    <a:pt x="72936" y="77522"/>
                    <a:pt x="73481" y="77724"/>
                  </a:cubicBezTo>
                  <a:cubicBezTo>
                    <a:pt x="73984" y="77910"/>
                    <a:pt x="74435" y="78186"/>
                    <a:pt x="74823" y="78540"/>
                  </a:cubicBezTo>
                  <a:cubicBezTo>
                    <a:pt x="75564" y="79216"/>
                    <a:pt x="76071" y="80146"/>
                    <a:pt x="76160" y="81229"/>
                  </a:cubicBezTo>
                  <a:cubicBezTo>
                    <a:pt x="76273" y="82647"/>
                    <a:pt x="75603" y="83899"/>
                    <a:pt x="74567" y="84725"/>
                  </a:cubicBezTo>
                  <a:cubicBezTo>
                    <a:pt x="73948" y="85218"/>
                    <a:pt x="73231" y="85596"/>
                    <a:pt x="72383" y="85665"/>
                  </a:cubicBezTo>
                  <a:lnTo>
                    <a:pt x="29280" y="89143"/>
                  </a:lnTo>
                  <a:cubicBezTo>
                    <a:pt x="22215" y="96517"/>
                    <a:pt x="12302" y="101033"/>
                    <a:pt x="1429" y="101033"/>
                  </a:cubicBezTo>
                  <a:lnTo>
                    <a:pt x="645" y="101033"/>
                  </a:lnTo>
                  <a:cubicBezTo>
                    <a:pt x="428" y="101033"/>
                    <a:pt x="216" y="101009"/>
                    <a:pt x="0" y="101006"/>
                  </a:cubicBezTo>
                  <a:cubicBezTo>
                    <a:pt x="329" y="106015"/>
                    <a:pt x="4466" y="110002"/>
                    <a:pt x="9557" y="110002"/>
                  </a:cubicBezTo>
                  <a:lnTo>
                    <a:pt x="78470" y="110002"/>
                  </a:lnTo>
                  <a:lnTo>
                    <a:pt x="78979" y="110002"/>
                  </a:lnTo>
                  <a:cubicBezTo>
                    <a:pt x="94266" y="110002"/>
                    <a:pt x="106702" y="97566"/>
                    <a:pt x="106702" y="82279"/>
                  </a:cubicBezTo>
                  <a:cubicBezTo>
                    <a:pt x="106702" y="79773"/>
                    <a:pt x="106360" y="77268"/>
                    <a:pt x="105684" y="74838"/>
                  </a:cubicBezTo>
                  <a:lnTo>
                    <a:pt x="92374" y="270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69;p7">
              <a:extLst>
                <a:ext uri="{FF2B5EF4-FFF2-40B4-BE49-F238E27FC236}">
                  <a16:creationId xmlns:a16="http://schemas.microsoft.com/office/drawing/2014/main" id="{40161485-5311-9B8E-11C9-030559B03101}"/>
                </a:ext>
              </a:extLst>
            </p:cNvPr>
            <p:cNvSpPr/>
            <p:nvPr/>
          </p:nvSpPr>
          <p:spPr>
            <a:xfrm>
              <a:off x="6575741" y="1687231"/>
              <a:ext cx="78113" cy="92829"/>
            </a:xfrm>
            <a:custGeom>
              <a:avLst/>
              <a:gdLst/>
              <a:ahLst/>
              <a:cxnLst/>
              <a:rect l="l" t="t" r="r" b="b"/>
              <a:pathLst>
                <a:path w="78113" h="92829" extrusionOk="0">
                  <a:moveTo>
                    <a:pt x="17830" y="86095"/>
                  </a:moveTo>
                  <a:cubicBezTo>
                    <a:pt x="21730" y="89021"/>
                    <a:pt x="26285" y="91032"/>
                    <a:pt x="31143" y="92049"/>
                  </a:cubicBezTo>
                  <a:cubicBezTo>
                    <a:pt x="32583" y="92351"/>
                    <a:pt x="34050" y="92526"/>
                    <a:pt x="35539" y="92633"/>
                  </a:cubicBezTo>
                  <a:cubicBezTo>
                    <a:pt x="36328" y="92690"/>
                    <a:pt x="37100" y="92829"/>
                    <a:pt x="37899" y="92829"/>
                  </a:cubicBezTo>
                  <a:lnTo>
                    <a:pt x="38683" y="92829"/>
                  </a:lnTo>
                  <a:cubicBezTo>
                    <a:pt x="39484" y="92829"/>
                    <a:pt x="40275" y="92784"/>
                    <a:pt x="41062" y="92723"/>
                  </a:cubicBezTo>
                  <a:cubicBezTo>
                    <a:pt x="44323" y="92471"/>
                    <a:pt x="47442" y="91691"/>
                    <a:pt x="50349" y="90482"/>
                  </a:cubicBezTo>
                  <a:cubicBezTo>
                    <a:pt x="53218" y="89289"/>
                    <a:pt x="55883" y="87692"/>
                    <a:pt x="58235" y="85712"/>
                  </a:cubicBezTo>
                  <a:cubicBezTo>
                    <a:pt x="59818" y="84380"/>
                    <a:pt x="61244" y="82868"/>
                    <a:pt x="62528" y="81234"/>
                  </a:cubicBezTo>
                  <a:cubicBezTo>
                    <a:pt x="65545" y="77393"/>
                    <a:pt x="67686" y="72797"/>
                    <a:pt x="68574" y="67692"/>
                  </a:cubicBezTo>
                  <a:lnTo>
                    <a:pt x="77937" y="13932"/>
                  </a:lnTo>
                  <a:cubicBezTo>
                    <a:pt x="78540" y="10465"/>
                    <a:pt x="77587" y="6934"/>
                    <a:pt x="75323" y="4239"/>
                  </a:cubicBezTo>
                  <a:cubicBezTo>
                    <a:pt x="73125" y="1623"/>
                    <a:pt x="69928" y="121"/>
                    <a:pt x="66524" y="33"/>
                  </a:cubicBezTo>
                  <a:cubicBezTo>
                    <a:pt x="66421" y="30"/>
                    <a:pt x="66324" y="0"/>
                    <a:pt x="66221" y="0"/>
                  </a:cubicBezTo>
                  <a:cubicBezTo>
                    <a:pt x="66092" y="0"/>
                    <a:pt x="65970" y="29"/>
                    <a:pt x="65842" y="33"/>
                  </a:cubicBezTo>
                  <a:cubicBezTo>
                    <a:pt x="59974" y="210"/>
                    <a:pt x="54950" y="4381"/>
                    <a:pt x="53753" y="10143"/>
                  </a:cubicBezTo>
                  <a:lnTo>
                    <a:pt x="46691" y="47016"/>
                  </a:lnTo>
                  <a:cubicBezTo>
                    <a:pt x="46264" y="49248"/>
                    <a:pt x="44097" y="50688"/>
                    <a:pt x="41868" y="50286"/>
                  </a:cubicBezTo>
                  <a:cubicBezTo>
                    <a:pt x="39636" y="49855"/>
                    <a:pt x="38172" y="47700"/>
                    <a:pt x="38599" y="45463"/>
                  </a:cubicBezTo>
                  <a:lnTo>
                    <a:pt x="45625" y="8784"/>
                  </a:lnTo>
                  <a:cubicBezTo>
                    <a:pt x="45641" y="8703"/>
                    <a:pt x="45657" y="8619"/>
                    <a:pt x="45673" y="8538"/>
                  </a:cubicBezTo>
                  <a:lnTo>
                    <a:pt x="47304" y="33"/>
                  </a:lnTo>
                  <a:lnTo>
                    <a:pt x="47310" y="0"/>
                  </a:lnTo>
                  <a:lnTo>
                    <a:pt x="28846" y="0"/>
                  </a:lnTo>
                  <a:cubicBezTo>
                    <a:pt x="28624" y="0"/>
                    <a:pt x="28410" y="28"/>
                    <a:pt x="28190" y="33"/>
                  </a:cubicBezTo>
                  <a:cubicBezTo>
                    <a:pt x="28101" y="35"/>
                    <a:pt x="28013" y="44"/>
                    <a:pt x="27923" y="47"/>
                  </a:cubicBezTo>
                  <a:cubicBezTo>
                    <a:pt x="26580" y="55"/>
                    <a:pt x="25271" y="198"/>
                    <a:pt x="23997" y="443"/>
                  </a:cubicBezTo>
                  <a:cubicBezTo>
                    <a:pt x="23886" y="462"/>
                    <a:pt x="23773" y="474"/>
                    <a:pt x="23661" y="494"/>
                  </a:cubicBezTo>
                  <a:cubicBezTo>
                    <a:pt x="10350" y="2941"/>
                    <a:pt x="142" y="14589"/>
                    <a:pt x="17" y="28576"/>
                  </a:cubicBezTo>
                  <a:lnTo>
                    <a:pt x="5" y="29903"/>
                  </a:lnTo>
                  <a:cubicBezTo>
                    <a:pt x="-100" y="42073"/>
                    <a:pt x="1557" y="54171"/>
                    <a:pt x="4931" y="65858"/>
                  </a:cubicBezTo>
                  <a:lnTo>
                    <a:pt x="5736" y="68634"/>
                  </a:lnTo>
                  <a:cubicBezTo>
                    <a:pt x="7795" y="75771"/>
                    <a:pt x="12142" y="81826"/>
                    <a:pt x="17830" y="860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70;p7">
              <a:extLst>
                <a:ext uri="{FF2B5EF4-FFF2-40B4-BE49-F238E27FC236}">
                  <a16:creationId xmlns:a16="http://schemas.microsoft.com/office/drawing/2014/main" id="{C08BFD98-769B-2D16-3789-3D90B1FD6AFE}"/>
                </a:ext>
              </a:extLst>
            </p:cNvPr>
            <p:cNvSpPr/>
            <p:nvPr/>
          </p:nvSpPr>
          <p:spPr>
            <a:xfrm>
              <a:off x="6846187" y="1741359"/>
              <a:ext cx="14929" cy="14813"/>
            </a:xfrm>
            <a:custGeom>
              <a:avLst/>
              <a:gdLst/>
              <a:ahLst/>
              <a:cxnLst/>
              <a:rect l="l" t="t" r="r" b="b"/>
              <a:pathLst>
                <a:path w="14929" h="14813" extrusionOk="0">
                  <a:moveTo>
                    <a:pt x="7522" y="0"/>
                  </a:moveTo>
                  <a:lnTo>
                    <a:pt x="7407" y="0"/>
                  </a:lnTo>
                  <a:cubicBezTo>
                    <a:pt x="3316" y="0"/>
                    <a:pt x="0" y="3316"/>
                    <a:pt x="0" y="7407"/>
                  </a:cubicBezTo>
                  <a:cubicBezTo>
                    <a:pt x="0" y="11498"/>
                    <a:pt x="3316" y="14814"/>
                    <a:pt x="7407" y="14814"/>
                  </a:cubicBezTo>
                  <a:lnTo>
                    <a:pt x="7522" y="14814"/>
                  </a:lnTo>
                  <a:cubicBezTo>
                    <a:pt x="11613" y="14814"/>
                    <a:pt x="14929" y="11498"/>
                    <a:pt x="14929" y="7407"/>
                  </a:cubicBezTo>
                  <a:cubicBezTo>
                    <a:pt x="14929" y="3316"/>
                    <a:pt x="11613" y="0"/>
                    <a:pt x="7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71;p7">
              <a:extLst>
                <a:ext uri="{FF2B5EF4-FFF2-40B4-BE49-F238E27FC236}">
                  <a16:creationId xmlns:a16="http://schemas.microsoft.com/office/drawing/2014/main" id="{4BAC7777-10CF-5827-624B-1D52071D6702}"/>
                </a:ext>
              </a:extLst>
            </p:cNvPr>
            <p:cNvSpPr/>
            <p:nvPr/>
          </p:nvSpPr>
          <p:spPr>
            <a:xfrm>
              <a:off x="6829030" y="1680251"/>
              <a:ext cx="49405" cy="56745"/>
            </a:xfrm>
            <a:custGeom>
              <a:avLst/>
              <a:gdLst/>
              <a:ahLst/>
              <a:cxnLst/>
              <a:rect l="l" t="t" r="r" b="b"/>
              <a:pathLst>
                <a:path w="49405" h="56745" extrusionOk="0">
                  <a:moveTo>
                    <a:pt x="6065" y="24840"/>
                  </a:moveTo>
                  <a:cubicBezTo>
                    <a:pt x="8943" y="24840"/>
                    <a:pt x="11308" y="22774"/>
                    <a:pt x="11969" y="19972"/>
                  </a:cubicBezTo>
                  <a:cubicBezTo>
                    <a:pt x="13283" y="14404"/>
                    <a:pt x="17197" y="11392"/>
                    <a:pt x="24337" y="11392"/>
                  </a:cubicBezTo>
                  <a:cubicBezTo>
                    <a:pt x="32086" y="11392"/>
                    <a:pt x="37442" y="14698"/>
                    <a:pt x="37442" y="22219"/>
                  </a:cubicBezTo>
                  <a:cubicBezTo>
                    <a:pt x="37442" y="35551"/>
                    <a:pt x="18641" y="30080"/>
                    <a:pt x="18641" y="48540"/>
                  </a:cubicBezTo>
                  <a:lnTo>
                    <a:pt x="18641" y="50935"/>
                  </a:lnTo>
                  <a:cubicBezTo>
                    <a:pt x="18641" y="54144"/>
                    <a:pt x="21242" y="56745"/>
                    <a:pt x="24452" y="56745"/>
                  </a:cubicBezTo>
                  <a:cubicBezTo>
                    <a:pt x="27660" y="56745"/>
                    <a:pt x="30261" y="54144"/>
                    <a:pt x="30261" y="50935"/>
                  </a:cubicBezTo>
                  <a:lnTo>
                    <a:pt x="30261" y="48656"/>
                  </a:lnTo>
                  <a:cubicBezTo>
                    <a:pt x="30261" y="40907"/>
                    <a:pt x="49406" y="43072"/>
                    <a:pt x="49406" y="22447"/>
                  </a:cubicBezTo>
                  <a:cubicBezTo>
                    <a:pt x="49406" y="7746"/>
                    <a:pt x="37554" y="0"/>
                    <a:pt x="23881" y="0"/>
                  </a:cubicBezTo>
                  <a:cubicBezTo>
                    <a:pt x="11579" y="0"/>
                    <a:pt x="2707" y="6386"/>
                    <a:pt x="142" y="17689"/>
                  </a:cubicBezTo>
                  <a:cubicBezTo>
                    <a:pt x="-694" y="21373"/>
                    <a:pt x="2287" y="24840"/>
                    <a:pt x="6065" y="248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0B0C230-BAE5-B518-D5D3-724C4D44399A}"/>
              </a:ext>
            </a:extLst>
          </p:cNvPr>
          <p:cNvSpPr txBox="1"/>
          <p:nvPr/>
        </p:nvSpPr>
        <p:spPr>
          <a:xfrm>
            <a:off x="0" y="7092402"/>
            <a:ext cx="21495620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31775">
              <a:lnSpc>
                <a:spcPct val="150000"/>
              </a:lnSpc>
              <a:tabLst>
                <a:tab pos="20107275" algn="l"/>
                <a:tab pos="20912138" algn="l"/>
              </a:tabLs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 Wetlands Hydrological Monitoring</a:t>
            </a:r>
          </a:p>
          <a:p>
            <a:pPr marL="381000" indent="-42863" algn="just">
              <a:lnSpc>
                <a:spcPct val="150000"/>
              </a:lnSpc>
              <a:tabLst>
                <a:tab pos="20107275" algn="l"/>
                <a:tab pos="209121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Wetlands are extremely important habitats of rich biodiversity for many species of plants. They deliver an important range of services such as: water supply, water purification and carbon sequestration. Therefore,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wetland hydrological monitoring is increasingly important.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Using advanced remote sensing techniques such as </a:t>
            </a:r>
            <a:r>
              <a:rPr lang="en-US" sz="2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Synthetic Aperture Radar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 (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are able to characterize spatial and temporal water level changes in this habitat.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A11905C-CBD3-670A-CD32-E5464D9756FD}"/>
                  </a:ext>
                </a:extLst>
              </p:cNvPr>
              <p:cNvSpPr txBox="1"/>
              <p:nvPr/>
            </p:nvSpPr>
            <p:spPr>
              <a:xfrm>
                <a:off x="-2" y="10402714"/>
                <a:ext cx="21382897" cy="3244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01638" indent="-274638" algn="just"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NISAR L band for water level change measurement</a:t>
                </a:r>
                <a:endParaRPr lang="en-US" sz="280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1638" algn="just">
                  <a:lnSpc>
                    <a:spcPct val="150000"/>
                  </a:lnSpc>
                </a:pPr>
                <a:r>
                  <a:rPr lang="en-US" sz="2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future mission,  NASA-ISRO Synthetic Aperture Radar (NISAR), will provide a variety of </a:t>
                </a:r>
                <a:r>
                  <a:rPr lang="en-US" sz="2800" b="1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freely accessible products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from the L-band SAR sensor. This work aims to see </a:t>
                </a:r>
                <a:r>
                  <a:rPr lang="en-US" sz="2800" b="1" dirty="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what we can expec</a:t>
                </a:r>
                <a:r>
                  <a:rPr lang="en-US" sz="28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from NISAR for monitoring water level in wetlands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We produce interferograms with a pair of ALOS 2 (L band 23 cm wavelength,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99 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resolution) images 14 days apart in January and February 2019, covering coastal wetlands in Louisiana.</a:t>
                </a: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A11905C-CBD3-670A-CD32-E5464D975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10402714"/>
                <a:ext cx="21382897" cy="3244093"/>
              </a:xfrm>
              <a:prstGeom prst="rect">
                <a:avLst/>
              </a:prstGeom>
              <a:blipFill>
                <a:blip r:embed="rId9"/>
                <a:stretch>
                  <a:fillRect r="-594" b="-3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Picture 111">
            <a:extLst>
              <a:ext uri="{FF2B5EF4-FFF2-40B4-BE49-F238E27FC236}">
                <a16:creationId xmlns:a16="http://schemas.microsoft.com/office/drawing/2014/main" id="{2EC03686-204E-281E-210C-3E55EF3CBC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3439" y="20794023"/>
            <a:ext cx="7842311" cy="5957939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961B6C2-D7B2-1E64-C491-AE2DAE1C1405}"/>
              </a:ext>
            </a:extLst>
          </p:cNvPr>
          <p:cNvGrpSpPr/>
          <p:nvPr/>
        </p:nvGrpSpPr>
        <p:grpSpPr>
          <a:xfrm>
            <a:off x="5108786" y="13535950"/>
            <a:ext cx="10704398" cy="8244916"/>
            <a:chOff x="1020855" y="17770375"/>
            <a:chExt cx="12480736" cy="8776262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89B1F16A-E291-DA10-5143-3DF4328AE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540"/>
            <a:stretch/>
          </p:blipFill>
          <p:spPr>
            <a:xfrm>
              <a:off x="1020855" y="17770375"/>
              <a:ext cx="11933414" cy="8776262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CCA3B89-5D59-6A18-508A-8327BE351E4B}"/>
                </a:ext>
              </a:extLst>
            </p:cNvPr>
            <p:cNvGrpSpPr/>
            <p:nvPr/>
          </p:nvGrpSpPr>
          <p:grpSpPr>
            <a:xfrm>
              <a:off x="11478795" y="22500495"/>
              <a:ext cx="2022796" cy="2551044"/>
              <a:chOff x="18671087" y="24285493"/>
              <a:chExt cx="1693041" cy="2244842"/>
            </a:xfrm>
            <a:noFill/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4FBBA8-6FAC-ECAD-D7EE-D7644AAE4471}"/>
                  </a:ext>
                </a:extLst>
              </p:cNvPr>
              <p:cNvGrpSpPr/>
              <p:nvPr/>
            </p:nvGrpSpPr>
            <p:grpSpPr>
              <a:xfrm>
                <a:off x="18837479" y="24285493"/>
                <a:ext cx="872214" cy="2244842"/>
                <a:chOff x="6394310" y="28381392"/>
                <a:chExt cx="511368" cy="1195754"/>
              </a:xfrm>
              <a:grpFill/>
            </p:grpSpPr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BD45ED82-CCB2-81C5-EFF6-57E2ADC2DB82}"/>
                    </a:ext>
                  </a:extLst>
                </p:cNvPr>
                <p:cNvCxnSpPr/>
                <p:nvPr/>
              </p:nvCxnSpPr>
              <p:spPr>
                <a:xfrm flipH="1">
                  <a:off x="6471138" y="28381392"/>
                  <a:ext cx="434540" cy="1195754"/>
                </a:xfrm>
                <a:prstGeom prst="straightConnector1">
                  <a:avLst/>
                </a:prstGeom>
                <a:grpFill/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6733436A-6FAD-9D72-5EE0-3C8658286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94310" y="29044066"/>
                  <a:ext cx="240952" cy="75880"/>
                </a:xfrm>
                <a:prstGeom prst="line">
                  <a:avLst/>
                </a:prstGeom>
                <a:grpFill/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3DC4EFA-07A5-7CC0-9A56-1FE93E484211}"/>
                  </a:ext>
                </a:extLst>
              </p:cNvPr>
              <p:cNvSpPr txBox="1"/>
              <p:nvPr/>
            </p:nvSpPr>
            <p:spPr>
              <a:xfrm rot="1208164">
                <a:off x="18671087" y="25302221"/>
                <a:ext cx="1693041" cy="45467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LOS</a:t>
                </a:r>
              </a:p>
            </p:txBody>
          </p:sp>
        </p:grp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9B36CEF9-22D8-13B1-423C-9EF0843EEF40}"/>
              </a:ext>
            </a:extLst>
          </p:cNvPr>
          <p:cNvSpPr txBox="1"/>
          <p:nvPr/>
        </p:nvSpPr>
        <p:spPr>
          <a:xfrm>
            <a:off x="866352" y="26770496"/>
            <a:ext cx="373852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 4: Unwrapped phase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C698B2-4064-5069-CAAA-73D07EB4B7A1}"/>
              </a:ext>
            </a:extLst>
          </p:cNvPr>
          <p:cNvSpPr txBox="1"/>
          <p:nvPr/>
        </p:nvSpPr>
        <p:spPr>
          <a:xfrm>
            <a:off x="485391" y="13832551"/>
            <a:ext cx="353494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Geometry</a:t>
            </a:r>
          </a:p>
        </p:txBody>
      </p:sp>
    </p:spTree>
    <p:extLst>
      <p:ext uri="{BB962C8B-B14F-4D97-AF65-F5344CB8AC3E}">
        <p14:creationId xmlns:p14="http://schemas.microsoft.com/office/powerpoint/2010/main" val="2272387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6080</TotalTime>
  <Words>387</Words>
  <Application>Microsoft Office PowerPoint</Application>
  <PresentationFormat>Custom</PresentationFormat>
  <Paragraphs>32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 Math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1230)</cp:lastModifiedBy>
  <cp:revision>26</cp:revision>
  <cp:lastPrinted>2022-10-07T01:15:09Z</cp:lastPrinted>
  <dcterms:created xsi:type="dcterms:W3CDTF">2022-08-22T17:05:38Z</dcterms:created>
  <dcterms:modified xsi:type="dcterms:W3CDTF">2022-11-22T22:02:00Z</dcterms:modified>
</cp:coreProperties>
</file>