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82" r:id="rId3"/>
  </p:sldMasterIdLst>
  <p:notesMasterIdLst>
    <p:notesMasterId r:id="rId5"/>
  </p:notesMasterIdLst>
  <p:sldIdLst>
    <p:sldId id="273" r:id="rId4"/>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D 2021" id="{BE159EC8-BA16-A84D-8E3E-D8D3D56AB7F0}">
          <p14:sldIdLst>
            <p14:sldId id="273"/>
          </p14:sldIdLst>
        </p14:section>
      </p14:sectionLst>
    </p:ext>
    <p:ext uri="{EFAFB233-063F-42B5-8137-9DF3F51BA10A}">
      <p15:sldGuideLst xmlns:p15="http://schemas.microsoft.com/office/powerpoint/2012/main">
        <p15:guide id="1" orient="horz" pos="4656"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00"/>
    <a:srgbClr val="193D91"/>
    <a:srgbClr val="C9223D"/>
    <a:srgbClr val="1B10AA"/>
    <a:srgbClr val="FF7D00"/>
    <a:srgbClr val="EBE9EC"/>
    <a:srgbClr val="530A04"/>
    <a:srgbClr val="00213A"/>
    <a:srgbClr val="222A32"/>
    <a:srgbClr val="2F3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77"/>
  </p:normalViewPr>
  <p:slideViewPr>
    <p:cSldViewPr snapToGrid="0" snapToObjects="1">
      <p:cViewPr varScale="1">
        <p:scale>
          <a:sx n="17" d="100"/>
          <a:sy n="17" d="100"/>
        </p:scale>
        <p:origin x="1896" y="96"/>
      </p:cViewPr>
      <p:guideLst>
        <p:guide orient="horz" pos="4656"/>
        <p:guide pos="13824"/>
      </p:guideLst>
    </p:cSldViewPr>
  </p:slideViewPr>
  <p:notesTextViewPr>
    <p:cViewPr>
      <p:scale>
        <a:sx n="1" d="1"/>
        <a:sy n="1" d="1"/>
      </p:scale>
      <p:origin x="0" y="0"/>
    </p:cViewPr>
  </p:notesText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89710-00E7-0A4F-AA37-643622BA9596}" type="datetimeFigureOut">
              <a:rPr lang="en-US" smtClean="0"/>
              <a:t>11/23/2022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8F682-4F47-9B4C-A010-BD36D44A0F84}" type="slidenum">
              <a:rPr lang="en-US" smtClean="0"/>
              <a:t>‹#›</a:t>
            </a:fld>
            <a:endParaRPr lang="en-US"/>
          </a:p>
        </p:txBody>
      </p:sp>
    </p:spTree>
    <p:extLst>
      <p:ext uri="{BB962C8B-B14F-4D97-AF65-F5344CB8AC3E}">
        <p14:creationId xmlns:p14="http://schemas.microsoft.com/office/powerpoint/2010/main" val="104611817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8F682-4F47-9B4C-A010-BD36D44A0F84}" type="slidenum">
              <a:rPr lang="en-US" smtClean="0"/>
              <a:t>1</a:t>
            </a:fld>
            <a:endParaRPr lang="en-US"/>
          </a:p>
        </p:txBody>
      </p:sp>
    </p:spTree>
    <p:extLst>
      <p:ext uri="{BB962C8B-B14F-4D97-AF65-F5344CB8AC3E}">
        <p14:creationId xmlns:p14="http://schemas.microsoft.com/office/powerpoint/2010/main" val="352993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0E0255B2-A488-904D-AFF0-8124C042A945}"/>
              </a:ext>
            </a:extLst>
          </p:cNvPr>
          <p:cNvSpPr>
            <a:spLocks noGrp="1"/>
          </p:cNvSpPr>
          <p:nvPr>
            <p:ph type="body" sz="quarter" idx="10" hasCustomPrompt="1"/>
          </p:nvPr>
        </p:nvSpPr>
        <p:spPr>
          <a:xfrm>
            <a:off x="1095374" y="31432500"/>
            <a:ext cx="2905125" cy="304800"/>
          </a:xfrm>
          <a:prstGeom prst="rect">
            <a:avLst/>
          </a:prstGeom>
        </p:spPr>
        <p:txBody>
          <a:bodyPr lIns="0" rIns="0"/>
          <a:lstStyle>
            <a:lvl1pPr marL="0" indent="0">
              <a:buNone/>
              <a:defRPr sz="1400"/>
            </a:lvl1pPr>
            <a:lvl2pPr marL="2194560" indent="0">
              <a:buNone/>
              <a:defRPr sz="1600"/>
            </a:lvl2pPr>
            <a:lvl3pPr marL="4389120" indent="0">
              <a:buNone/>
              <a:defRPr sz="1600"/>
            </a:lvl3pPr>
            <a:lvl4pPr marL="6583680" indent="0">
              <a:buNone/>
              <a:defRPr sz="1600"/>
            </a:lvl4pPr>
            <a:lvl5pPr marL="8778240" indent="0">
              <a:buNone/>
              <a:defRPr sz="1600"/>
            </a:lvl5pPr>
          </a:lstStyle>
          <a:p>
            <a:pPr lvl="0"/>
            <a:r>
              <a:rPr lang="en-US" dirty="0"/>
              <a:t>Enter Publication Number</a:t>
            </a:r>
          </a:p>
        </p:txBody>
      </p:sp>
      <p:sp>
        <p:nvSpPr>
          <p:cNvPr id="46" name="Content Placeholder 43">
            <a:extLst>
              <a:ext uri="{FF2B5EF4-FFF2-40B4-BE49-F238E27FC236}">
                <a16:creationId xmlns:a16="http://schemas.microsoft.com/office/drawing/2014/main" id="{4A37621A-E556-8947-90C8-4F5B384B85BA}"/>
              </a:ext>
            </a:extLst>
          </p:cNvPr>
          <p:cNvSpPr>
            <a:spLocks noGrp="1"/>
          </p:cNvSpPr>
          <p:nvPr>
            <p:ph sz="quarter" idx="11" hasCustomPrompt="1"/>
          </p:nvPr>
        </p:nvSpPr>
        <p:spPr>
          <a:xfrm>
            <a:off x="3017838" y="8686800"/>
            <a:ext cx="37855525" cy="18643600"/>
          </a:xfrm>
          <a:prstGeom prst="rect">
            <a:avLst/>
          </a:prstGeom>
        </p:spPr>
        <p:txBody>
          <a:bodyPr/>
          <a:lstStyle>
            <a:lvl1pPr marL="0" indent="0">
              <a:lnSpc>
                <a:spcPct val="100000"/>
              </a:lnSpc>
              <a:buFont typeface="Arial" panose="020B0604020202020204" pitchFamily="34" charset="0"/>
              <a:buNone/>
              <a:defRPr sz="4800"/>
            </a:lvl1pPr>
            <a:lvl2pPr marL="2194560" indent="0">
              <a:buNone/>
              <a:defRPr/>
            </a:lvl2pPr>
            <a:lvl3pPr marL="4389120" indent="0">
              <a:buNone/>
              <a:defRPr/>
            </a:lvl3pPr>
            <a:lvl4pPr marL="6583680" indent="0">
              <a:buNone/>
              <a:defRPr/>
            </a:lvl4pPr>
            <a:lvl5pPr marL="8778240" indent="0">
              <a:buNone/>
              <a:defRPr/>
            </a:lvl5pPr>
          </a:lstStyle>
          <a:p>
            <a:pPr lvl="0"/>
            <a:r>
              <a:rPr lang="en-US" dirty="0"/>
              <a:t>Add Poster Number</a:t>
            </a:r>
            <a:br>
              <a:rPr lang="en-US" dirty="0"/>
            </a:br>
            <a:br>
              <a:rPr lang="en-US" dirty="0"/>
            </a:br>
            <a:r>
              <a:rPr lang="en-US" dirty="0"/>
              <a:t>Add Publication Number</a:t>
            </a:r>
            <a:br>
              <a:rPr lang="en-US" dirty="0"/>
            </a:br>
            <a:br>
              <a:rPr lang="en-US" dirty="0"/>
            </a:br>
            <a:r>
              <a:rPr lang="en-US" dirty="0"/>
              <a:t>Put text boxes and have them include the following sections, which will likely need to be modified by the PI after it kicks out the poster:</a:t>
            </a:r>
            <a:br>
              <a:rPr lang="en-US" dirty="0"/>
            </a:br>
            <a:r>
              <a:rPr lang="en-US" dirty="0"/>
              <a:t>1. Objectives</a:t>
            </a:r>
            <a:br>
              <a:rPr lang="en-US" dirty="0"/>
            </a:br>
            <a:r>
              <a:rPr lang="en-US" dirty="0"/>
              <a:t>2. Background</a:t>
            </a:r>
            <a:br>
              <a:rPr lang="en-US" dirty="0"/>
            </a:br>
            <a:r>
              <a:rPr lang="en-US" dirty="0"/>
              <a:t>3. Approach and Results</a:t>
            </a:r>
            <a:br>
              <a:rPr lang="en-US" dirty="0"/>
            </a:br>
            <a:r>
              <a:rPr lang="en-US" dirty="0"/>
              <a:t>4. Significance/Benefits to JPL and NASA</a:t>
            </a:r>
            <a:br>
              <a:rPr lang="en-US" dirty="0"/>
            </a:br>
            <a:r>
              <a:rPr lang="en-US" dirty="0"/>
              <a:t>5. Figures</a:t>
            </a:r>
            <a:br>
              <a:rPr lang="en-US" dirty="0"/>
            </a:br>
            <a:r>
              <a:rPr lang="en-US" dirty="0"/>
              <a:t>6. Publications</a:t>
            </a:r>
            <a:br>
              <a:rPr lang="en-US" dirty="0"/>
            </a:br>
            <a:r>
              <a:rPr lang="en-US" dirty="0"/>
              <a:t>7. References (if any)</a:t>
            </a:r>
          </a:p>
        </p:txBody>
      </p:sp>
      <p:sp>
        <p:nvSpPr>
          <p:cNvPr id="47" name="Title 46">
            <a:extLst>
              <a:ext uri="{FF2B5EF4-FFF2-40B4-BE49-F238E27FC236}">
                <a16:creationId xmlns:a16="http://schemas.microsoft.com/office/drawing/2014/main" id="{8B682133-C2D2-8347-9EA3-3DD2AE19C5E1}"/>
              </a:ext>
            </a:extLst>
          </p:cNvPr>
          <p:cNvSpPr>
            <a:spLocks noGrp="1"/>
          </p:cNvSpPr>
          <p:nvPr>
            <p:ph type="title" hasCustomPrompt="1"/>
          </p:nvPr>
        </p:nvSpPr>
        <p:spPr>
          <a:xfrm>
            <a:off x="3017838" y="2006600"/>
            <a:ext cx="37855525" cy="1752600"/>
          </a:xfrm>
          <a:prstGeom prst="rect">
            <a:avLst/>
          </a:prstGeom>
        </p:spPr>
        <p:txBody>
          <a:bodyPr/>
          <a:lstStyle/>
          <a:p>
            <a:r>
              <a:rPr lang="en-US" dirty="0"/>
              <a:t>Enter Title Poster Here</a:t>
            </a:r>
          </a:p>
        </p:txBody>
      </p:sp>
    </p:spTree>
    <p:extLst>
      <p:ext uri="{BB962C8B-B14F-4D97-AF65-F5344CB8AC3E}">
        <p14:creationId xmlns:p14="http://schemas.microsoft.com/office/powerpoint/2010/main" val="407254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0E0255B2-A488-904D-AFF0-8124C042A945}"/>
              </a:ext>
            </a:extLst>
          </p:cNvPr>
          <p:cNvSpPr>
            <a:spLocks noGrp="1"/>
          </p:cNvSpPr>
          <p:nvPr>
            <p:ph type="body" sz="quarter" idx="10" hasCustomPrompt="1"/>
          </p:nvPr>
        </p:nvSpPr>
        <p:spPr>
          <a:xfrm>
            <a:off x="1095374" y="31432500"/>
            <a:ext cx="2905125" cy="304800"/>
          </a:xfrm>
          <a:prstGeom prst="rect">
            <a:avLst/>
          </a:prstGeom>
        </p:spPr>
        <p:txBody>
          <a:bodyPr lIns="0" rIns="0"/>
          <a:lstStyle>
            <a:lvl1pPr marL="0" indent="0">
              <a:buNone/>
              <a:defRPr sz="1400"/>
            </a:lvl1pPr>
            <a:lvl2pPr marL="2194560" indent="0">
              <a:buNone/>
              <a:defRPr sz="1600"/>
            </a:lvl2pPr>
            <a:lvl3pPr marL="4389120" indent="0">
              <a:buNone/>
              <a:defRPr sz="1600"/>
            </a:lvl3pPr>
            <a:lvl4pPr marL="6583680" indent="0">
              <a:buNone/>
              <a:defRPr sz="1600"/>
            </a:lvl4pPr>
            <a:lvl5pPr marL="8778240" indent="0">
              <a:buNone/>
              <a:defRPr sz="1600"/>
            </a:lvl5pPr>
          </a:lstStyle>
          <a:p>
            <a:pPr lvl="0"/>
            <a:r>
              <a:rPr lang="en-US" dirty="0"/>
              <a:t>Enter Publication Number</a:t>
            </a:r>
          </a:p>
        </p:txBody>
      </p:sp>
      <p:sp>
        <p:nvSpPr>
          <p:cNvPr id="46" name="Content Placeholder 43">
            <a:extLst>
              <a:ext uri="{FF2B5EF4-FFF2-40B4-BE49-F238E27FC236}">
                <a16:creationId xmlns:a16="http://schemas.microsoft.com/office/drawing/2014/main" id="{4A37621A-E556-8947-90C8-4F5B384B85BA}"/>
              </a:ext>
            </a:extLst>
          </p:cNvPr>
          <p:cNvSpPr>
            <a:spLocks noGrp="1"/>
          </p:cNvSpPr>
          <p:nvPr>
            <p:ph sz="quarter" idx="11" hasCustomPrompt="1"/>
          </p:nvPr>
        </p:nvSpPr>
        <p:spPr>
          <a:xfrm>
            <a:off x="3017838" y="8686800"/>
            <a:ext cx="37855525" cy="18643600"/>
          </a:xfrm>
          <a:prstGeom prst="rect">
            <a:avLst/>
          </a:prstGeom>
        </p:spPr>
        <p:txBody>
          <a:bodyPr/>
          <a:lstStyle>
            <a:lvl1pPr marL="0" indent="0">
              <a:lnSpc>
                <a:spcPct val="100000"/>
              </a:lnSpc>
              <a:buFont typeface="Arial" panose="020B0604020202020204" pitchFamily="34" charset="0"/>
              <a:buNone/>
              <a:defRPr sz="4800"/>
            </a:lvl1pPr>
            <a:lvl2pPr marL="2194560" indent="0">
              <a:buNone/>
              <a:defRPr/>
            </a:lvl2pPr>
            <a:lvl3pPr marL="4389120" indent="0">
              <a:buNone/>
              <a:defRPr/>
            </a:lvl3pPr>
            <a:lvl4pPr marL="6583680" indent="0">
              <a:buNone/>
              <a:defRPr/>
            </a:lvl4pPr>
            <a:lvl5pPr marL="8778240" indent="0">
              <a:buNone/>
              <a:defRPr/>
            </a:lvl5pPr>
          </a:lstStyle>
          <a:p>
            <a:pPr lvl="0"/>
            <a:r>
              <a:rPr lang="en-US" dirty="0"/>
              <a:t>Add Poster Number</a:t>
            </a:r>
            <a:br>
              <a:rPr lang="en-US" dirty="0"/>
            </a:br>
            <a:br>
              <a:rPr lang="en-US" dirty="0"/>
            </a:br>
            <a:r>
              <a:rPr lang="en-US" dirty="0"/>
              <a:t>Add Publication Number</a:t>
            </a:r>
            <a:br>
              <a:rPr lang="en-US" dirty="0"/>
            </a:br>
            <a:br>
              <a:rPr lang="en-US" dirty="0"/>
            </a:br>
            <a:r>
              <a:rPr lang="en-US" dirty="0"/>
              <a:t>Put text boxes and have them include the following sections, which will likely need to be modified by the PI after it kicks out the poster:</a:t>
            </a:r>
            <a:br>
              <a:rPr lang="en-US" dirty="0"/>
            </a:br>
            <a:r>
              <a:rPr lang="en-US" dirty="0"/>
              <a:t>1. Objectives</a:t>
            </a:r>
            <a:br>
              <a:rPr lang="en-US" dirty="0"/>
            </a:br>
            <a:r>
              <a:rPr lang="en-US" dirty="0"/>
              <a:t>2. Background</a:t>
            </a:r>
            <a:br>
              <a:rPr lang="en-US" dirty="0"/>
            </a:br>
            <a:r>
              <a:rPr lang="en-US" dirty="0"/>
              <a:t>3. Approach and Results</a:t>
            </a:r>
            <a:br>
              <a:rPr lang="en-US" dirty="0"/>
            </a:br>
            <a:r>
              <a:rPr lang="en-US" dirty="0"/>
              <a:t>4. Significance/Benefits to JPL and NASA</a:t>
            </a:r>
            <a:br>
              <a:rPr lang="en-US" dirty="0"/>
            </a:br>
            <a:r>
              <a:rPr lang="en-US" dirty="0"/>
              <a:t>5. Figures</a:t>
            </a:r>
            <a:br>
              <a:rPr lang="en-US" dirty="0"/>
            </a:br>
            <a:r>
              <a:rPr lang="en-US" dirty="0"/>
              <a:t>6. Publications</a:t>
            </a:r>
            <a:br>
              <a:rPr lang="en-US" dirty="0"/>
            </a:br>
            <a:r>
              <a:rPr lang="en-US" dirty="0"/>
              <a:t>7. References (if any)</a:t>
            </a:r>
          </a:p>
        </p:txBody>
      </p:sp>
      <p:sp>
        <p:nvSpPr>
          <p:cNvPr id="47" name="Title 46">
            <a:extLst>
              <a:ext uri="{FF2B5EF4-FFF2-40B4-BE49-F238E27FC236}">
                <a16:creationId xmlns:a16="http://schemas.microsoft.com/office/drawing/2014/main" id="{8B682133-C2D2-8347-9EA3-3DD2AE19C5E1}"/>
              </a:ext>
            </a:extLst>
          </p:cNvPr>
          <p:cNvSpPr>
            <a:spLocks noGrp="1"/>
          </p:cNvSpPr>
          <p:nvPr>
            <p:ph type="title" hasCustomPrompt="1"/>
          </p:nvPr>
        </p:nvSpPr>
        <p:spPr>
          <a:xfrm>
            <a:off x="3017838" y="2006600"/>
            <a:ext cx="37855525" cy="1752600"/>
          </a:xfrm>
          <a:prstGeom prst="rect">
            <a:avLst/>
          </a:prstGeom>
        </p:spPr>
        <p:txBody>
          <a:bodyPr/>
          <a:lstStyle/>
          <a:p>
            <a:r>
              <a:rPr lang="en-US" dirty="0"/>
              <a:t>Enter Title Poster Here</a:t>
            </a:r>
          </a:p>
        </p:txBody>
      </p:sp>
    </p:spTree>
    <p:extLst>
      <p:ext uri="{BB962C8B-B14F-4D97-AF65-F5344CB8AC3E}">
        <p14:creationId xmlns:p14="http://schemas.microsoft.com/office/powerpoint/2010/main" val="156685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0E0255B2-A488-904D-AFF0-8124C042A945}"/>
              </a:ext>
            </a:extLst>
          </p:cNvPr>
          <p:cNvSpPr>
            <a:spLocks noGrp="1"/>
          </p:cNvSpPr>
          <p:nvPr>
            <p:ph type="body" sz="quarter" idx="10" hasCustomPrompt="1"/>
          </p:nvPr>
        </p:nvSpPr>
        <p:spPr>
          <a:xfrm>
            <a:off x="1095374" y="31432500"/>
            <a:ext cx="2905125" cy="304800"/>
          </a:xfrm>
          <a:prstGeom prst="rect">
            <a:avLst/>
          </a:prstGeom>
        </p:spPr>
        <p:txBody>
          <a:bodyPr lIns="0" rIns="0"/>
          <a:lstStyle>
            <a:lvl1pPr marL="0" indent="0">
              <a:buNone/>
              <a:defRPr sz="1400">
                <a:solidFill>
                  <a:schemeClr val="tx1"/>
                </a:solidFill>
              </a:defRPr>
            </a:lvl1pPr>
            <a:lvl2pPr marL="2194560" indent="0">
              <a:buNone/>
              <a:defRPr sz="1600"/>
            </a:lvl2pPr>
            <a:lvl3pPr marL="4389120" indent="0">
              <a:buNone/>
              <a:defRPr sz="1600"/>
            </a:lvl3pPr>
            <a:lvl4pPr marL="6583680" indent="0">
              <a:buNone/>
              <a:defRPr sz="1600"/>
            </a:lvl4pPr>
            <a:lvl5pPr marL="8778240" indent="0">
              <a:buNone/>
              <a:defRPr sz="1600"/>
            </a:lvl5pPr>
          </a:lstStyle>
          <a:p>
            <a:pPr lvl="0"/>
            <a:r>
              <a:rPr lang="en-US" dirty="0"/>
              <a:t>Enter Publication Number</a:t>
            </a:r>
          </a:p>
        </p:txBody>
      </p:sp>
      <p:sp>
        <p:nvSpPr>
          <p:cNvPr id="46" name="Content Placeholder 43">
            <a:extLst>
              <a:ext uri="{FF2B5EF4-FFF2-40B4-BE49-F238E27FC236}">
                <a16:creationId xmlns:a16="http://schemas.microsoft.com/office/drawing/2014/main" id="{4A37621A-E556-8947-90C8-4F5B384B85BA}"/>
              </a:ext>
            </a:extLst>
          </p:cNvPr>
          <p:cNvSpPr>
            <a:spLocks noGrp="1"/>
          </p:cNvSpPr>
          <p:nvPr>
            <p:ph sz="quarter" idx="11"/>
          </p:nvPr>
        </p:nvSpPr>
        <p:spPr>
          <a:xfrm>
            <a:off x="3017838" y="8686800"/>
            <a:ext cx="37855525" cy="18643600"/>
          </a:xfrm>
          <a:prstGeom prst="rect">
            <a:avLst/>
          </a:prstGeom>
        </p:spPr>
        <p:txBody>
          <a:bodyPr/>
          <a:lstStyle>
            <a:lvl1pPr marL="0" indent="0">
              <a:lnSpc>
                <a:spcPct val="100000"/>
              </a:lnSpc>
              <a:buFont typeface="Arial" panose="020B0604020202020204" pitchFamily="34" charset="0"/>
              <a:buNone/>
              <a:defRPr sz="4800">
                <a:solidFill>
                  <a:schemeClr val="tx1"/>
                </a:solidFill>
              </a:defRPr>
            </a:lvl1pPr>
            <a:lvl2pPr marL="2194560" indent="0">
              <a:buNone/>
              <a:defRPr/>
            </a:lvl2pPr>
            <a:lvl3pPr marL="4389120" indent="0">
              <a:buNone/>
              <a:defRPr/>
            </a:lvl3pPr>
            <a:lvl4pPr marL="6583680" indent="0">
              <a:buNone/>
              <a:defRPr/>
            </a:lvl4pPr>
            <a:lvl5pPr marL="8778240" indent="0">
              <a:buNone/>
              <a:defRPr/>
            </a:lvl5pPr>
          </a:lstStyle>
          <a:p>
            <a:pPr lvl="0"/>
            <a:endParaRPr lang="en-US" dirty="0"/>
          </a:p>
        </p:txBody>
      </p:sp>
      <p:sp>
        <p:nvSpPr>
          <p:cNvPr id="47" name="Title 46">
            <a:extLst>
              <a:ext uri="{FF2B5EF4-FFF2-40B4-BE49-F238E27FC236}">
                <a16:creationId xmlns:a16="http://schemas.microsoft.com/office/drawing/2014/main" id="{8B682133-C2D2-8347-9EA3-3DD2AE19C5E1}"/>
              </a:ext>
            </a:extLst>
          </p:cNvPr>
          <p:cNvSpPr>
            <a:spLocks noGrp="1"/>
          </p:cNvSpPr>
          <p:nvPr>
            <p:ph type="title" hasCustomPrompt="1"/>
          </p:nvPr>
        </p:nvSpPr>
        <p:spPr>
          <a:xfrm>
            <a:off x="3017838" y="2006600"/>
            <a:ext cx="37855525" cy="1752600"/>
          </a:xfrm>
          <a:prstGeom prst="rect">
            <a:avLst/>
          </a:prstGeom>
        </p:spPr>
        <p:txBody>
          <a:bodyPr/>
          <a:lstStyle>
            <a:lvl1pPr>
              <a:defRPr>
                <a:solidFill>
                  <a:schemeClr val="tx1"/>
                </a:solidFill>
              </a:defRPr>
            </a:lvl1pPr>
          </a:lstStyle>
          <a:p>
            <a:r>
              <a:rPr lang="en-US" dirty="0"/>
              <a:t>Enter Title Poster Here</a:t>
            </a:r>
          </a:p>
        </p:txBody>
      </p:sp>
    </p:spTree>
    <p:extLst>
      <p:ext uri="{BB962C8B-B14F-4D97-AF65-F5344CB8AC3E}">
        <p14:creationId xmlns:p14="http://schemas.microsoft.com/office/powerpoint/2010/main" val="773374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82CFF4-687D-E94A-B029-6AD394511A77}"/>
              </a:ext>
            </a:extLst>
          </p:cNvPr>
          <p:cNvSpPr>
            <a:spLocks noChangeArrowheads="1"/>
          </p:cNvSpPr>
          <p:nvPr userDrawn="1"/>
        </p:nvSpPr>
        <p:spPr bwMode="auto">
          <a:xfrm>
            <a:off x="0" y="-9832"/>
            <a:ext cx="43891200" cy="7406640"/>
          </a:xfrm>
          <a:prstGeom prst="rect">
            <a:avLst/>
          </a:prstGeom>
          <a:solidFill>
            <a:srgbClr val="222A32"/>
          </a:solidFill>
          <a:ln>
            <a:noFill/>
          </a:ln>
        </p:spPr>
        <p:txBody>
          <a:bodyPr wrap="none" anchor="ctr"/>
          <a:lstStyle>
            <a:lvl1pPr eaLnBrk="0" hangingPunct="0">
              <a:defRPr sz="2400">
                <a:solidFill>
                  <a:schemeClr val="tx1"/>
                </a:solidFill>
                <a:latin typeface="Times New Roman" pitchFamily="-111" charset="0"/>
                <a:ea typeface="ＭＳ Ｐゴシック" pitchFamily="-111" charset="-128"/>
              </a:defRPr>
            </a:lvl1pPr>
            <a:lvl2pPr marL="742950" indent="-285750" eaLnBrk="0" hangingPunct="0">
              <a:defRPr sz="2400">
                <a:solidFill>
                  <a:schemeClr val="tx1"/>
                </a:solidFill>
                <a:latin typeface="Times New Roman" pitchFamily="-111" charset="0"/>
                <a:ea typeface="ＭＳ Ｐゴシック" pitchFamily="-111" charset="-128"/>
              </a:defRPr>
            </a:lvl2pPr>
            <a:lvl3pPr marL="1143000" indent="-228600" eaLnBrk="0" hangingPunct="0">
              <a:defRPr sz="2400">
                <a:solidFill>
                  <a:schemeClr val="tx1"/>
                </a:solidFill>
                <a:latin typeface="Times New Roman" pitchFamily="-111" charset="0"/>
                <a:ea typeface="ＭＳ Ｐゴシック" pitchFamily="-111" charset="-128"/>
              </a:defRPr>
            </a:lvl3pPr>
            <a:lvl4pPr marL="1600200" indent="-228600" eaLnBrk="0" hangingPunct="0">
              <a:defRPr sz="2400">
                <a:solidFill>
                  <a:schemeClr val="tx1"/>
                </a:solidFill>
                <a:latin typeface="Times New Roman" pitchFamily="-111" charset="0"/>
                <a:ea typeface="ＭＳ Ｐゴシック" pitchFamily="-111" charset="-128"/>
              </a:defRPr>
            </a:lvl4pPr>
            <a:lvl5pPr marL="2057400" indent="-228600" eaLnBrk="0" hangingPunct="0">
              <a:defRPr sz="2400">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9pPr>
          </a:lstStyle>
          <a:p>
            <a:pPr algn="ctr" eaLnBrk="1" hangingPunct="1">
              <a:defRPr/>
            </a:pPr>
            <a:endParaRPr lang="en-US" altLang="en-US"/>
          </a:p>
        </p:txBody>
      </p:sp>
      <p:sp>
        <p:nvSpPr>
          <p:cNvPr id="9" name="Text Box 29">
            <a:extLst>
              <a:ext uri="{FF2B5EF4-FFF2-40B4-BE49-F238E27FC236}">
                <a16:creationId xmlns:a16="http://schemas.microsoft.com/office/drawing/2014/main" id="{FB811A84-8354-E74F-827B-07911837071A}"/>
              </a:ext>
            </a:extLst>
          </p:cNvPr>
          <p:cNvSpPr txBox="1">
            <a:spLocks noChangeArrowheads="1"/>
          </p:cNvSpPr>
          <p:nvPr userDrawn="1"/>
        </p:nvSpPr>
        <p:spPr bwMode="auto">
          <a:xfrm>
            <a:off x="990600" y="1282700"/>
            <a:ext cx="6311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000" dirty="0">
                <a:solidFill>
                  <a:schemeClr val="bg1"/>
                </a:solidFill>
                <a:latin typeface="Arial" panose="020B0604020202020204" pitchFamily="34" charset="0"/>
              </a:rPr>
              <a:t>National Aeronautics and Space Administration</a:t>
            </a:r>
          </a:p>
        </p:txBody>
      </p:sp>
      <p:pic>
        <p:nvPicPr>
          <p:cNvPr id="15" name="Picture 8">
            <a:extLst>
              <a:ext uri="{FF2B5EF4-FFF2-40B4-BE49-F238E27FC236}">
                <a16:creationId xmlns:a16="http://schemas.microsoft.com/office/drawing/2014/main" id="{B666AB76-8318-A945-A5A3-C81E727DB1BF}"/>
              </a:ext>
            </a:extLst>
          </p:cNvPr>
          <p:cNvPicPr>
            <a:picLocks noChangeAspect="1" noChangeArrowheads="1"/>
          </p:cNvPicPr>
          <p:nvPr userDrawn="1"/>
        </p:nvPicPr>
        <p:blipFill>
          <a:blip r:embed="rId3"/>
          <a:srcRect/>
          <a:stretch/>
        </p:blipFill>
        <p:spPr bwMode="auto">
          <a:xfrm>
            <a:off x="40755321" y="76202"/>
            <a:ext cx="2659742" cy="265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2">
            <a:extLst>
              <a:ext uri="{FF2B5EF4-FFF2-40B4-BE49-F238E27FC236}">
                <a16:creationId xmlns:a16="http://schemas.microsoft.com/office/drawing/2014/main" id="{B8460BD2-E526-FE40-9A54-651583B9A655}"/>
              </a:ext>
            </a:extLst>
          </p:cNvPr>
          <p:cNvSpPr txBox="1">
            <a:spLocks noChangeArrowheads="1"/>
          </p:cNvSpPr>
          <p:nvPr userDrawn="1"/>
        </p:nvSpPr>
        <p:spPr bwMode="auto">
          <a:xfrm>
            <a:off x="990600" y="28097778"/>
            <a:ext cx="538685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b="1" dirty="0">
                <a:latin typeface="Arial" panose="020B0604020202020204" pitchFamily="34" charset="0"/>
              </a:rPr>
              <a:t>National</a:t>
            </a:r>
            <a:r>
              <a:rPr lang="en-US" altLang="en-US" sz="1800" b="1" dirty="0">
                <a:solidFill>
                  <a:srgbClr val="FFFFDD"/>
                </a:solidFill>
                <a:latin typeface="Arial" panose="020B0604020202020204" pitchFamily="34" charset="0"/>
              </a:rPr>
              <a:t> </a:t>
            </a:r>
            <a:r>
              <a:rPr lang="en-US" altLang="en-US" sz="1800" b="1" dirty="0">
                <a:latin typeface="Arial" panose="020B0604020202020204" pitchFamily="34" charset="0"/>
              </a:rPr>
              <a:t>Aeronautics and Space Administration</a:t>
            </a:r>
          </a:p>
          <a:p>
            <a:pPr eaLnBrk="1" hangingPunct="1">
              <a:spcBef>
                <a:spcPct val="0"/>
              </a:spcBef>
              <a:buFontTx/>
              <a:buNone/>
            </a:pPr>
            <a:endParaRPr lang="en-US" altLang="en-US" sz="600" b="1" dirty="0">
              <a:latin typeface="Arial" panose="020B0604020202020204" pitchFamily="34" charset="0"/>
            </a:endParaRPr>
          </a:p>
          <a:p>
            <a:pPr eaLnBrk="1" hangingPunct="1">
              <a:spcBef>
                <a:spcPct val="0"/>
              </a:spcBef>
              <a:buFontTx/>
              <a:buNone/>
            </a:pPr>
            <a:r>
              <a:rPr lang="en-US" altLang="en-US" sz="1600" b="1" dirty="0">
                <a:latin typeface="Arial" panose="020B0604020202020204" pitchFamily="34" charset="0"/>
              </a:rPr>
              <a:t>Jet Propulsion Laboratory</a:t>
            </a:r>
          </a:p>
          <a:p>
            <a:pPr eaLnBrk="1" hangingPunct="1">
              <a:spcBef>
                <a:spcPct val="0"/>
              </a:spcBef>
              <a:buFontTx/>
              <a:buNone/>
            </a:pPr>
            <a:r>
              <a:rPr lang="en-US" altLang="en-US" sz="1600" dirty="0">
                <a:latin typeface="Arial" panose="020B0604020202020204" pitchFamily="34" charset="0"/>
              </a:rPr>
              <a:t>California Institute of Technology</a:t>
            </a:r>
          </a:p>
          <a:p>
            <a:pPr eaLnBrk="1" hangingPunct="1">
              <a:spcBef>
                <a:spcPct val="0"/>
              </a:spcBef>
              <a:buFontTx/>
              <a:buNone/>
            </a:pPr>
            <a:r>
              <a:rPr lang="en-US" altLang="en-US" sz="1600" dirty="0">
                <a:latin typeface="Arial" panose="020B0604020202020204" pitchFamily="34" charset="0"/>
              </a:rPr>
              <a:t>Pasadena, California</a:t>
            </a:r>
          </a:p>
          <a:p>
            <a:pPr eaLnBrk="1" hangingPunct="1">
              <a:spcBef>
                <a:spcPct val="0"/>
              </a:spcBef>
              <a:buFontTx/>
              <a:buNone/>
            </a:pPr>
            <a:endParaRPr lang="en-US" altLang="en-US" sz="1800" b="1" dirty="0">
              <a:latin typeface="Arial" panose="020B0604020202020204" pitchFamily="34" charset="0"/>
            </a:endParaRPr>
          </a:p>
          <a:p>
            <a:pPr eaLnBrk="1" hangingPunct="1">
              <a:spcBef>
                <a:spcPct val="0"/>
              </a:spcBef>
              <a:buFontTx/>
              <a:buNone/>
            </a:pPr>
            <a:endParaRPr lang="en-US" altLang="en-US" sz="1800" b="1" dirty="0">
              <a:latin typeface="Arial" panose="020B0604020202020204" pitchFamily="34" charset="0"/>
            </a:endParaRPr>
          </a:p>
          <a:p>
            <a:pPr eaLnBrk="1" hangingPunct="1">
              <a:spcBef>
                <a:spcPct val="0"/>
              </a:spcBef>
              <a:buFontTx/>
              <a:buNone/>
            </a:pPr>
            <a:r>
              <a:rPr lang="en-US" altLang="en-US" sz="1800" b="1" dirty="0" err="1">
                <a:latin typeface="Arial" panose="020B0604020202020204" pitchFamily="34" charset="0"/>
              </a:rPr>
              <a:t>www.nasa.gov</a:t>
            </a:r>
            <a:endParaRPr lang="en-US" altLang="en-US" sz="1800" b="1" dirty="0">
              <a:latin typeface="Arial" panose="020B0604020202020204" pitchFamily="34" charset="0"/>
            </a:endParaRPr>
          </a:p>
        </p:txBody>
      </p:sp>
      <p:sp>
        <p:nvSpPr>
          <p:cNvPr id="19" name="TextBox 14">
            <a:extLst>
              <a:ext uri="{FF2B5EF4-FFF2-40B4-BE49-F238E27FC236}">
                <a16:creationId xmlns:a16="http://schemas.microsoft.com/office/drawing/2014/main" id="{4C0FCFB4-C0FF-A840-9A73-A762EAEF4B67}"/>
              </a:ext>
            </a:extLst>
          </p:cNvPr>
          <p:cNvSpPr txBox="1">
            <a:spLocks noChangeArrowheads="1"/>
          </p:cNvSpPr>
          <p:nvPr userDrawn="1"/>
        </p:nvSpPr>
        <p:spPr bwMode="auto">
          <a:xfrm>
            <a:off x="990600" y="31772450"/>
            <a:ext cx="7653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Copyright 2021. All rights reserved.</a:t>
            </a:r>
          </a:p>
          <a:p>
            <a:pPr eaLnBrk="1" hangingPunct="1">
              <a:spcBef>
                <a:spcPct val="0"/>
              </a:spcBef>
              <a:buFontTx/>
              <a:buNone/>
            </a:pPr>
            <a:endParaRPr lang="en-US" altLang="en-US" sz="1400" dirty="0"/>
          </a:p>
        </p:txBody>
      </p:sp>
    </p:spTree>
    <p:extLst>
      <p:ext uri="{BB962C8B-B14F-4D97-AF65-F5344CB8AC3E}">
        <p14:creationId xmlns:p14="http://schemas.microsoft.com/office/powerpoint/2010/main" val="392103723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89120" rtl="0" eaLnBrk="1" latinLnBrk="0" hangingPunct="1">
        <a:lnSpc>
          <a:spcPct val="90000"/>
        </a:lnSpc>
        <a:spcBef>
          <a:spcPct val="0"/>
        </a:spcBef>
        <a:buFontTx/>
        <a:buNone/>
        <a:defRPr sz="9600" b="1" kern="1200">
          <a:solidFill>
            <a:schemeClr val="bg1"/>
          </a:solidFill>
          <a:latin typeface="Arial" panose="020B0604020202020204" pitchFamily="34" charset="0"/>
          <a:ea typeface="+mj-ea"/>
          <a:cs typeface="Arial" panose="020B0604020202020204" pitchFamily="34" charset="0"/>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138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82CFF4-687D-E94A-B029-6AD394511A77}"/>
              </a:ext>
            </a:extLst>
          </p:cNvPr>
          <p:cNvSpPr>
            <a:spLocks noChangeArrowheads="1"/>
          </p:cNvSpPr>
          <p:nvPr userDrawn="1"/>
        </p:nvSpPr>
        <p:spPr bwMode="auto">
          <a:xfrm>
            <a:off x="0" y="-9832"/>
            <a:ext cx="43891200" cy="7406640"/>
          </a:xfrm>
          <a:prstGeom prst="rect">
            <a:avLst/>
          </a:prstGeom>
          <a:gradFill flip="none" rotWithShape="1">
            <a:gsLst>
              <a:gs pos="53000">
                <a:srgbClr val="0D2F66"/>
              </a:gs>
              <a:gs pos="0">
                <a:srgbClr val="00213A"/>
              </a:gs>
              <a:gs pos="100000">
                <a:srgbClr val="193D91"/>
              </a:gs>
            </a:gsLst>
            <a:lin ang="5400000" scaled="0"/>
            <a:tileRect/>
          </a:gradFill>
          <a:ln>
            <a:noFill/>
          </a:ln>
        </p:spPr>
        <p:txBody>
          <a:bodyPr wrap="none" anchor="ctr"/>
          <a:lstStyle>
            <a:lvl1pPr eaLnBrk="0" hangingPunct="0">
              <a:defRPr sz="2400">
                <a:solidFill>
                  <a:schemeClr val="tx1"/>
                </a:solidFill>
                <a:latin typeface="Times New Roman" pitchFamily="-111" charset="0"/>
                <a:ea typeface="ＭＳ Ｐゴシック" pitchFamily="-111" charset="-128"/>
              </a:defRPr>
            </a:lvl1pPr>
            <a:lvl2pPr marL="742950" indent="-285750" eaLnBrk="0" hangingPunct="0">
              <a:defRPr sz="2400">
                <a:solidFill>
                  <a:schemeClr val="tx1"/>
                </a:solidFill>
                <a:latin typeface="Times New Roman" pitchFamily="-111" charset="0"/>
                <a:ea typeface="ＭＳ Ｐゴシック" pitchFamily="-111" charset="-128"/>
              </a:defRPr>
            </a:lvl2pPr>
            <a:lvl3pPr marL="1143000" indent="-228600" eaLnBrk="0" hangingPunct="0">
              <a:defRPr sz="2400">
                <a:solidFill>
                  <a:schemeClr val="tx1"/>
                </a:solidFill>
                <a:latin typeface="Times New Roman" pitchFamily="-111" charset="0"/>
                <a:ea typeface="ＭＳ Ｐゴシック" pitchFamily="-111" charset="-128"/>
              </a:defRPr>
            </a:lvl3pPr>
            <a:lvl4pPr marL="1600200" indent="-228600" eaLnBrk="0" hangingPunct="0">
              <a:defRPr sz="2400">
                <a:solidFill>
                  <a:schemeClr val="tx1"/>
                </a:solidFill>
                <a:latin typeface="Times New Roman" pitchFamily="-111" charset="0"/>
                <a:ea typeface="ＭＳ Ｐゴシック" pitchFamily="-111" charset="-128"/>
              </a:defRPr>
            </a:lvl4pPr>
            <a:lvl5pPr marL="2057400" indent="-228600" eaLnBrk="0" hangingPunct="0">
              <a:defRPr sz="2400">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9pPr>
          </a:lstStyle>
          <a:p>
            <a:pPr algn="ctr" eaLnBrk="1" hangingPunct="1">
              <a:defRPr/>
            </a:pPr>
            <a:endParaRPr lang="en-US" altLang="en-US"/>
          </a:p>
        </p:txBody>
      </p:sp>
      <p:sp>
        <p:nvSpPr>
          <p:cNvPr id="9" name="Text Box 29">
            <a:extLst>
              <a:ext uri="{FF2B5EF4-FFF2-40B4-BE49-F238E27FC236}">
                <a16:creationId xmlns:a16="http://schemas.microsoft.com/office/drawing/2014/main" id="{FB811A84-8354-E74F-827B-07911837071A}"/>
              </a:ext>
            </a:extLst>
          </p:cNvPr>
          <p:cNvSpPr txBox="1">
            <a:spLocks noChangeArrowheads="1"/>
          </p:cNvSpPr>
          <p:nvPr userDrawn="1"/>
        </p:nvSpPr>
        <p:spPr bwMode="auto">
          <a:xfrm>
            <a:off x="990600" y="1282700"/>
            <a:ext cx="6311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000" dirty="0">
                <a:solidFill>
                  <a:schemeClr val="bg1"/>
                </a:solidFill>
                <a:latin typeface="Arial" panose="020B0604020202020204" pitchFamily="34" charset="0"/>
              </a:rPr>
              <a:t>National Aeronautics and Space Administration</a:t>
            </a:r>
          </a:p>
        </p:txBody>
      </p:sp>
      <p:pic>
        <p:nvPicPr>
          <p:cNvPr id="15" name="Picture 8">
            <a:extLst>
              <a:ext uri="{FF2B5EF4-FFF2-40B4-BE49-F238E27FC236}">
                <a16:creationId xmlns:a16="http://schemas.microsoft.com/office/drawing/2014/main" id="{B666AB76-8318-A945-A5A3-C81E727DB1BF}"/>
              </a:ext>
            </a:extLst>
          </p:cNvPr>
          <p:cNvPicPr>
            <a:picLocks noChangeAspect="1" noChangeArrowheads="1"/>
          </p:cNvPicPr>
          <p:nvPr userDrawn="1"/>
        </p:nvPicPr>
        <p:blipFill>
          <a:blip r:embed="rId3"/>
          <a:srcRect/>
          <a:stretch/>
        </p:blipFill>
        <p:spPr bwMode="auto">
          <a:xfrm>
            <a:off x="40755321" y="76202"/>
            <a:ext cx="2659742" cy="265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2">
            <a:extLst>
              <a:ext uri="{FF2B5EF4-FFF2-40B4-BE49-F238E27FC236}">
                <a16:creationId xmlns:a16="http://schemas.microsoft.com/office/drawing/2014/main" id="{B8460BD2-E526-FE40-9A54-651583B9A655}"/>
              </a:ext>
            </a:extLst>
          </p:cNvPr>
          <p:cNvSpPr txBox="1">
            <a:spLocks noChangeArrowheads="1"/>
          </p:cNvSpPr>
          <p:nvPr userDrawn="1"/>
        </p:nvSpPr>
        <p:spPr bwMode="auto">
          <a:xfrm>
            <a:off x="990600" y="28097778"/>
            <a:ext cx="538685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b="1" dirty="0">
                <a:latin typeface="Arial" panose="020B0604020202020204" pitchFamily="34" charset="0"/>
              </a:rPr>
              <a:t>National</a:t>
            </a:r>
            <a:r>
              <a:rPr lang="en-US" altLang="en-US" sz="1800" b="1" dirty="0">
                <a:solidFill>
                  <a:srgbClr val="FFFFDD"/>
                </a:solidFill>
                <a:latin typeface="Arial" panose="020B0604020202020204" pitchFamily="34" charset="0"/>
              </a:rPr>
              <a:t> </a:t>
            </a:r>
            <a:r>
              <a:rPr lang="en-US" altLang="en-US" sz="1800" b="1" dirty="0">
                <a:latin typeface="Arial" panose="020B0604020202020204" pitchFamily="34" charset="0"/>
              </a:rPr>
              <a:t>Aeronautics and Space Administration</a:t>
            </a:r>
          </a:p>
          <a:p>
            <a:pPr eaLnBrk="1" hangingPunct="1">
              <a:spcBef>
                <a:spcPct val="0"/>
              </a:spcBef>
              <a:buFontTx/>
              <a:buNone/>
            </a:pPr>
            <a:endParaRPr lang="en-US" altLang="en-US" sz="600" b="1" dirty="0">
              <a:latin typeface="Arial" panose="020B0604020202020204" pitchFamily="34" charset="0"/>
            </a:endParaRPr>
          </a:p>
          <a:p>
            <a:pPr eaLnBrk="1" hangingPunct="1">
              <a:spcBef>
                <a:spcPct val="0"/>
              </a:spcBef>
              <a:buFontTx/>
              <a:buNone/>
            </a:pPr>
            <a:r>
              <a:rPr lang="en-US" altLang="en-US" sz="1600" b="1" dirty="0">
                <a:latin typeface="Arial" panose="020B0604020202020204" pitchFamily="34" charset="0"/>
              </a:rPr>
              <a:t>Jet Propulsion Laboratory</a:t>
            </a:r>
          </a:p>
          <a:p>
            <a:pPr eaLnBrk="1" hangingPunct="1">
              <a:spcBef>
                <a:spcPct val="0"/>
              </a:spcBef>
              <a:buFontTx/>
              <a:buNone/>
            </a:pPr>
            <a:r>
              <a:rPr lang="en-US" altLang="en-US" sz="1600" dirty="0">
                <a:latin typeface="Arial" panose="020B0604020202020204" pitchFamily="34" charset="0"/>
              </a:rPr>
              <a:t>California Institute of Technology</a:t>
            </a:r>
          </a:p>
          <a:p>
            <a:pPr eaLnBrk="1" hangingPunct="1">
              <a:spcBef>
                <a:spcPct val="0"/>
              </a:spcBef>
              <a:buFontTx/>
              <a:buNone/>
            </a:pPr>
            <a:r>
              <a:rPr lang="en-US" altLang="en-US" sz="1600" dirty="0">
                <a:latin typeface="Arial" panose="020B0604020202020204" pitchFamily="34" charset="0"/>
              </a:rPr>
              <a:t>Pasadena, California</a:t>
            </a:r>
          </a:p>
          <a:p>
            <a:pPr eaLnBrk="1" hangingPunct="1">
              <a:spcBef>
                <a:spcPct val="0"/>
              </a:spcBef>
              <a:buFontTx/>
              <a:buNone/>
            </a:pPr>
            <a:endParaRPr lang="en-US" altLang="en-US" sz="1800" b="1" dirty="0">
              <a:latin typeface="Arial" panose="020B0604020202020204" pitchFamily="34" charset="0"/>
            </a:endParaRPr>
          </a:p>
          <a:p>
            <a:pPr eaLnBrk="1" hangingPunct="1">
              <a:spcBef>
                <a:spcPct val="0"/>
              </a:spcBef>
              <a:buFontTx/>
              <a:buNone/>
            </a:pPr>
            <a:endParaRPr lang="en-US" altLang="en-US" sz="1800" b="1" dirty="0">
              <a:latin typeface="Arial" panose="020B0604020202020204" pitchFamily="34" charset="0"/>
            </a:endParaRPr>
          </a:p>
          <a:p>
            <a:pPr eaLnBrk="1" hangingPunct="1">
              <a:spcBef>
                <a:spcPct val="0"/>
              </a:spcBef>
              <a:buFontTx/>
              <a:buNone/>
            </a:pPr>
            <a:r>
              <a:rPr lang="en-US" altLang="en-US" sz="1800" b="1" dirty="0" err="1">
                <a:latin typeface="Arial" panose="020B0604020202020204" pitchFamily="34" charset="0"/>
              </a:rPr>
              <a:t>www.nasa.gov</a:t>
            </a:r>
            <a:endParaRPr lang="en-US" altLang="en-US" sz="1800" b="1" dirty="0">
              <a:latin typeface="Arial" panose="020B0604020202020204" pitchFamily="34" charset="0"/>
            </a:endParaRPr>
          </a:p>
        </p:txBody>
      </p:sp>
      <p:sp>
        <p:nvSpPr>
          <p:cNvPr id="19" name="TextBox 14">
            <a:extLst>
              <a:ext uri="{FF2B5EF4-FFF2-40B4-BE49-F238E27FC236}">
                <a16:creationId xmlns:a16="http://schemas.microsoft.com/office/drawing/2014/main" id="{4C0FCFB4-C0FF-A840-9A73-A762EAEF4B67}"/>
              </a:ext>
            </a:extLst>
          </p:cNvPr>
          <p:cNvSpPr txBox="1">
            <a:spLocks noChangeArrowheads="1"/>
          </p:cNvSpPr>
          <p:nvPr userDrawn="1"/>
        </p:nvSpPr>
        <p:spPr bwMode="auto">
          <a:xfrm>
            <a:off x="990600" y="31772450"/>
            <a:ext cx="7653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Copyright 2021. All rights reserved.</a:t>
            </a:r>
          </a:p>
          <a:p>
            <a:pPr eaLnBrk="1" hangingPunct="1">
              <a:spcBef>
                <a:spcPct val="0"/>
              </a:spcBef>
              <a:buFontTx/>
              <a:buNone/>
            </a:pPr>
            <a:endParaRPr lang="en-US" altLang="en-US" sz="1400" dirty="0"/>
          </a:p>
        </p:txBody>
      </p:sp>
    </p:spTree>
    <p:extLst>
      <p:ext uri="{BB962C8B-B14F-4D97-AF65-F5344CB8AC3E}">
        <p14:creationId xmlns:p14="http://schemas.microsoft.com/office/powerpoint/2010/main" val="41967132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389120" rtl="0" eaLnBrk="1" latinLnBrk="0" hangingPunct="1">
        <a:lnSpc>
          <a:spcPct val="90000"/>
        </a:lnSpc>
        <a:spcBef>
          <a:spcPct val="0"/>
        </a:spcBef>
        <a:buFontTx/>
        <a:buNone/>
        <a:defRPr sz="9600" b="1" kern="1200">
          <a:solidFill>
            <a:schemeClr val="bg1"/>
          </a:solidFill>
          <a:latin typeface="Arial" panose="020B0604020202020204" pitchFamily="34" charset="0"/>
          <a:ea typeface="+mj-ea"/>
          <a:cs typeface="Arial" panose="020B0604020202020204" pitchFamily="34" charset="0"/>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138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82CFF4-687D-E94A-B029-6AD394511A77}"/>
              </a:ext>
            </a:extLst>
          </p:cNvPr>
          <p:cNvSpPr>
            <a:spLocks noChangeArrowheads="1"/>
          </p:cNvSpPr>
          <p:nvPr userDrawn="1"/>
        </p:nvSpPr>
        <p:spPr bwMode="auto">
          <a:xfrm>
            <a:off x="0" y="-9832"/>
            <a:ext cx="43891200" cy="7406640"/>
          </a:xfrm>
          <a:prstGeom prst="rect">
            <a:avLst/>
          </a:prstGeom>
          <a:solidFill>
            <a:srgbClr val="EBE9EC"/>
          </a:solidFill>
          <a:ln>
            <a:noFill/>
          </a:ln>
        </p:spPr>
        <p:txBody>
          <a:bodyPr wrap="none" anchor="ctr"/>
          <a:lstStyle>
            <a:lvl1pPr eaLnBrk="0" hangingPunct="0">
              <a:defRPr sz="2400">
                <a:solidFill>
                  <a:schemeClr val="tx1"/>
                </a:solidFill>
                <a:latin typeface="Times New Roman" pitchFamily="-111" charset="0"/>
                <a:ea typeface="ＭＳ Ｐゴシック" pitchFamily="-111" charset="-128"/>
              </a:defRPr>
            </a:lvl1pPr>
            <a:lvl2pPr marL="742950" indent="-285750" eaLnBrk="0" hangingPunct="0">
              <a:defRPr sz="2400">
                <a:solidFill>
                  <a:schemeClr val="tx1"/>
                </a:solidFill>
                <a:latin typeface="Times New Roman" pitchFamily="-111" charset="0"/>
                <a:ea typeface="ＭＳ Ｐゴシック" pitchFamily="-111" charset="-128"/>
              </a:defRPr>
            </a:lvl2pPr>
            <a:lvl3pPr marL="1143000" indent="-228600" eaLnBrk="0" hangingPunct="0">
              <a:defRPr sz="2400">
                <a:solidFill>
                  <a:schemeClr val="tx1"/>
                </a:solidFill>
                <a:latin typeface="Times New Roman" pitchFamily="-111" charset="0"/>
                <a:ea typeface="ＭＳ Ｐゴシック" pitchFamily="-111" charset="-128"/>
              </a:defRPr>
            </a:lvl3pPr>
            <a:lvl4pPr marL="1600200" indent="-228600" eaLnBrk="0" hangingPunct="0">
              <a:defRPr sz="2400">
                <a:solidFill>
                  <a:schemeClr val="tx1"/>
                </a:solidFill>
                <a:latin typeface="Times New Roman" pitchFamily="-111" charset="0"/>
                <a:ea typeface="ＭＳ Ｐゴシック" pitchFamily="-111" charset="-128"/>
              </a:defRPr>
            </a:lvl4pPr>
            <a:lvl5pPr marL="2057400" indent="-228600" eaLnBrk="0" hangingPunct="0">
              <a:defRPr sz="2400">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Times New Roman" pitchFamily="-111" charset="0"/>
                <a:ea typeface="ＭＳ Ｐゴシック" pitchFamily="-111" charset="-128"/>
              </a:defRPr>
            </a:lvl9pPr>
          </a:lstStyle>
          <a:p>
            <a:pPr algn="ctr" eaLnBrk="1" hangingPunct="1">
              <a:defRPr/>
            </a:pPr>
            <a:endParaRPr lang="en-US" altLang="en-US"/>
          </a:p>
        </p:txBody>
      </p:sp>
      <p:sp>
        <p:nvSpPr>
          <p:cNvPr id="9" name="Text Box 29">
            <a:extLst>
              <a:ext uri="{FF2B5EF4-FFF2-40B4-BE49-F238E27FC236}">
                <a16:creationId xmlns:a16="http://schemas.microsoft.com/office/drawing/2014/main" id="{FB811A84-8354-E74F-827B-07911837071A}"/>
              </a:ext>
            </a:extLst>
          </p:cNvPr>
          <p:cNvSpPr txBox="1">
            <a:spLocks noChangeArrowheads="1"/>
          </p:cNvSpPr>
          <p:nvPr userDrawn="1"/>
        </p:nvSpPr>
        <p:spPr bwMode="auto">
          <a:xfrm>
            <a:off x="990600" y="1282700"/>
            <a:ext cx="6311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000" dirty="0">
                <a:solidFill>
                  <a:schemeClr val="tx1"/>
                </a:solidFill>
                <a:latin typeface="Arial" panose="020B0604020202020204" pitchFamily="34" charset="0"/>
              </a:rPr>
              <a:t>National Aeronautics and Space Administration</a:t>
            </a:r>
          </a:p>
        </p:txBody>
      </p:sp>
      <p:pic>
        <p:nvPicPr>
          <p:cNvPr id="15" name="Picture 8">
            <a:extLst>
              <a:ext uri="{FF2B5EF4-FFF2-40B4-BE49-F238E27FC236}">
                <a16:creationId xmlns:a16="http://schemas.microsoft.com/office/drawing/2014/main" id="{B666AB76-8318-A945-A5A3-C81E727DB1BF}"/>
              </a:ext>
            </a:extLst>
          </p:cNvPr>
          <p:cNvPicPr>
            <a:picLocks noChangeAspect="1" noChangeArrowheads="1"/>
          </p:cNvPicPr>
          <p:nvPr userDrawn="1"/>
        </p:nvPicPr>
        <p:blipFill>
          <a:blip r:embed="rId3"/>
          <a:srcRect/>
          <a:stretch/>
        </p:blipFill>
        <p:spPr bwMode="auto">
          <a:xfrm>
            <a:off x="40755321" y="76202"/>
            <a:ext cx="2659742" cy="265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2">
            <a:extLst>
              <a:ext uri="{FF2B5EF4-FFF2-40B4-BE49-F238E27FC236}">
                <a16:creationId xmlns:a16="http://schemas.microsoft.com/office/drawing/2014/main" id="{B8460BD2-E526-FE40-9A54-651583B9A655}"/>
              </a:ext>
            </a:extLst>
          </p:cNvPr>
          <p:cNvSpPr txBox="1">
            <a:spLocks noChangeArrowheads="1"/>
          </p:cNvSpPr>
          <p:nvPr userDrawn="1"/>
        </p:nvSpPr>
        <p:spPr bwMode="auto">
          <a:xfrm>
            <a:off x="990600" y="28097778"/>
            <a:ext cx="538685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b="1" dirty="0">
                <a:latin typeface="Arial" panose="020B0604020202020204" pitchFamily="34" charset="0"/>
              </a:rPr>
              <a:t>National</a:t>
            </a:r>
            <a:r>
              <a:rPr lang="en-US" altLang="en-US" sz="1800" b="1" dirty="0">
                <a:solidFill>
                  <a:srgbClr val="FFFFDD"/>
                </a:solidFill>
                <a:latin typeface="Arial" panose="020B0604020202020204" pitchFamily="34" charset="0"/>
              </a:rPr>
              <a:t> </a:t>
            </a:r>
            <a:r>
              <a:rPr lang="en-US" altLang="en-US" sz="1800" b="1" dirty="0">
                <a:latin typeface="Arial" panose="020B0604020202020204" pitchFamily="34" charset="0"/>
              </a:rPr>
              <a:t>Aeronautics and Space Administration</a:t>
            </a:r>
          </a:p>
          <a:p>
            <a:pPr eaLnBrk="1" hangingPunct="1">
              <a:spcBef>
                <a:spcPct val="0"/>
              </a:spcBef>
              <a:buFontTx/>
              <a:buNone/>
            </a:pPr>
            <a:endParaRPr lang="en-US" altLang="en-US" sz="600" b="1" dirty="0">
              <a:latin typeface="Arial" panose="020B0604020202020204" pitchFamily="34" charset="0"/>
            </a:endParaRPr>
          </a:p>
          <a:p>
            <a:pPr eaLnBrk="1" hangingPunct="1">
              <a:spcBef>
                <a:spcPct val="0"/>
              </a:spcBef>
              <a:buFontTx/>
              <a:buNone/>
            </a:pPr>
            <a:r>
              <a:rPr lang="en-US" altLang="en-US" sz="1600" b="1" dirty="0">
                <a:latin typeface="Arial" panose="020B0604020202020204" pitchFamily="34" charset="0"/>
              </a:rPr>
              <a:t>Jet Propulsion Laboratory</a:t>
            </a:r>
          </a:p>
          <a:p>
            <a:pPr eaLnBrk="1" hangingPunct="1">
              <a:spcBef>
                <a:spcPct val="0"/>
              </a:spcBef>
              <a:buFontTx/>
              <a:buNone/>
            </a:pPr>
            <a:r>
              <a:rPr lang="en-US" altLang="en-US" sz="1600" dirty="0">
                <a:latin typeface="Arial" panose="020B0604020202020204" pitchFamily="34" charset="0"/>
              </a:rPr>
              <a:t>California Institute of Technology</a:t>
            </a:r>
          </a:p>
          <a:p>
            <a:pPr eaLnBrk="1" hangingPunct="1">
              <a:spcBef>
                <a:spcPct val="0"/>
              </a:spcBef>
              <a:buFontTx/>
              <a:buNone/>
            </a:pPr>
            <a:r>
              <a:rPr lang="en-US" altLang="en-US" sz="1600" dirty="0">
                <a:latin typeface="Arial" panose="020B0604020202020204" pitchFamily="34" charset="0"/>
              </a:rPr>
              <a:t>Pasadena, California</a:t>
            </a:r>
          </a:p>
          <a:p>
            <a:pPr eaLnBrk="1" hangingPunct="1">
              <a:spcBef>
                <a:spcPct val="0"/>
              </a:spcBef>
              <a:buFontTx/>
              <a:buNone/>
            </a:pPr>
            <a:endParaRPr lang="en-US" altLang="en-US" sz="1800" b="1" dirty="0">
              <a:latin typeface="Arial" panose="020B0604020202020204" pitchFamily="34" charset="0"/>
            </a:endParaRPr>
          </a:p>
          <a:p>
            <a:pPr eaLnBrk="1" hangingPunct="1">
              <a:spcBef>
                <a:spcPct val="0"/>
              </a:spcBef>
              <a:buFontTx/>
              <a:buNone/>
            </a:pPr>
            <a:endParaRPr lang="en-US" altLang="en-US" sz="1800" b="1" dirty="0">
              <a:latin typeface="Arial" panose="020B0604020202020204" pitchFamily="34" charset="0"/>
            </a:endParaRPr>
          </a:p>
          <a:p>
            <a:pPr eaLnBrk="1" hangingPunct="1">
              <a:spcBef>
                <a:spcPct val="0"/>
              </a:spcBef>
              <a:buFontTx/>
              <a:buNone/>
            </a:pPr>
            <a:r>
              <a:rPr lang="en-US" altLang="en-US" sz="1800" b="1" dirty="0" err="1">
                <a:latin typeface="Arial" panose="020B0604020202020204" pitchFamily="34" charset="0"/>
              </a:rPr>
              <a:t>www.nasa.gov</a:t>
            </a:r>
            <a:endParaRPr lang="en-US" altLang="en-US" sz="1800" b="1" dirty="0">
              <a:latin typeface="Arial" panose="020B0604020202020204" pitchFamily="34" charset="0"/>
            </a:endParaRPr>
          </a:p>
        </p:txBody>
      </p:sp>
      <p:sp>
        <p:nvSpPr>
          <p:cNvPr id="19" name="TextBox 14">
            <a:extLst>
              <a:ext uri="{FF2B5EF4-FFF2-40B4-BE49-F238E27FC236}">
                <a16:creationId xmlns:a16="http://schemas.microsoft.com/office/drawing/2014/main" id="{4C0FCFB4-C0FF-A840-9A73-A762EAEF4B67}"/>
              </a:ext>
            </a:extLst>
          </p:cNvPr>
          <p:cNvSpPr txBox="1">
            <a:spLocks noChangeArrowheads="1"/>
          </p:cNvSpPr>
          <p:nvPr userDrawn="1"/>
        </p:nvSpPr>
        <p:spPr bwMode="auto">
          <a:xfrm>
            <a:off x="990600" y="31772450"/>
            <a:ext cx="7653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Copyright 2021. All rights reserved.</a:t>
            </a:r>
          </a:p>
          <a:p>
            <a:pPr eaLnBrk="1" hangingPunct="1">
              <a:spcBef>
                <a:spcPct val="0"/>
              </a:spcBef>
              <a:buFontTx/>
              <a:buNone/>
            </a:pPr>
            <a:endParaRPr lang="en-US" altLang="en-US" sz="1400" dirty="0"/>
          </a:p>
        </p:txBody>
      </p:sp>
    </p:spTree>
    <p:extLst>
      <p:ext uri="{BB962C8B-B14F-4D97-AF65-F5344CB8AC3E}">
        <p14:creationId xmlns:p14="http://schemas.microsoft.com/office/powerpoint/2010/main" val="4062324834"/>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389120" rtl="0" eaLnBrk="1" latinLnBrk="0" hangingPunct="1">
        <a:lnSpc>
          <a:spcPct val="90000"/>
        </a:lnSpc>
        <a:spcBef>
          <a:spcPct val="0"/>
        </a:spcBef>
        <a:buFontTx/>
        <a:buNone/>
        <a:defRPr sz="9600" b="1" kern="1200">
          <a:solidFill>
            <a:schemeClr val="bg1"/>
          </a:solidFill>
          <a:latin typeface="Arial" panose="020B0604020202020204" pitchFamily="34" charset="0"/>
          <a:ea typeface="+mj-ea"/>
          <a:cs typeface="Arial" panose="020B0604020202020204" pitchFamily="34" charset="0"/>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1382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hyperlink" Target="mailto:spencer.w.everett@jpl.nasa.gov" TargetMode="External"/><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2">
            <a:extLst>
              <a:ext uri="{FF2B5EF4-FFF2-40B4-BE49-F238E27FC236}">
                <a16:creationId xmlns:a16="http://schemas.microsoft.com/office/drawing/2014/main" id="{80E067FD-8E30-CF45-BC6E-526528C05536}"/>
              </a:ext>
            </a:extLst>
          </p:cNvPr>
          <p:cNvSpPr txBox="1">
            <a:spLocks noChangeArrowheads="1"/>
          </p:cNvSpPr>
          <p:nvPr userDrawn="1"/>
        </p:nvSpPr>
        <p:spPr bwMode="auto">
          <a:xfrm>
            <a:off x="15868650" y="28097778"/>
            <a:ext cx="27031950" cy="4278094"/>
          </a:xfrm>
          <a:prstGeom prst="rect">
            <a:avLst/>
          </a:prstGeom>
          <a:solidFill>
            <a:srgbClr val="A5B7CE">
              <a:alpha val="23000"/>
            </a:srgbClr>
          </a:solidFill>
          <a:ln w="19050">
            <a:solidFill>
              <a:srgbClr val="C0C0C0"/>
            </a:solidFill>
            <a:miter lim="800000"/>
            <a:headEnd/>
            <a:tailEnd/>
          </a:ln>
        </p:spPr>
        <p:txBody>
          <a:bodyPr wrap="square">
            <a:spAutoFit/>
          </a:bodyPr>
          <a:lstStyle>
            <a:lvl1pPr marL="479425">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r>
              <a:rPr lang="en-US" altLang="en-US" sz="3200" dirty="0">
                <a:latin typeface="Arial" panose="020B0604020202020204" pitchFamily="34" charset="0"/>
              </a:rPr>
              <a:t>Publications:</a:t>
            </a:r>
          </a:p>
          <a:p>
            <a:pPr eaLnBrk="1" hangingPunct="1">
              <a:spcBef>
                <a:spcPct val="0"/>
              </a:spcBef>
              <a:buFontTx/>
              <a:buNone/>
            </a:pPr>
            <a:endParaRPr lang="en-US" altLang="en-US" sz="3200" dirty="0">
              <a:latin typeface="Arial" panose="020B0604020202020204" pitchFamily="34" charset="0"/>
            </a:endParaRPr>
          </a:p>
          <a:p>
            <a:pPr>
              <a:spcBef>
                <a:spcPct val="0"/>
              </a:spcBef>
              <a:buNone/>
            </a:pPr>
            <a:r>
              <a:rPr lang="en-US" altLang="en-US" sz="2400" dirty="0">
                <a:latin typeface="Arial" panose="020B0604020202020204" pitchFamily="34" charset="0"/>
              </a:rPr>
              <a:t>[1] Huff, E. et al., 2013, arxiv:1311.1489; [2] Tully, R.B. Fisher, J.R., 1977, A&amp;A, 54, 661; [3] </a:t>
            </a:r>
            <a:r>
              <a:rPr lang="en-US" altLang="en-US" sz="2400" dirty="0" err="1">
                <a:latin typeface="Arial" panose="020B0604020202020204" pitchFamily="34" charset="0"/>
              </a:rPr>
              <a:t>Pranjal</a:t>
            </a:r>
            <a:r>
              <a:rPr lang="en-US" altLang="en-US" sz="2400" dirty="0">
                <a:latin typeface="Arial" panose="020B0604020202020204" pitchFamily="34" charset="0"/>
              </a:rPr>
              <a:t>, R. S. et al., 2022, arxiv2209.11811; [4] Xu, J. et al., 2022, arXiv:2201.00739; [5] </a:t>
            </a:r>
            <a:r>
              <a:rPr lang="en-US" altLang="en-US" sz="2400" dirty="0" err="1">
                <a:latin typeface="Arial" panose="020B0604020202020204" pitchFamily="34" charset="0"/>
              </a:rPr>
              <a:t>Refregier</a:t>
            </a:r>
            <a:r>
              <a:rPr lang="en-US" altLang="en-US" sz="2400" dirty="0">
                <a:latin typeface="Arial" panose="020B0604020202020204" pitchFamily="34" charset="0"/>
              </a:rPr>
              <a:t>, A. et al., 2003, MNRAS, 338, 35; [6] Ngan, W. et al., 2009, MNRAS, 396, 1211; [7] </a:t>
            </a:r>
            <a:r>
              <a:rPr lang="en-US" altLang="en-US" sz="2400" dirty="0" err="1">
                <a:latin typeface="Arial" panose="020B0604020202020204" pitchFamily="34" charset="0"/>
              </a:rPr>
              <a:t>Pillepich</a:t>
            </a:r>
            <a:r>
              <a:rPr lang="en-US" altLang="en-US" sz="2400" dirty="0">
                <a:latin typeface="Arial" panose="020B0604020202020204" pitchFamily="34" charset="0"/>
              </a:rPr>
              <a:t>, A., et al., 2018, MNRAS, 473, 4077; [8] </a:t>
            </a:r>
            <a:r>
              <a:rPr lang="en-US" altLang="en-US" sz="2400" dirty="0" err="1">
                <a:latin typeface="Arial" panose="020B0604020202020204" pitchFamily="34" charset="0"/>
              </a:rPr>
              <a:t>Harrision</a:t>
            </a:r>
            <a:r>
              <a:rPr lang="en-US" altLang="en-US" sz="2400" dirty="0">
                <a:latin typeface="Arial" panose="020B0604020202020204" pitchFamily="34" charset="0"/>
              </a:rPr>
              <a:t>, C. M., 2017, MNRAS, 467, 1965; [9] Bacon, R. et al., 2006, SPIE 6265, [10] Rahman, S. et al., 2006, SPIE 6269; [11] Everett, S. et al., 2022 (in prep)</a:t>
            </a:r>
          </a:p>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r>
              <a:rPr lang="en-US" altLang="en-US" sz="3200" dirty="0">
                <a:latin typeface="Arial" panose="020B0604020202020204" pitchFamily="34" charset="0"/>
              </a:rPr>
              <a:t>Author Contact Information: </a:t>
            </a:r>
          </a:p>
          <a:p>
            <a:pPr eaLnBrk="1" hangingPunct="1">
              <a:spcBef>
                <a:spcPct val="0"/>
              </a:spcBef>
              <a:buFontTx/>
              <a:buNone/>
            </a:pPr>
            <a:r>
              <a:rPr lang="en-US" altLang="en-US" sz="3200" i="1" dirty="0">
                <a:solidFill>
                  <a:schemeClr val="bg2">
                    <a:lumMod val="50000"/>
                  </a:schemeClr>
                </a:solidFill>
                <a:latin typeface="Arial" panose="020B0604020202020204" pitchFamily="34" charset="0"/>
                <a:hlinkClick r:id="rId3"/>
              </a:rPr>
              <a:t>spencer.w.everett@jpl.nasa.gov</a:t>
            </a:r>
            <a:r>
              <a:rPr lang="en-US" altLang="en-US" sz="3200" i="1" dirty="0">
                <a:solidFill>
                  <a:schemeClr val="bg2">
                    <a:lumMod val="50000"/>
                  </a:schemeClr>
                </a:solidFill>
                <a:latin typeface="Arial" panose="020B0604020202020204" pitchFamily="34" charset="0"/>
              </a:rPr>
              <a:t>, +1 (626)-318-8354</a:t>
            </a:r>
            <a:endParaRPr lang="en-US" altLang="en-US" sz="2400" i="1" dirty="0">
              <a:solidFill>
                <a:schemeClr val="bg2">
                  <a:lumMod val="50000"/>
                </a:schemeClr>
              </a:solidFill>
              <a:latin typeface="Arial" panose="020B0604020202020204" pitchFamily="34" charset="0"/>
            </a:endParaRPr>
          </a:p>
          <a:p>
            <a:pPr eaLnBrk="1" hangingPunct="1">
              <a:spcBef>
                <a:spcPct val="0"/>
              </a:spcBef>
              <a:buFontTx/>
              <a:buNone/>
            </a:pPr>
            <a:endParaRPr lang="en-US" altLang="en-US" sz="2400" dirty="0">
              <a:latin typeface="Arial" panose="020B0604020202020204" pitchFamily="34" charset="0"/>
            </a:endParaRPr>
          </a:p>
        </p:txBody>
      </p:sp>
      <p:sp>
        <p:nvSpPr>
          <p:cNvPr id="7" name="Content Placeholder 6">
            <a:extLst>
              <a:ext uri="{FF2B5EF4-FFF2-40B4-BE49-F238E27FC236}">
                <a16:creationId xmlns:a16="http://schemas.microsoft.com/office/drawing/2014/main" id="{82564CE9-6E9D-C045-888F-2C6DDEAFB7E5}"/>
              </a:ext>
            </a:extLst>
          </p:cNvPr>
          <p:cNvSpPr>
            <a:spLocks noGrp="1"/>
          </p:cNvSpPr>
          <p:nvPr>
            <p:ph sz="quarter" idx="11"/>
          </p:nvPr>
        </p:nvSpPr>
        <p:spPr>
          <a:xfrm>
            <a:off x="1095374" y="7935459"/>
            <a:ext cx="20479677" cy="12282941"/>
          </a:xfrm>
          <a:prstGeom prst="rect">
            <a:avLst/>
          </a:prstGeom>
          <a:ln w="76200">
            <a:noFill/>
          </a:ln>
        </p:spPr>
        <p:style>
          <a:lnRef idx="2">
            <a:schemeClr val="accent6"/>
          </a:lnRef>
          <a:fillRef idx="1">
            <a:schemeClr val="lt1"/>
          </a:fillRef>
          <a:effectRef idx="0">
            <a:schemeClr val="accent6"/>
          </a:effectRef>
          <a:fontRef idx="minor">
            <a:schemeClr val="dk1"/>
          </a:fontRef>
        </p:style>
        <p:txBody>
          <a:bodyPr/>
          <a:lstStyle/>
          <a:p>
            <a:pPr algn="ctr">
              <a:spcBef>
                <a:spcPts val="3000"/>
              </a:spcBef>
            </a:pPr>
            <a:r>
              <a:rPr lang="en-US" dirty="0">
                <a:solidFill>
                  <a:srgbClr val="0070C0"/>
                </a:solidFill>
              </a:rPr>
              <a:t>Motivation</a:t>
            </a:r>
          </a:p>
          <a:p>
            <a:pPr>
              <a:spcBef>
                <a:spcPts val="3000"/>
              </a:spcBef>
              <a:spcAft>
                <a:spcPts val="4000"/>
              </a:spcAft>
            </a:pPr>
            <a:r>
              <a:rPr lang="en-US" sz="3600" dirty="0"/>
              <a:t>Weak gravitational lensing (WL) is one of the most powerful tools for constraining the growth of cosmic structures, the evolution of dark energy, and modified gravity.</a:t>
            </a:r>
          </a:p>
          <a:p>
            <a:pPr>
              <a:spcBef>
                <a:spcPts val="0"/>
              </a:spcBef>
              <a:spcAft>
                <a:spcPts val="2000"/>
              </a:spcAft>
            </a:pPr>
            <a:r>
              <a:rPr lang="en-US" sz="4000" dirty="0"/>
              <a:t>Problem: </a:t>
            </a:r>
            <a:r>
              <a:rPr lang="en-US" sz="3600" dirty="0"/>
              <a:t>The distortion in galaxy shapes from cosmic shear is typically ~0.1%; the measurement is dominated by the intrinsic </a:t>
            </a:r>
            <a:r>
              <a:rPr lang="en-US" sz="3600" i="1" dirty="0">
                <a:solidFill>
                  <a:srgbClr val="0070C0"/>
                </a:solidFill>
              </a:rPr>
              <a:t>shape noise</a:t>
            </a:r>
            <a:endParaRPr lang="en-US" sz="3600" dirty="0"/>
          </a:p>
          <a:p>
            <a:pPr marL="571500" indent="-571500">
              <a:spcBef>
                <a:spcPts val="0"/>
              </a:spcBef>
              <a:spcAft>
                <a:spcPts val="1000"/>
              </a:spcAft>
              <a:buFont typeface="Arial" panose="020B0604020202020204" pitchFamily="34" charset="0"/>
              <a:buChar char="•"/>
            </a:pPr>
            <a:r>
              <a:rPr lang="en-US" sz="3400" dirty="0"/>
              <a:t>Current &amp; planned surveys overcome this by measuring </a:t>
            </a:r>
            <a:r>
              <a:rPr lang="en-US" sz="3400" dirty="0">
                <a:solidFill>
                  <a:srgbClr val="0070C0"/>
                </a:solidFill>
              </a:rPr>
              <a:t>~</a:t>
            </a:r>
            <a:r>
              <a:rPr lang="en-US" sz="3400" i="1" dirty="0">
                <a:solidFill>
                  <a:srgbClr val="0070C0"/>
                </a:solidFill>
              </a:rPr>
              <a:t>10</a:t>
            </a:r>
            <a:r>
              <a:rPr lang="en-US" sz="3400" i="1" baseline="30000" dirty="0">
                <a:solidFill>
                  <a:srgbClr val="0070C0"/>
                </a:solidFill>
              </a:rPr>
              <a:t>8</a:t>
            </a:r>
            <a:r>
              <a:rPr lang="en-US" sz="3400" i="1" dirty="0">
                <a:solidFill>
                  <a:srgbClr val="0070C0"/>
                </a:solidFill>
              </a:rPr>
              <a:t> to 10</a:t>
            </a:r>
            <a:r>
              <a:rPr lang="en-US" sz="3400" i="1" baseline="30000" dirty="0">
                <a:solidFill>
                  <a:srgbClr val="0070C0"/>
                </a:solidFill>
              </a:rPr>
              <a:t>9</a:t>
            </a:r>
            <a:r>
              <a:rPr lang="en-US" sz="3400" dirty="0">
                <a:solidFill>
                  <a:srgbClr val="0070C0"/>
                </a:solidFill>
              </a:rPr>
              <a:t> </a:t>
            </a:r>
            <a:r>
              <a:rPr lang="en-US" sz="3400" dirty="0"/>
              <a:t>galaxies!</a:t>
            </a:r>
          </a:p>
          <a:p>
            <a:pPr marL="571500" indent="-571500">
              <a:spcBef>
                <a:spcPts val="0"/>
              </a:spcBef>
              <a:spcAft>
                <a:spcPts val="2000"/>
              </a:spcAft>
              <a:buFont typeface="Arial" panose="020B0604020202020204" pitchFamily="34" charset="0"/>
              <a:buChar char="•"/>
            </a:pPr>
            <a:r>
              <a:rPr lang="en-US" sz="3400" dirty="0"/>
              <a:t>Stage IV experiments will require shear measurement calibration &lt; 0.1%</a:t>
            </a:r>
          </a:p>
          <a:p>
            <a:pPr>
              <a:spcBef>
                <a:spcPts val="0"/>
              </a:spcBef>
              <a:spcAft>
                <a:spcPts val="2000"/>
              </a:spcAft>
            </a:pPr>
            <a:r>
              <a:rPr lang="en-US" sz="4000" dirty="0"/>
              <a:t>Solution: </a:t>
            </a:r>
            <a:r>
              <a:rPr lang="en-US" sz="3600" dirty="0"/>
              <a:t>Use the</a:t>
            </a:r>
            <a:r>
              <a:rPr lang="en-US" sz="3600" i="1" dirty="0"/>
              <a:t> </a:t>
            </a:r>
            <a:r>
              <a:rPr lang="en-US" sz="3600" i="1" dirty="0">
                <a:solidFill>
                  <a:srgbClr val="0070C0"/>
                </a:solidFill>
              </a:rPr>
              <a:t>difference between a galaxy’s measured velocity field and the one inferred from it’s observed, lensed image </a:t>
            </a:r>
            <a:r>
              <a:rPr lang="en-US" sz="3600" dirty="0"/>
              <a:t>to measure the shear of individual galaxies:</a:t>
            </a:r>
          </a:p>
          <a:p>
            <a:pPr marL="457200" indent="-457200">
              <a:spcBef>
                <a:spcPts val="0"/>
              </a:spcBef>
              <a:spcAft>
                <a:spcPts val="2000"/>
              </a:spcAft>
              <a:buFont typeface="Arial" panose="020B0604020202020204" pitchFamily="34" charset="0"/>
              <a:buChar char="•"/>
            </a:pPr>
            <a:r>
              <a:rPr lang="en-US" sz="3400" dirty="0"/>
              <a:t>Requires spatially-resolved spectroscopy &amp; estimate of the inclination of a disk galaxy</a:t>
            </a:r>
          </a:p>
        </p:txBody>
      </p:sp>
      <p:sp>
        <p:nvSpPr>
          <p:cNvPr id="5" name="Title 4">
            <a:extLst>
              <a:ext uri="{FF2B5EF4-FFF2-40B4-BE49-F238E27FC236}">
                <a16:creationId xmlns:a16="http://schemas.microsoft.com/office/drawing/2014/main" id="{CB553894-2B2E-744B-9C6F-ACCAC1FF3CA5}"/>
              </a:ext>
            </a:extLst>
          </p:cNvPr>
          <p:cNvSpPr>
            <a:spLocks noGrp="1"/>
          </p:cNvSpPr>
          <p:nvPr>
            <p:ph type="title"/>
          </p:nvPr>
        </p:nvSpPr>
        <p:spPr/>
        <p:txBody>
          <a:bodyPr/>
          <a:lstStyle/>
          <a:p>
            <a:r>
              <a:rPr lang="en-US" b="0" dirty="0"/>
              <a:t>Kinematic Lensing: Cosmic Shear from Individual Galaxies</a:t>
            </a:r>
          </a:p>
        </p:txBody>
      </p:sp>
      <p:sp>
        <p:nvSpPr>
          <p:cNvPr id="15" name="Text Placeholder 16">
            <a:extLst>
              <a:ext uri="{FF2B5EF4-FFF2-40B4-BE49-F238E27FC236}">
                <a16:creationId xmlns:a16="http://schemas.microsoft.com/office/drawing/2014/main" id="{12197D9A-4D37-2445-8E48-DDA5BAFD65A0}"/>
              </a:ext>
            </a:extLst>
          </p:cNvPr>
          <p:cNvSpPr txBox="1">
            <a:spLocks/>
          </p:cNvSpPr>
          <p:nvPr/>
        </p:nvSpPr>
        <p:spPr>
          <a:xfrm>
            <a:off x="3017837" y="3860301"/>
            <a:ext cx="37855525" cy="2205672"/>
          </a:xfrm>
          <a:prstGeom prst="rect">
            <a:avLst/>
          </a:prstGeom>
        </p:spPr>
        <p:txBody>
          <a:bodyPr/>
          <a:lstStyle>
            <a:lvl1pPr marL="0" indent="0" algn="ctr" defTabSz="4389120" rtl="0" eaLnBrk="1" latinLnBrk="0" hangingPunct="1">
              <a:lnSpc>
                <a:spcPct val="100000"/>
              </a:lnSpc>
              <a:spcBef>
                <a:spcPts val="0"/>
              </a:spcBef>
              <a:buFont typeface="Arial" panose="020B0604020202020204" pitchFamily="34" charset="0"/>
              <a:buNone/>
              <a:defRPr sz="6000" b="1" kern="1200">
                <a:solidFill>
                  <a:schemeClr val="bg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0" dirty="0">
                <a:solidFill>
                  <a:schemeClr val="tx1"/>
                </a:solidFill>
              </a:rPr>
              <a:t>Author: Spencer Everett (3268)</a:t>
            </a:r>
          </a:p>
          <a:p>
            <a:r>
              <a:rPr lang="en-US" sz="4400" b="0" dirty="0">
                <a:solidFill>
                  <a:schemeClr val="tx1"/>
                </a:solidFill>
              </a:rPr>
              <a:t>Collaborators: Eric Huff (3268), Elisabeth Krause (University of Arizona; UA), Tim </a:t>
            </a:r>
            <a:r>
              <a:rPr lang="en-US" sz="4400" b="0" dirty="0" err="1">
                <a:solidFill>
                  <a:schemeClr val="tx1"/>
                </a:solidFill>
              </a:rPr>
              <a:t>Eifler</a:t>
            </a:r>
            <a:r>
              <a:rPr lang="en-US" sz="4400" b="0" dirty="0">
                <a:solidFill>
                  <a:schemeClr val="tx1"/>
                </a:solidFill>
              </a:rPr>
              <a:t> (UA), </a:t>
            </a:r>
            <a:r>
              <a:rPr lang="en-US" sz="4400" b="0" dirty="0" err="1">
                <a:solidFill>
                  <a:schemeClr val="tx1"/>
                </a:solidFill>
              </a:rPr>
              <a:t>Pranjal</a:t>
            </a:r>
            <a:r>
              <a:rPr lang="en-US" sz="4400" b="0" dirty="0">
                <a:solidFill>
                  <a:schemeClr val="tx1"/>
                </a:solidFill>
              </a:rPr>
              <a:t> Rajendra Singh (UA), Hung-</a:t>
            </a:r>
            <a:r>
              <a:rPr lang="en-US" sz="4400" b="0" dirty="0" err="1">
                <a:solidFill>
                  <a:schemeClr val="tx1"/>
                </a:solidFill>
              </a:rPr>
              <a:t>Jin</a:t>
            </a:r>
            <a:r>
              <a:rPr lang="en-US" sz="4400" b="0" dirty="0">
                <a:solidFill>
                  <a:schemeClr val="tx1"/>
                </a:solidFill>
              </a:rPr>
              <a:t> Huang (UA), </a:t>
            </a:r>
            <a:r>
              <a:rPr lang="en-US" sz="4400" b="0" dirty="0" err="1">
                <a:solidFill>
                  <a:schemeClr val="tx1"/>
                </a:solidFill>
              </a:rPr>
              <a:t>Jiachuan</a:t>
            </a:r>
            <a:r>
              <a:rPr lang="en-US" sz="4400" b="0" dirty="0">
                <a:solidFill>
                  <a:schemeClr val="tx1"/>
                </a:solidFill>
              </a:rPr>
              <a:t> Xu (UA), Maggie Smith (UA), Yu-Hsiu Huang (UA), Xiao Fang (UA) </a:t>
            </a:r>
          </a:p>
        </p:txBody>
      </p:sp>
      <p:sp>
        <p:nvSpPr>
          <p:cNvPr id="16" name="Text Placeholder 16">
            <a:extLst>
              <a:ext uri="{FF2B5EF4-FFF2-40B4-BE49-F238E27FC236}">
                <a16:creationId xmlns:a16="http://schemas.microsoft.com/office/drawing/2014/main" id="{DE7B7110-F1BF-EA4F-A016-7A6A80BBE7BF}"/>
              </a:ext>
            </a:extLst>
          </p:cNvPr>
          <p:cNvSpPr txBox="1">
            <a:spLocks/>
          </p:cNvSpPr>
          <p:nvPr/>
        </p:nvSpPr>
        <p:spPr>
          <a:xfrm>
            <a:off x="3017837" y="6283481"/>
            <a:ext cx="37855525" cy="1280160"/>
          </a:xfrm>
          <a:prstGeom prst="rect">
            <a:avLst/>
          </a:prstGeom>
        </p:spPr>
        <p:txBody>
          <a:bodyPr/>
          <a:lstStyle>
            <a:lvl1pPr marL="0" indent="0" algn="ctr" defTabSz="4389120" rtl="0" eaLnBrk="1" latinLnBrk="0" hangingPunct="1">
              <a:lnSpc>
                <a:spcPct val="100000"/>
              </a:lnSpc>
              <a:spcBef>
                <a:spcPts val="0"/>
              </a:spcBef>
              <a:buFont typeface="Arial" panose="020B0604020202020204" pitchFamily="34" charset="0"/>
              <a:buNone/>
              <a:defRPr sz="4000" b="1" kern="1200">
                <a:solidFill>
                  <a:srgbClr val="FFBC36"/>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0" dirty="0">
                <a:solidFill>
                  <a:schemeClr val="tx1"/>
                </a:solidFill>
              </a:rPr>
              <a:t>Category: Astrophysics and Space Science</a:t>
            </a:r>
            <a:endParaRPr lang="en-US" b="0" dirty="0">
              <a:solidFill>
                <a:srgbClr val="F44046"/>
              </a:solidFill>
            </a:endParaRPr>
          </a:p>
        </p:txBody>
      </p:sp>
      <p:sp>
        <p:nvSpPr>
          <p:cNvPr id="8" name="TextBox 7">
            <a:extLst>
              <a:ext uri="{FF2B5EF4-FFF2-40B4-BE49-F238E27FC236}">
                <a16:creationId xmlns:a16="http://schemas.microsoft.com/office/drawing/2014/main" id="{8BF9E164-AB53-C94D-AC9C-686CEAB15B42}"/>
              </a:ext>
            </a:extLst>
          </p:cNvPr>
          <p:cNvSpPr txBox="1"/>
          <p:nvPr/>
        </p:nvSpPr>
        <p:spPr>
          <a:xfrm>
            <a:off x="22316152" y="23464971"/>
            <a:ext cx="20584448" cy="4319131"/>
          </a:xfrm>
          <a:prstGeom prst="rect">
            <a:avLst/>
          </a:prstGeom>
          <a:ln w="762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2000"/>
              </a:spcAft>
            </a:pPr>
            <a:r>
              <a:rPr lang="en-US" sz="4800" dirty="0">
                <a:solidFill>
                  <a:srgbClr val="7030A0"/>
                </a:solidFill>
              </a:rPr>
              <a:t>Summary &amp; Outlook</a:t>
            </a:r>
            <a:endParaRPr lang="en-US" sz="3200" dirty="0">
              <a:solidFill>
                <a:srgbClr val="7030A0"/>
              </a:solidFill>
            </a:endParaRPr>
          </a:p>
          <a:p>
            <a:pPr>
              <a:spcAft>
                <a:spcPts val="2000"/>
              </a:spcAft>
            </a:pPr>
            <a:r>
              <a:rPr lang="en-US" sz="3400" dirty="0"/>
              <a:t>Kinematic lensing is a new tool to make novel, high-S2N WL measurements able to answer important questions in cosmology, galaxy evolution, the galaxy-halo connection, and more</a:t>
            </a:r>
          </a:p>
          <a:p>
            <a:pPr>
              <a:spcAft>
                <a:spcPts val="2000"/>
              </a:spcAft>
            </a:pPr>
            <a:r>
              <a:rPr lang="en-US" sz="3400" i="1" dirty="0">
                <a:solidFill>
                  <a:srgbClr val="7030A0"/>
                </a:solidFill>
              </a:rPr>
              <a:t>JPL is uniquely situated </a:t>
            </a:r>
            <a:r>
              <a:rPr lang="en-US" sz="3400" dirty="0"/>
              <a:t>to be a leader in kinematic lensing measurements</a:t>
            </a:r>
          </a:p>
          <a:p>
            <a:pPr marL="1028700" lvl="1" indent="-571500">
              <a:spcAft>
                <a:spcPts val="500"/>
              </a:spcAft>
              <a:buFont typeface="Arial" panose="020B0604020202020204" pitchFamily="34" charset="0"/>
              <a:buChar char="•"/>
            </a:pPr>
            <a:r>
              <a:rPr lang="en-US" sz="3200" dirty="0"/>
              <a:t>IFU observations from Palomar + </a:t>
            </a:r>
            <a:r>
              <a:rPr lang="en-US" sz="3200" dirty="0" err="1"/>
              <a:t>grism</a:t>
            </a:r>
            <a:r>
              <a:rPr lang="en-US" sz="3200" dirty="0"/>
              <a:t> spectra from Roman Space Telescope</a:t>
            </a:r>
          </a:p>
          <a:p>
            <a:pPr marL="1028700" lvl="1" indent="-571500">
              <a:spcAft>
                <a:spcPts val="500"/>
              </a:spcAft>
              <a:buFont typeface="Arial" panose="020B0604020202020204" pitchFamily="34" charset="0"/>
              <a:buChar char="•"/>
            </a:pPr>
            <a:r>
              <a:rPr lang="en-US" sz="3200" dirty="0"/>
              <a:t>Design of new, dedicated missions that are competitive with Stage IV surveys </a:t>
            </a:r>
            <a:r>
              <a:rPr lang="en-US" sz="3200" i="1" dirty="0">
                <a:solidFill>
                  <a:srgbClr val="7030A0"/>
                </a:solidFill>
              </a:rPr>
              <a:t>at a fraction of the cost</a:t>
            </a:r>
          </a:p>
        </p:txBody>
      </p:sp>
      <p:pic>
        <p:nvPicPr>
          <p:cNvPr id="10" name="Picture 9">
            <a:extLst>
              <a:ext uri="{FF2B5EF4-FFF2-40B4-BE49-F238E27FC236}">
                <a16:creationId xmlns:a16="http://schemas.microsoft.com/office/drawing/2014/main" id="{F5C68AED-97F6-E842-A609-BDCB2A8E89BC}"/>
              </a:ext>
            </a:extLst>
          </p:cNvPr>
          <p:cNvPicPr>
            <a:picLocks noChangeAspect="1"/>
          </p:cNvPicPr>
          <p:nvPr/>
        </p:nvPicPr>
        <p:blipFill>
          <a:blip r:embed="rId4"/>
          <a:stretch>
            <a:fillRect/>
          </a:stretch>
        </p:blipFill>
        <p:spPr>
          <a:xfrm>
            <a:off x="1975669" y="15524749"/>
            <a:ext cx="9321800" cy="3987800"/>
          </a:xfrm>
          <a:prstGeom prst="rect">
            <a:avLst/>
          </a:prstGeom>
        </p:spPr>
      </p:pic>
      <p:sp>
        <p:nvSpPr>
          <p:cNvPr id="11" name="TextBox 10">
            <a:extLst>
              <a:ext uri="{FF2B5EF4-FFF2-40B4-BE49-F238E27FC236}">
                <a16:creationId xmlns:a16="http://schemas.microsoft.com/office/drawing/2014/main" id="{CB6AEE17-DBB2-3E4C-9775-0379DFA301EC}"/>
              </a:ext>
            </a:extLst>
          </p:cNvPr>
          <p:cNvSpPr txBox="1"/>
          <p:nvPr/>
        </p:nvSpPr>
        <p:spPr>
          <a:xfrm>
            <a:off x="11643091" y="15992003"/>
            <a:ext cx="9684085" cy="3539430"/>
          </a:xfrm>
          <a:prstGeom prst="rect">
            <a:avLst/>
          </a:prstGeom>
          <a:noFill/>
        </p:spPr>
        <p:txBody>
          <a:bodyPr wrap="square" rtlCol="0">
            <a:spAutoFit/>
          </a:bodyPr>
          <a:lstStyle/>
          <a:p>
            <a:r>
              <a:rPr lang="en-US" sz="3200" dirty="0"/>
              <a:t>(a) The distortion field due to a shear of 𝛾</a:t>
            </a:r>
            <a:r>
              <a:rPr lang="en-US" sz="3200" baseline="-25000" dirty="0"/>
              <a:t>⨉ </a:t>
            </a:r>
            <a:r>
              <a:rPr lang="en-US" sz="3200" dirty="0"/>
              <a:t>= 0.2. Longer lines correspond to larger point-wise shear</a:t>
            </a:r>
          </a:p>
          <a:p>
            <a:endParaRPr lang="en-US" sz="3200" dirty="0"/>
          </a:p>
          <a:p>
            <a:r>
              <a:rPr lang="en-US" sz="3200" dirty="0"/>
              <a:t>(b) The </a:t>
            </a:r>
            <a:r>
              <a:rPr lang="en-US" sz="3200" dirty="0">
                <a:solidFill>
                  <a:srgbClr val="007300"/>
                </a:solidFill>
              </a:rPr>
              <a:t>mapping</a:t>
            </a:r>
            <a:r>
              <a:rPr lang="en-US" sz="3200" dirty="0"/>
              <a:t> of the original galaxy shape (black) to the sheared shape (</a:t>
            </a:r>
            <a:r>
              <a:rPr lang="en-US" sz="3200" dirty="0">
                <a:solidFill>
                  <a:srgbClr val="1B10AA"/>
                </a:solidFill>
              </a:rPr>
              <a:t>blue</a:t>
            </a:r>
            <a:r>
              <a:rPr lang="en-US" sz="3200" dirty="0"/>
              <a:t>). The extremal velocities on the unsheared ellipse lie on the major axis but are moved off-axis by WL. Figure from [1]</a:t>
            </a:r>
          </a:p>
        </p:txBody>
      </p:sp>
      <p:sp>
        <p:nvSpPr>
          <p:cNvPr id="14" name="TextBox 13">
            <a:extLst>
              <a:ext uri="{FF2B5EF4-FFF2-40B4-BE49-F238E27FC236}">
                <a16:creationId xmlns:a16="http://schemas.microsoft.com/office/drawing/2014/main" id="{11711634-6099-AB49-9E03-2AE0A21911D9}"/>
              </a:ext>
            </a:extLst>
          </p:cNvPr>
          <p:cNvSpPr txBox="1"/>
          <p:nvPr/>
        </p:nvSpPr>
        <p:spPr>
          <a:xfrm>
            <a:off x="3475586" y="19420384"/>
            <a:ext cx="707793" cy="584775"/>
          </a:xfrm>
          <a:prstGeom prst="rect">
            <a:avLst/>
          </a:prstGeom>
          <a:noFill/>
        </p:spPr>
        <p:txBody>
          <a:bodyPr wrap="square" rtlCol="0">
            <a:spAutoFit/>
          </a:bodyPr>
          <a:lstStyle/>
          <a:p>
            <a:r>
              <a:rPr lang="en-US" sz="3200" dirty="0"/>
              <a:t>(a)</a:t>
            </a:r>
          </a:p>
        </p:txBody>
      </p:sp>
      <p:sp>
        <p:nvSpPr>
          <p:cNvPr id="18" name="TextBox 17">
            <a:extLst>
              <a:ext uri="{FF2B5EF4-FFF2-40B4-BE49-F238E27FC236}">
                <a16:creationId xmlns:a16="http://schemas.microsoft.com/office/drawing/2014/main" id="{6D7E23F6-5FAA-7741-9C7F-AD3A96B594AC}"/>
              </a:ext>
            </a:extLst>
          </p:cNvPr>
          <p:cNvSpPr txBox="1"/>
          <p:nvPr/>
        </p:nvSpPr>
        <p:spPr>
          <a:xfrm>
            <a:off x="8883843" y="19420384"/>
            <a:ext cx="707793" cy="584775"/>
          </a:xfrm>
          <a:prstGeom prst="rect">
            <a:avLst/>
          </a:prstGeom>
          <a:noFill/>
        </p:spPr>
        <p:txBody>
          <a:bodyPr wrap="square" rtlCol="0">
            <a:spAutoFit/>
          </a:bodyPr>
          <a:lstStyle/>
          <a:p>
            <a:r>
              <a:rPr lang="en-US" sz="3200" dirty="0"/>
              <a:t>(b)</a:t>
            </a:r>
          </a:p>
        </p:txBody>
      </p:sp>
      <p:sp>
        <p:nvSpPr>
          <p:cNvPr id="19" name="Content Placeholder 6">
            <a:extLst>
              <a:ext uri="{FF2B5EF4-FFF2-40B4-BE49-F238E27FC236}">
                <a16:creationId xmlns:a16="http://schemas.microsoft.com/office/drawing/2014/main" id="{63150D7B-EDCD-404E-B6B9-93FC6086743A}"/>
              </a:ext>
            </a:extLst>
          </p:cNvPr>
          <p:cNvSpPr txBox="1">
            <a:spLocks/>
          </p:cNvSpPr>
          <p:nvPr/>
        </p:nvSpPr>
        <p:spPr>
          <a:xfrm>
            <a:off x="22316151" y="7935459"/>
            <a:ext cx="20584449" cy="15133088"/>
          </a:xfrm>
          <a:prstGeom prst="rect">
            <a:avLst/>
          </a:prstGeom>
          <a:ln w="76200">
            <a:noFill/>
          </a:ln>
        </p:spPr>
        <p:style>
          <a:lnRef idx="2">
            <a:schemeClr val="accent6"/>
          </a:lnRef>
          <a:fillRef idx="1">
            <a:schemeClr val="lt1"/>
          </a:fillRef>
          <a:effectRef idx="0">
            <a:schemeClr val="accent6"/>
          </a:effectRef>
          <a:fontRef idx="minor">
            <a:schemeClr val="dk1"/>
          </a:fontRef>
        </p:style>
        <p:txBody>
          <a:bodyPr/>
          <a:lstStyle>
            <a:lvl1pPr marL="0" indent="0" algn="l" defTabSz="4389120" rtl="0" eaLnBrk="1" latinLnBrk="0" hangingPunct="1">
              <a:lnSpc>
                <a:spcPct val="100000"/>
              </a:lnSpc>
              <a:spcBef>
                <a:spcPts val="4800"/>
              </a:spcBef>
              <a:buFont typeface="Arial" panose="020B0604020202020204" pitchFamily="34" charset="0"/>
              <a:buNone/>
              <a:defRPr sz="4800" kern="1200">
                <a:solidFill>
                  <a:schemeClr val="tx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11520" kern="1200">
                <a:solidFill>
                  <a:schemeClr val="dk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9600" kern="1200">
                <a:solidFill>
                  <a:schemeClr val="dk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8640" kern="1200">
                <a:solidFill>
                  <a:schemeClr val="dk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8640" kern="1200">
                <a:solidFill>
                  <a:schemeClr val="dk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dk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dk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dk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dk1"/>
                </a:solidFill>
                <a:latin typeface="+mn-lt"/>
                <a:ea typeface="+mn-ea"/>
                <a:cs typeface="+mn-cs"/>
              </a:defRPr>
            </a:lvl9pPr>
          </a:lstStyle>
          <a:p>
            <a:pPr algn="ctr">
              <a:spcBef>
                <a:spcPts val="0"/>
              </a:spcBef>
              <a:spcAft>
                <a:spcPts val="2000"/>
              </a:spcAft>
            </a:pPr>
            <a:r>
              <a:rPr lang="en-US" dirty="0">
                <a:solidFill>
                  <a:schemeClr val="accent1"/>
                </a:solidFill>
              </a:rPr>
              <a:t>Methodology</a:t>
            </a:r>
          </a:p>
          <a:p>
            <a:pPr>
              <a:spcBef>
                <a:spcPts val="500"/>
              </a:spcBef>
              <a:spcAft>
                <a:spcPts val="2000"/>
              </a:spcAft>
            </a:pPr>
            <a:r>
              <a:rPr lang="en-US" sz="3400" dirty="0"/>
              <a:t>We select rotationally-supported disk galaxies that may be well approximated as infinitely-thin disks, along with a simple 2D velocity field model:</a:t>
            </a:r>
          </a:p>
          <a:p>
            <a:pPr>
              <a:spcBef>
                <a:spcPts val="0"/>
              </a:spcBef>
              <a:spcAft>
                <a:spcPts val="2000"/>
              </a:spcAft>
            </a:pPr>
            <a:endParaRPr lang="en-US" sz="3200" dirty="0"/>
          </a:p>
          <a:p>
            <a:pPr>
              <a:spcBef>
                <a:spcPts val="0"/>
              </a:spcBef>
              <a:spcAft>
                <a:spcPts val="2000"/>
              </a:spcAft>
            </a:pPr>
            <a:endParaRPr lang="en-US" sz="3200" dirty="0"/>
          </a:p>
          <a:p>
            <a:pPr>
              <a:spcBef>
                <a:spcPts val="0"/>
              </a:spcBef>
              <a:spcAft>
                <a:spcPts val="2000"/>
              </a:spcAft>
            </a:pPr>
            <a:endParaRPr lang="en-US" sz="3200" dirty="0"/>
          </a:p>
          <a:p>
            <a:pPr>
              <a:spcBef>
                <a:spcPts val="0"/>
              </a:spcBef>
              <a:spcAft>
                <a:spcPts val="2000"/>
              </a:spcAft>
            </a:pPr>
            <a:endParaRPr lang="en-US" sz="3200" dirty="0"/>
          </a:p>
          <a:p>
            <a:pPr>
              <a:spcBef>
                <a:spcPts val="0"/>
              </a:spcBef>
              <a:spcAft>
                <a:spcPts val="2000"/>
              </a:spcAft>
            </a:pPr>
            <a:endParaRPr lang="en-US" sz="3200" dirty="0"/>
          </a:p>
          <a:p>
            <a:pPr>
              <a:spcBef>
                <a:spcPts val="0"/>
              </a:spcBef>
              <a:spcAft>
                <a:spcPts val="2000"/>
              </a:spcAft>
            </a:pPr>
            <a:endParaRPr lang="en-US" sz="3200" dirty="0"/>
          </a:p>
          <a:p>
            <a:pPr>
              <a:spcBef>
                <a:spcPts val="0"/>
              </a:spcBef>
              <a:spcAft>
                <a:spcPts val="2000"/>
              </a:spcAft>
            </a:pPr>
            <a:endParaRPr lang="en-US" sz="3200" dirty="0"/>
          </a:p>
          <a:p>
            <a:pPr marL="457200" indent="-457200">
              <a:spcBef>
                <a:spcPts val="0"/>
              </a:spcBef>
              <a:spcAft>
                <a:spcPts val="2000"/>
              </a:spcAft>
              <a:buFont typeface="Arial" panose="020B0604020202020204" pitchFamily="34" charset="0"/>
              <a:buChar char="•"/>
            </a:pPr>
            <a:r>
              <a:rPr lang="en-US" sz="3200" dirty="0"/>
              <a:t>Use the </a:t>
            </a:r>
            <a:r>
              <a:rPr lang="en-US" sz="3200" i="1" dirty="0">
                <a:solidFill>
                  <a:srgbClr val="C9223D"/>
                </a:solidFill>
              </a:rPr>
              <a:t>Tully-Fisher relation </a:t>
            </a:r>
            <a:r>
              <a:rPr lang="en-US" sz="3200" dirty="0"/>
              <a:t>[2] to set a prior on </a:t>
            </a:r>
            <a:r>
              <a:rPr lang="en-US" sz="3200" dirty="0" err="1">
                <a:solidFill>
                  <a:schemeClr val="bg1"/>
                </a:solidFill>
              </a:rPr>
              <a:t>vmax</a:t>
            </a:r>
            <a:r>
              <a:rPr lang="en-US" sz="3200" dirty="0"/>
              <a:t> and thus break the degeneracy between it and           </a:t>
            </a:r>
          </a:p>
          <a:p>
            <a:pPr marL="457200" indent="-457200">
              <a:spcBef>
                <a:spcPts val="0"/>
              </a:spcBef>
              <a:spcAft>
                <a:spcPts val="3000"/>
              </a:spcAft>
              <a:buFont typeface="Arial" panose="020B0604020202020204" pitchFamily="34" charset="0"/>
              <a:buChar char="•"/>
            </a:pPr>
            <a:r>
              <a:rPr lang="en-US" sz="3200" dirty="0"/>
              <a:t>The velocity field causes spatially-varying doppler shifts across the image detectable with either 1D slit spectrum or </a:t>
            </a:r>
            <a:r>
              <a:rPr lang="en-US" sz="3200" dirty="0" err="1"/>
              <a:t>grism</a:t>
            </a:r>
            <a:r>
              <a:rPr lang="en-US" sz="3200" dirty="0"/>
              <a:t> data on major / minor axes [3,4], or ideally 2D spectrum from integral field unit (IFU) data</a:t>
            </a:r>
          </a:p>
          <a:p>
            <a:pPr>
              <a:spcBef>
                <a:spcPts val="0"/>
              </a:spcBef>
              <a:spcAft>
                <a:spcPts val="3000"/>
              </a:spcAft>
            </a:pPr>
            <a:r>
              <a:rPr lang="en-US" sz="3200" dirty="0"/>
              <a:t>Account for more realistic galaxy intensity profiles by using combination of basis functions (such as </a:t>
            </a:r>
            <a:r>
              <a:rPr lang="en-US" sz="3200" i="1" dirty="0" err="1"/>
              <a:t>Shapelets</a:t>
            </a:r>
            <a:r>
              <a:rPr lang="en-US" sz="3200" dirty="0"/>
              <a:t> [5], </a:t>
            </a:r>
            <a:r>
              <a:rPr lang="en-US" sz="3200" i="1" dirty="0" err="1"/>
              <a:t>Sersiclets</a:t>
            </a:r>
            <a:r>
              <a:rPr lang="en-US" sz="3200" i="1" dirty="0"/>
              <a:t> </a:t>
            </a:r>
            <a:r>
              <a:rPr lang="en-US" sz="3200" dirty="0"/>
              <a:t>[6], etc.) that have been transformed in the same way as the velocity field:</a:t>
            </a:r>
          </a:p>
        </p:txBody>
      </p:sp>
      <p:sp>
        <p:nvSpPr>
          <p:cNvPr id="21" name="TextBox 20">
            <a:extLst>
              <a:ext uri="{FF2B5EF4-FFF2-40B4-BE49-F238E27FC236}">
                <a16:creationId xmlns:a16="http://schemas.microsoft.com/office/drawing/2014/main" id="{23A4DCE7-F20B-904B-B537-43F7203F202C}"/>
              </a:ext>
            </a:extLst>
          </p:cNvPr>
          <p:cNvSpPr txBox="1"/>
          <p:nvPr/>
        </p:nvSpPr>
        <p:spPr>
          <a:xfrm>
            <a:off x="1194345" y="20456252"/>
            <a:ext cx="20380704" cy="7301999"/>
          </a:xfrm>
          <a:prstGeom prst="rect">
            <a:avLst/>
          </a:prstGeom>
          <a:ln w="762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2000"/>
              </a:spcAft>
            </a:pPr>
            <a:r>
              <a:rPr lang="en-US" sz="4800" dirty="0">
                <a:solidFill>
                  <a:srgbClr val="00B050"/>
                </a:solidFill>
              </a:rPr>
              <a:t>Results</a:t>
            </a:r>
          </a:p>
          <a:p>
            <a:pPr>
              <a:spcAft>
                <a:spcPts val="2000"/>
              </a:spcAft>
            </a:pPr>
            <a:r>
              <a:rPr lang="en-US" sz="3400" dirty="0"/>
              <a:t>Project is still in the the early stages. However, we have demonstrated that we can recover unbiased estimates of the shear from simulated sources for correctly modeled galaxy continuum and PSF:</a:t>
            </a:r>
          </a:p>
          <a:p>
            <a:pPr>
              <a:spcAft>
                <a:spcPts val="2000"/>
              </a:spcAft>
            </a:pPr>
            <a:endParaRPr lang="en-US" sz="3400" i="1" dirty="0">
              <a:solidFill>
                <a:schemeClr val="tx2">
                  <a:lumMod val="60000"/>
                  <a:lumOff val="40000"/>
                </a:schemeClr>
              </a:solidFill>
            </a:endParaRPr>
          </a:p>
          <a:p>
            <a:pPr marL="1028700" lvl="1" indent="-571500">
              <a:buFont typeface="Arial" panose="020B0604020202020204" pitchFamily="34" charset="0"/>
              <a:buChar char="•"/>
            </a:pPr>
            <a:endParaRPr lang="en-US" sz="3200" dirty="0"/>
          </a:p>
          <a:p>
            <a:pPr marL="1028700" lvl="1" indent="-571500">
              <a:buFont typeface="Arial" panose="020B0604020202020204" pitchFamily="34" charset="0"/>
              <a:buChar char="•"/>
            </a:pPr>
            <a:endParaRPr lang="en-US" sz="3200" dirty="0"/>
          </a:p>
          <a:p>
            <a:pPr marL="1028700" lvl="1" indent="-571500">
              <a:buFont typeface="Arial" panose="020B0604020202020204" pitchFamily="34" charset="0"/>
              <a:buChar char="•"/>
            </a:pPr>
            <a:endParaRPr lang="en-US" sz="3200" dirty="0"/>
          </a:p>
          <a:p>
            <a:pPr marL="4229100" lvl="8" indent="-571500">
              <a:buFont typeface="Arial" panose="020B0604020202020204" pitchFamily="34" charset="0"/>
              <a:buChar char="•"/>
            </a:pPr>
            <a:endParaRPr lang="en-US" sz="3200" dirty="0"/>
          </a:p>
          <a:p>
            <a:endParaRPr lang="en-US" sz="3200" dirty="0"/>
          </a:p>
          <a:p>
            <a:pPr marL="457200" indent="-457200">
              <a:spcAft>
                <a:spcPts val="1500"/>
              </a:spcAft>
              <a:buFont typeface="Arial" panose="020B0604020202020204" pitchFamily="34" charset="0"/>
              <a:buChar char="•"/>
            </a:pPr>
            <a:r>
              <a:rPr lang="en-US" sz="3200" dirty="0"/>
              <a:t>Final methodology will be validated on realistic mock observations using simulated </a:t>
            </a:r>
            <a:r>
              <a:rPr lang="en-US" sz="3200" dirty="0" err="1"/>
              <a:t>IllustrisTNG</a:t>
            </a:r>
            <a:r>
              <a:rPr lang="en-US" sz="3200" dirty="0"/>
              <a:t> galaxies [7]</a:t>
            </a:r>
          </a:p>
          <a:p>
            <a:pPr marL="457200" indent="-457200">
              <a:spcAft>
                <a:spcPts val="1500"/>
              </a:spcAft>
              <a:buFont typeface="Arial" panose="020B0604020202020204" pitchFamily="34" charset="0"/>
              <a:buChar char="•"/>
            </a:pPr>
            <a:r>
              <a:rPr lang="en-US" sz="3200" dirty="0"/>
              <a:t>Will measure shear and resulting shape noise as a function of galaxy properties on archival KROSS [8] and MUSE [9] data, along with recently taken IFU observations from the Cosmic Web Imager [10] at Palomar.</a:t>
            </a:r>
          </a:p>
        </p:txBody>
      </p:sp>
      <p:pic>
        <p:nvPicPr>
          <p:cNvPr id="22" name="Picture 21">
            <a:extLst>
              <a:ext uri="{FF2B5EF4-FFF2-40B4-BE49-F238E27FC236}">
                <a16:creationId xmlns:a16="http://schemas.microsoft.com/office/drawing/2014/main" id="{911F2455-9BD7-164A-9529-7C3313BC09A2}"/>
              </a:ext>
            </a:extLst>
          </p:cNvPr>
          <p:cNvPicPr>
            <a:picLocks noChangeAspect="1"/>
          </p:cNvPicPr>
          <p:nvPr/>
        </p:nvPicPr>
        <p:blipFill>
          <a:blip r:embed="rId5"/>
          <a:stretch>
            <a:fillRect/>
          </a:stretch>
        </p:blipFill>
        <p:spPr>
          <a:xfrm>
            <a:off x="26324050" y="10261491"/>
            <a:ext cx="10900842" cy="1102952"/>
          </a:xfrm>
          <a:prstGeom prst="rect">
            <a:avLst/>
          </a:prstGeom>
        </p:spPr>
      </p:pic>
      <p:sp>
        <p:nvSpPr>
          <p:cNvPr id="23" name="TextBox 22">
            <a:extLst>
              <a:ext uri="{FF2B5EF4-FFF2-40B4-BE49-F238E27FC236}">
                <a16:creationId xmlns:a16="http://schemas.microsoft.com/office/drawing/2014/main" id="{536604E4-0AD2-7847-8E27-40FAD041C61C}"/>
              </a:ext>
            </a:extLst>
          </p:cNvPr>
          <p:cNvSpPr txBox="1"/>
          <p:nvPr/>
        </p:nvSpPr>
        <p:spPr>
          <a:xfrm>
            <a:off x="27476194" y="11334633"/>
            <a:ext cx="1674773" cy="769441"/>
          </a:xfrm>
          <a:prstGeom prst="rect">
            <a:avLst/>
          </a:prstGeom>
          <a:noFill/>
        </p:spPr>
        <p:txBody>
          <a:bodyPr wrap="square" rtlCol="0">
            <a:spAutoFit/>
          </a:bodyPr>
          <a:lstStyle/>
          <a:p>
            <a:pPr algn="ctr"/>
            <a:r>
              <a:rPr lang="en-US" sz="2200" dirty="0">
                <a:solidFill>
                  <a:srgbClr val="0070C0"/>
                </a:solidFill>
              </a:rPr>
              <a:t>systematic</a:t>
            </a:r>
          </a:p>
          <a:p>
            <a:pPr algn="ctr"/>
            <a:r>
              <a:rPr lang="en-US" sz="2200" dirty="0">
                <a:solidFill>
                  <a:srgbClr val="0070C0"/>
                </a:solidFill>
              </a:rPr>
              <a:t>velocity</a:t>
            </a:r>
          </a:p>
        </p:txBody>
      </p:sp>
      <p:sp>
        <p:nvSpPr>
          <p:cNvPr id="24" name="TextBox 23">
            <a:extLst>
              <a:ext uri="{FF2B5EF4-FFF2-40B4-BE49-F238E27FC236}">
                <a16:creationId xmlns:a16="http://schemas.microsoft.com/office/drawing/2014/main" id="{13ED6F9E-05DD-E544-8B34-159CC8831939}"/>
              </a:ext>
            </a:extLst>
          </p:cNvPr>
          <p:cNvSpPr txBox="1"/>
          <p:nvPr/>
        </p:nvSpPr>
        <p:spPr>
          <a:xfrm>
            <a:off x="29654127" y="11334631"/>
            <a:ext cx="1854169" cy="769441"/>
          </a:xfrm>
          <a:prstGeom prst="rect">
            <a:avLst/>
          </a:prstGeom>
          <a:noFill/>
        </p:spPr>
        <p:txBody>
          <a:bodyPr wrap="square" rtlCol="0">
            <a:spAutoFit/>
          </a:bodyPr>
          <a:lstStyle/>
          <a:p>
            <a:pPr algn="ctr"/>
            <a:r>
              <a:rPr lang="en-US" sz="2200" dirty="0">
                <a:solidFill>
                  <a:schemeClr val="accent1"/>
                </a:solidFill>
              </a:rPr>
              <a:t>asymptotic </a:t>
            </a:r>
          </a:p>
          <a:p>
            <a:pPr algn="ctr"/>
            <a:r>
              <a:rPr lang="en-US" sz="2200" dirty="0">
                <a:solidFill>
                  <a:schemeClr val="accent1"/>
                </a:solidFill>
              </a:rPr>
              <a:t>velocity</a:t>
            </a:r>
          </a:p>
        </p:txBody>
      </p:sp>
      <p:sp>
        <p:nvSpPr>
          <p:cNvPr id="25" name="TextBox 24">
            <a:extLst>
              <a:ext uri="{FF2B5EF4-FFF2-40B4-BE49-F238E27FC236}">
                <a16:creationId xmlns:a16="http://schemas.microsoft.com/office/drawing/2014/main" id="{23413EAB-FC4E-674B-8309-9695E04A7576}"/>
              </a:ext>
            </a:extLst>
          </p:cNvPr>
          <p:cNvSpPr txBox="1"/>
          <p:nvPr/>
        </p:nvSpPr>
        <p:spPr>
          <a:xfrm>
            <a:off x="32338798" y="11570708"/>
            <a:ext cx="1674773" cy="769441"/>
          </a:xfrm>
          <a:prstGeom prst="rect">
            <a:avLst/>
          </a:prstGeom>
          <a:noFill/>
        </p:spPr>
        <p:txBody>
          <a:bodyPr wrap="square" rtlCol="0">
            <a:spAutoFit/>
          </a:bodyPr>
          <a:lstStyle/>
          <a:p>
            <a:pPr algn="ctr"/>
            <a:r>
              <a:rPr lang="en-US" sz="2200" dirty="0">
                <a:solidFill>
                  <a:srgbClr val="FF7D00"/>
                </a:solidFill>
              </a:rPr>
              <a:t>scale</a:t>
            </a:r>
          </a:p>
          <a:p>
            <a:pPr algn="ctr"/>
            <a:r>
              <a:rPr lang="en-US" sz="2200" dirty="0">
                <a:solidFill>
                  <a:srgbClr val="FF7D00"/>
                </a:solidFill>
              </a:rPr>
              <a:t>radius</a:t>
            </a:r>
          </a:p>
        </p:txBody>
      </p:sp>
      <p:sp>
        <p:nvSpPr>
          <p:cNvPr id="26" name="TextBox 25">
            <a:extLst>
              <a:ext uri="{FF2B5EF4-FFF2-40B4-BE49-F238E27FC236}">
                <a16:creationId xmlns:a16="http://schemas.microsoft.com/office/drawing/2014/main" id="{E928C2DA-4CA8-4844-A5AA-95BB1413B350}"/>
              </a:ext>
            </a:extLst>
          </p:cNvPr>
          <p:cNvSpPr txBox="1"/>
          <p:nvPr/>
        </p:nvSpPr>
        <p:spPr>
          <a:xfrm>
            <a:off x="33747173" y="11304087"/>
            <a:ext cx="1674773" cy="769441"/>
          </a:xfrm>
          <a:prstGeom prst="rect">
            <a:avLst/>
          </a:prstGeom>
          <a:noFill/>
        </p:spPr>
        <p:txBody>
          <a:bodyPr wrap="square" rtlCol="0">
            <a:spAutoFit/>
          </a:bodyPr>
          <a:lstStyle/>
          <a:p>
            <a:pPr algn="ctr"/>
            <a:r>
              <a:rPr lang="en-US" sz="2200" dirty="0">
                <a:solidFill>
                  <a:srgbClr val="00B050"/>
                </a:solidFill>
              </a:rPr>
              <a:t>galaxy</a:t>
            </a:r>
          </a:p>
          <a:p>
            <a:pPr algn="ctr"/>
            <a:r>
              <a:rPr lang="en-US" sz="2200" dirty="0">
                <a:solidFill>
                  <a:srgbClr val="00B050"/>
                </a:solidFill>
              </a:rPr>
              <a:t>inclination</a:t>
            </a:r>
          </a:p>
        </p:txBody>
      </p:sp>
      <p:sp>
        <p:nvSpPr>
          <p:cNvPr id="27" name="TextBox 26">
            <a:extLst>
              <a:ext uri="{FF2B5EF4-FFF2-40B4-BE49-F238E27FC236}">
                <a16:creationId xmlns:a16="http://schemas.microsoft.com/office/drawing/2014/main" id="{B2CD6979-4B70-CF47-9AA2-0BDF82509487}"/>
              </a:ext>
            </a:extLst>
          </p:cNvPr>
          <p:cNvSpPr txBox="1"/>
          <p:nvPr/>
        </p:nvSpPr>
        <p:spPr>
          <a:xfrm>
            <a:off x="35550119" y="11334631"/>
            <a:ext cx="2160283" cy="769441"/>
          </a:xfrm>
          <a:prstGeom prst="rect">
            <a:avLst/>
          </a:prstGeom>
          <a:noFill/>
        </p:spPr>
        <p:txBody>
          <a:bodyPr wrap="square" rtlCol="0">
            <a:spAutoFit/>
          </a:bodyPr>
          <a:lstStyle/>
          <a:p>
            <a:pPr algn="ctr"/>
            <a:r>
              <a:rPr lang="en-US" sz="2200" dirty="0">
                <a:solidFill>
                  <a:srgbClr val="7030A0"/>
                </a:solidFill>
              </a:rPr>
              <a:t>angle from</a:t>
            </a:r>
          </a:p>
          <a:p>
            <a:pPr algn="ctr"/>
            <a:r>
              <a:rPr lang="en-US" sz="2200" dirty="0">
                <a:solidFill>
                  <a:srgbClr val="7030A0"/>
                </a:solidFill>
              </a:rPr>
              <a:t>kinematic axis</a:t>
            </a:r>
          </a:p>
        </p:txBody>
      </p:sp>
      <p:cxnSp>
        <p:nvCxnSpPr>
          <p:cNvPr id="29" name="Straight Connector 28">
            <a:extLst>
              <a:ext uri="{FF2B5EF4-FFF2-40B4-BE49-F238E27FC236}">
                <a16:creationId xmlns:a16="http://schemas.microsoft.com/office/drawing/2014/main" id="{1B963959-3F59-8B4E-8805-6E7C14D17049}"/>
              </a:ext>
            </a:extLst>
          </p:cNvPr>
          <p:cNvCxnSpPr>
            <a:cxnSpLocks/>
          </p:cNvCxnSpPr>
          <p:nvPr/>
        </p:nvCxnSpPr>
        <p:spPr>
          <a:xfrm>
            <a:off x="28017111" y="11168125"/>
            <a:ext cx="566928" cy="0"/>
          </a:xfrm>
          <a:prstGeom prst="line">
            <a:avLst/>
          </a:prstGeom>
          <a:ln w="76200">
            <a:solidFill>
              <a:srgbClr val="0070C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E192E8E-E2C7-9D44-B98E-42DC84E21E36}"/>
              </a:ext>
            </a:extLst>
          </p:cNvPr>
          <p:cNvCxnSpPr>
            <a:cxnSpLocks/>
          </p:cNvCxnSpPr>
          <p:nvPr/>
        </p:nvCxnSpPr>
        <p:spPr>
          <a:xfrm>
            <a:off x="30162903" y="11168125"/>
            <a:ext cx="835152" cy="0"/>
          </a:xfrm>
          <a:prstGeom prst="line">
            <a:avLst/>
          </a:prstGeom>
          <a:ln w="76200">
            <a:solidFill>
              <a:srgbClr val="C9223D"/>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D315BC7-2967-2645-BF59-574D2BDE325C}"/>
              </a:ext>
            </a:extLst>
          </p:cNvPr>
          <p:cNvCxnSpPr>
            <a:cxnSpLocks/>
          </p:cNvCxnSpPr>
          <p:nvPr/>
        </p:nvCxnSpPr>
        <p:spPr>
          <a:xfrm>
            <a:off x="32783849" y="11483821"/>
            <a:ext cx="835152" cy="0"/>
          </a:xfrm>
          <a:prstGeom prst="line">
            <a:avLst/>
          </a:prstGeom>
          <a:ln w="76200">
            <a:solidFill>
              <a:srgbClr val="FF7D00"/>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FB1FF21B-172A-604D-8452-B1482F4A3C3F}"/>
              </a:ext>
            </a:extLst>
          </p:cNvPr>
          <p:cNvCxnSpPr>
            <a:cxnSpLocks/>
          </p:cNvCxnSpPr>
          <p:nvPr/>
        </p:nvCxnSpPr>
        <p:spPr>
          <a:xfrm>
            <a:off x="34106681" y="11168125"/>
            <a:ext cx="1042750" cy="0"/>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15CFE48-FBEA-AF4F-A785-98D98DE0D909}"/>
              </a:ext>
            </a:extLst>
          </p:cNvPr>
          <p:cNvCxnSpPr>
            <a:cxnSpLocks/>
          </p:cNvCxnSpPr>
          <p:nvPr/>
        </p:nvCxnSpPr>
        <p:spPr>
          <a:xfrm>
            <a:off x="35935044" y="11168125"/>
            <a:ext cx="1289848" cy="0"/>
          </a:xfrm>
          <a:prstGeom prst="line">
            <a:avLst/>
          </a:prstGeom>
          <a:ln w="76200">
            <a:solidFill>
              <a:srgbClr val="7030A0"/>
            </a:solidFill>
          </a:ln>
        </p:spPr>
        <p:style>
          <a:lnRef idx="1">
            <a:schemeClr val="dk1"/>
          </a:lnRef>
          <a:fillRef idx="0">
            <a:schemeClr val="dk1"/>
          </a:fillRef>
          <a:effectRef idx="0">
            <a:schemeClr val="dk1"/>
          </a:effectRef>
          <a:fontRef idx="minor">
            <a:schemeClr val="tx1"/>
          </a:fontRef>
        </p:style>
      </p:cxnSp>
      <p:pic>
        <p:nvPicPr>
          <p:cNvPr id="1026" name="Picture 2">
            <a:extLst>
              <a:ext uri="{FF2B5EF4-FFF2-40B4-BE49-F238E27FC236}">
                <a16:creationId xmlns:a16="http://schemas.microsoft.com/office/drawing/2014/main" id="{269E36C2-CA38-0341-81B7-CFEF7024B5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56" t="18097" r="56951" b="5126"/>
          <a:stretch/>
        </p:blipFill>
        <p:spPr bwMode="auto">
          <a:xfrm>
            <a:off x="23270923" y="18797435"/>
            <a:ext cx="3682408" cy="356184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CA14B548-265F-B349-BB43-6FC0848600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144" t="18097" r="8599" b="5126"/>
          <a:stretch/>
        </p:blipFill>
        <p:spPr bwMode="auto">
          <a:xfrm>
            <a:off x="28584039" y="18797435"/>
            <a:ext cx="3612876" cy="3561848"/>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a:extLst>
              <a:ext uri="{FF2B5EF4-FFF2-40B4-BE49-F238E27FC236}">
                <a16:creationId xmlns:a16="http://schemas.microsoft.com/office/drawing/2014/main" id="{44BC3B7E-B85F-0049-A5F2-52D02B8B71CA}"/>
              </a:ext>
            </a:extLst>
          </p:cNvPr>
          <p:cNvCxnSpPr>
            <a:cxnSpLocks/>
          </p:cNvCxnSpPr>
          <p:nvPr/>
        </p:nvCxnSpPr>
        <p:spPr>
          <a:xfrm>
            <a:off x="27155611" y="20591472"/>
            <a:ext cx="1114968"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1E8FB439-99EB-4246-9659-25E40639C79F}"/>
              </a:ext>
            </a:extLst>
          </p:cNvPr>
          <p:cNvSpPr txBox="1"/>
          <p:nvPr/>
        </p:nvSpPr>
        <p:spPr>
          <a:xfrm>
            <a:off x="22820972" y="22427678"/>
            <a:ext cx="4599724" cy="492443"/>
          </a:xfrm>
          <a:prstGeom prst="rect">
            <a:avLst/>
          </a:prstGeom>
          <a:noFill/>
        </p:spPr>
        <p:txBody>
          <a:bodyPr wrap="square" rtlCol="0">
            <a:spAutoFit/>
          </a:bodyPr>
          <a:lstStyle/>
          <a:p>
            <a:pPr algn="ctr"/>
            <a:r>
              <a:rPr lang="en-US" sz="2600" dirty="0"/>
              <a:t>Stacked observations</a:t>
            </a:r>
          </a:p>
        </p:txBody>
      </p:sp>
      <p:sp>
        <p:nvSpPr>
          <p:cNvPr id="44" name="TextBox 43">
            <a:extLst>
              <a:ext uri="{FF2B5EF4-FFF2-40B4-BE49-F238E27FC236}">
                <a16:creationId xmlns:a16="http://schemas.microsoft.com/office/drawing/2014/main" id="{CA53C23D-1CB2-CA4C-95E5-0A8BEA9AB2B8}"/>
              </a:ext>
            </a:extLst>
          </p:cNvPr>
          <p:cNvSpPr txBox="1"/>
          <p:nvPr/>
        </p:nvSpPr>
        <p:spPr>
          <a:xfrm>
            <a:off x="27524572" y="22429801"/>
            <a:ext cx="5731810" cy="492443"/>
          </a:xfrm>
          <a:prstGeom prst="rect">
            <a:avLst/>
          </a:prstGeom>
          <a:noFill/>
        </p:spPr>
        <p:txBody>
          <a:bodyPr wrap="square" rtlCol="0">
            <a:spAutoFit/>
          </a:bodyPr>
          <a:lstStyle/>
          <a:p>
            <a:pPr algn="ctr"/>
            <a:r>
              <a:rPr lang="en-US" sz="2600" dirty="0"/>
              <a:t>MLE using transformed </a:t>
            </a:r>
            <a:r>
              <a:rPr lang="en-US" sz="2600" dirty="0" err="1"/>
              <a:t>Shapelets</a:t>
            </a:r>
            <a:endParaRPr lang="en-US" sz="2600" dirty="0"/>
          </a:p>
        </p:txBody>
      </p:sp>
      <p:sp>
        <p:nvSpPr>
          <p:cNvPr id="43" name="TextBox 42">
            <a:extLst>
              <a:ext uri="{FF2B5EF4-FFF2-40B4-BE49-F238E27FC236}">
                <a16:creationId xmlns:a16="http://schemas.microsoft.com/office/drawing/2014/main" id="{CCE60F6E-46C9-5943-B5F3-BB76B6154A70}"/>
              </a:ext>
            </a:extLst>
          </p:cNvPr>
          <p:cNvSpPr txBox="1"/>
          <p:nvPr/>
        </p:nvSpPr>
        <p:spPr>
          <a:xfrm>
            <a:off x="32474129" y="18946647"/>
            <a:ext cx="10321697" cy="3559949"/>
          </a:xfrm>
          <a:prstGeom prst="rect">
            <a:avLst/>
          </a:prstGeom>
          <a:noFill/>
        </p:spPr>
        <p:txBody>
          <a:bodyPr wrap="square" rtlCol="0">
            <a:spAutoFit/>
          </a:bodyPr>
          <a:lstStyle/>
          <a:p>
            <a:pPr marL="457200" indent="-457200">
              <a:spcAft>
                <a:spcPts val="2000"/>
              </a:spcAft>
              <a:buClr>
                <a:schemeClr val="tx1"/>
              </a:buClr>
              <a:buFont typeface="Arial" panose="020B0604020202020204" pitchFamily="34" charset="0"/>
              <a:buChar char="•"/>
            </a:pPr>
            <a:r>
              <a:rPr lang="en-US" sz="3200" i="1" dirty="0">
                <a:solidFill>
                  <a:srgbClr val="C9223D"/>
                </a:solidFill>
              </a:rPr>
              <a:t>Fast, flexible intensity profile modeling </a:t>
            </a:r>
            <a:r>
              <a:rPr lang="en-US" sz="3200" dirty="0"/>
              <a:t>without cost of marginalizing directly in sampler</a:t>
            </a:r>
          </a:p>
          <a:p>
            <a:pPr marL="457200" indent="-457200">
              <a:spcAft>
                <a:spcPts val="1000"/>
              </a:spcAft>
              <a:buFont typeface="Arial" panose="020B0604020202020204" pitchFamily="34" charset="0"/>
              <a:buChar char="•"/>
            </a:pPr>
            <a:r>
              <a:rPr lang="en-US" sz="3200" dirty="0"/>
              <a:t>Using </a:t>
            </a:r>
            <a:r>
              <a:rPr lang="en-US" sz="3200" i="1" dirty="0">
                <a:solidFill>
                  <a:srgbClr val="C9223D"/>
                </a:solidFill>
              </a:rPr>
              <a:t>transformed basis functions</a:t>
            </a:r>
            <a:r>
              <a:rPr lang="en-US" sz="3200" dirty="0"/>
              <a:t>:</a:t>
            </a:r>
          </a:p>
          <a:p>
            <a:pPr marL="914400" lvl="1" indent="-457200">
              <a:spcAft>
                <a:spcPts val="1000"/>
              </a:spcAft>
              <a:buFont typeface="Arial" panose="020B0604020202020204" pitchFamily="34" charset="0"/>
              <a:buChar char="•"/>
            </a:pPr>
            <a:r>
              <a:rPr lang="en-US" sz="3200" dirty="0"/>
              <a:t>Efficiently represent profile with less functions</a:t>
            </a:r>
          </a:p>
          <a:p>
            <a:pPr marL="914400" lvl="1" indent="-457200">
              <a:spcAft>
                <a:spcPts val="1000"/>
              </a:spcAft>
              <a:buFont typeface="Arial" panose="020B0604020202020204" pitchFamily="34" charset="0"/>
              <a:buChar char="•"/>
            </a:pPr>
            <a:r>
              <a:rPr lang="en-US" sz="3200" dirty="0"/>
              <a:t>Up-weights profiles that are fluctuations on top of inclined, disk-like galaxies</a:t>
            </a:r>
          </a:p>
        </p:txBody>
      </p:sp>
      <p:pic>
        <p:nvPicPr>
          <p:cNvPr id="45" name="Picture 44">
            <a:extLst>
              <a:ext uri="{FF2B5EF4-FFF2-40B4-BE49-F238E27FC236}">
                <a16:creationId xmlns:a16="http://schemas.microsoft.com/office/drawing/2014/main" id="{4F6C1118-064B-D64F-98ED-FEB63022A93F}"/>
              </a:ext>
            </a:extLst>
          </p:cNvPr>
          <p:cNvPicPr>
            <a:picLocks noChangeAspect="1"/>
          </p:cNvPicPr>
          <p:nvPr/>
        </p:nvPicPr>
        <p:blipFill>
          <a:blip r:embed="rId7"/>
          <a:stretch>
            <a:fillRect/>
          </a:stretch>
        </p:blipFill>
        <p:spPr>
          <a:xfrm>
            <a:off x="31843569" y="15643320"/>
            <a:ext cx="945118" cy="300719"/>
          </a:xfrm>
          <a:prstGeom prst="rect">
            <a:avLst/>
          </a:prstGeom>
        </p:spPr>
      </p:pic>
      <p:pic>
        <p:nvPicPr>
          <p:cNvPr id="46" name="Picture 45">
            <a:extLst>
              <a:ext uri="{FF2B5EF4-FFF2-40B4-BE49-F238E27FC236}">
                <a16:creationId xmlns:a16="http://schemas.microsoft.com/office/drawing/2014/main" id="{DA499956-FD5E-D640-8ABD-8478F12D726C}"/>
              </a:ext>
            </a:extLst>
          </p:cNvPr>
          <p:cNvPicPr>
            <a:picLocks noChangeAspect="1"/>
          </p:cNvPicPr>
          <p:nvPr/>
        </p:nvPicPr>
        <p:blipFill>
          <a:blip r:embed="rId8"/>
          <a:stretch>
            <a:fillRect/>
          </a:stretch>
        </p:blipFill>
        <p:spPr>
          <a:xfrm>
            <a:off x="41428445" y="15592273"/>
            <a:ext cx="945118" cy="429599"/>
          </a:xfrm>
          <a:prstGeom prst="rect">
            <a:avLst/>
          </a:prstGeom>
        </p:spPr>
      </p:pic>
      <p:pic>
        <p:nvPicPr>
          <p:cNvPr id="48" name="Picture 47">
            <a:extLst>
              <a:ext uri="{FF2B5EF4-FFF2-40B4-BE49-F238E27FC236}">
                <a16:creationId xmlns:a16="http://schemas.microsoft.com/office/drawing/2014/main" id="{CB273F8F-A85F-1040-9EC1-49F4F6C11570}"/>
              </a:ext>
            </a:extLst>
          </p:cNvPr>
          <p:cNvPicPr>
            <a:picLocks/>
          </p:cNvPicPr>
          <p:nvPr/>
        </p:nvPicPr>
        <p:blipFill rotWithShape="1">
          <a:blip r:embed="rId9"/>
          <a:srcRect l="58519" t="6482" r="12672" b="56754"/>
          <a:stretch/>
        </p:blipFill>
        <p:spPr>
          <a:xfrm>
            <a:off x="28842988" y="12613104"/>
            <a:ext cx="2368296" cy="2370318"/>
          </a:xfrm>
          <a:prstGeom prst="rect">
            <a:avLst/>
          </a:prstGeom>
          <a:ln w="38100">
            <a:solidFill>
              <a:schemeClr val="tx1"/>
            </a:solidFill>
          </a:ln>
        </p:spPr>
      </p:pic>
      <p:pic>
        <p:nvPicPr>
          <p:cNvPr id="51" name="Picture 50">
            <a:extLst>
              <a:ext uri="{FF2B5EF4-FFF2-40B4-BE49-F238E27FC236}">
                <a16:creationId xmlns:a16="http://schemas.microsoft.com/office/drawing/2014/main" id="{901CC19C-FE28-574C-934B-AE6832469632}"/>
              </a:ext>
            </a:extLst>
          </p:cNvPr>
          <p:cNvPicPr>
            <a:picLocks/>
          </p:cNvPicPr>
          <p:nvPr/>
        </p:nvPicPr>
        <p:blipFill rotWithShape="1">
          <a:blip r:embed="rId9"/>
          <a:srcRect l="8071" t="56177" r="63120" b="7059"/>
          <a:stretch/>
        </p:blipFill>
        <p:spPr>
          <a:xfrm>
            <a:off x="33654877" y="12628063"/>
            <a:ext cx="2368296" cy="2370318"/>
          </a:xfrm>
          <a:prstGeom prst="rect">
            <a:avLst/>
          </a:prstGeom>
          <a:ln w="38100">
            <a:solidFill>
              <a:schemeClr val="tx1"/>
            </a:solidFill>
          </a:ln>
        </p:spPr>
      </p:pic>
      <p:pic>
        <p:nvPicPr>
          <p:cNvPr id="52" name="Picture 51">
            <a:extLst>
              <a:ext uri="{FF2B5EF4-FFF2-40B4-BE49-F238E27FC236}">
                <a16:creationId xmlns:a16="http://schemas.microsoft.com/office/drawing/2014/main" id="{D34833DB-FBBB-964B-A86A-7854D0638FF6}"/>
              </a:ext>
            </a:extLst>
          </p:cNvPr>
          <p:cNvPicPr>
            <a:picLocks/>
          </p:cNvPicPr>
          <p:nvPr/>
        </p:nvPicPr>
        <p:blipFill rotWithShape="1">
          <a:blip r:embed="rId9"/>
          <a:srcRect l="59031" t="56247" r="12160" b="6989"/>
          <a:stretch/>
        </p:blipFill>
        <p:spPr>
          <a:xfrm>
            <a:off x="38466765" y="12613104"/>
            <a:ext cx="2368296" cy="2372719"/>
          </a:xfrm>
          <a:prstGeom prst="rect">
            <a:avLst/>
          </a:prstGeom>
          <a:ln w="38100">
            <a:solidFill>
              <a:schemeClr val="tx1"/>
            </a:solidFill>
          </a:ln>
        </p:spPr>
      </p:pic>
      <p:cxnSp>
        <p:nvCxnSpPr>
          <p:cNvPr id="50" name="Straight Arrow Connector 49">
            <a:extLst>
              <a:ext uri="{FF2B5EF4-FFF2-40B4-BE49-F238E27FC236}">
                <a16:creationId xmlns:a16="http://schemas.microsoft.com/office/drawing/2014/main" id="{A6C72C5A-74FE-4D4C-B29A-6D114565126F}"/>
              </a:ext>
            </a:extLst>
          </p:cNvPr>
          <p:cNvCxnSpPr>
            <a:cxnSpLocks/>
          </p:cNvCxnSpPr>
          <p:nvPr/>
        </p:nvCxnSpPr>
        <p:spPr>
          <a:xfrm>
            <a:off x="31347758" y="13800490"/>
            <a:ext cx="2102473"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7CB87BFC-C105-2149-92D9-D80E915B1023}"/>
              </a:ext>
            </a:extLst>
          </p:cNvPr>
          <p:cNvCxnSpPr>
            <a:cxnSpLocks/>
          </p:cNvCxnSpPr>
          <p:nvPr/>
        </p:nvCxnSpPr>
        <p:spPr>
          <a:xfrm>
            <a:off x="36173655" y="13798263"/>
            <a:ext cx="2102473"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57" name="Picture 56">
            <a:extLst>
              <a:ext uri="{FF2B5EF4-FFF2-40B4-BE49-F238E27FC236}">
                <a16:creationId xmlns:a16="http://schemas.microsoft.com/office/drawing/2014/main" id="{B4EB5EC7-E379-6E44-B993-68D674F0D4A1}"/>
              </a:ext>
            </a:extLst>
          </p:cNvPr>
          <p:cNvPicPr>
            <a:picLocks/>
          </p:cNvPicPr>
          <p:nvPr/>
        </p:nvPicPr>
        <p:blipFill rotWithShape="1">
          <a:blip r:embed="rId9"/>
          <a:srcRect l="-40037" t="-2478" r="111228" b="65714"/>
          <a:stretch/>
        </p:blipFill>
        <p:spPr>
          <a:xfrm>
            <a:off x="24104387" y="12613104"/>
            <a:ext cx="2368296" cy="2372719"/>
          </a:xfrm>
          <a:prstGeom prst="rect">
            <a:avLst/>
          </a:prstGeom>
          <a:ln w="38100">
            <a:solidFill>
              <a:schemeClr val="tx1"/>
            </a:solidFill>
          </a:ln>
        </p:spPr>
      </p:pic>
      <p:cxnSp>
        <p:nvCxnSpPr>
          <p:cNvPr id="58" name="Straight Arrow Connector 57">
            <a:extLst>
              <a:ext uri="{FF2B5EF4-FFF2-40B4-BE49-F238E27FC236}">
                <a16:creationId xmlns:a16="http://schemas.microsoft.com/office/drawing/2014/main" id="{6B2AAC55-97D7-284F-B019-BFD2C3A555F9}"/>
              </a:ext>
            </a:extLst>
          </p:cNvPr>
          <p:cNvCxnSpPr>
            <a:cxnSpLocks/>
          </p:cNvCxnSpPr>
          <p:nvPr/>
        </p:nvCxnSpPr>
        <p:spPr>
          <a:xfrm>
            <a:off x="26690844" y="13780576"/>
            <a:ext cx="200099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33EC3C6A-1360-D242-8D45-3C0BB7D445D0}"/>
              </a:ext>
            </a:extLst>
          </p:cNvPr>
          <p:cNvSpPr txBox="1"/>
          <p:nvPr/>
        </p:nvSpPr>
        <p:spPr>
          <a:xfrm>
            <a:off x="24642727" y="13252789"/>
            <a:ext cx="1650012" cy="830997"/>
          </a:xfrm>
          <a:prstGeom prst="rect">
            <a:avLst/>
          </a:prstGeom>
          <a:noFill/>
        </p:spPr>
        <p:txBody>
          <a:bodyPr wrap="square" rtlCol="0">
            <a:spAutoFit/>
          </a:bodyPr>
          <a:lstStyle/>
          <a:p>
            <a:r>
              <a:rPr lang="en-US" sz="2400" dirty="0"/>
              <a:t>Face-on,</a:t>
            </a:r>
          </a:p>
          <a:p>
            <a:endParaRPr lang="en-US" sz="2400" dirty="0"/>
          </a:p>
        </p:txBody>
      </p:sp>
      <p:sp>
        <p:nvSpPr>
          <p:cNvPr id="61" name="TextBox 60">
            <a:extLst>
              <a:ext uri="{FF2B5EF4-FFF2-40B4-BE49-F238E27FC236}">
                <a16:creationId xmlns:a16="http://schemas.microsoft.com/office/drawing/2014/main" id="{02DE2188-824F-A947-B32D-3C746CCE5607}"/>
              </a:ext>
            </a:extLst>
          </p:cNvPr>
          <p:cNvSpPr txBox="1"/>
          <p:nvPr/>
        </p:nvSpPr>
        <p:spPr>
          <a:xfrm>
            <a:off x="26819813" y="13915408"/>
            <a:ext cx="1674773" cy="769441"/>
          </a:xfrm>
          <a:prstGeom prst="rect">
            <a:avLst/>
          </a:prstGeom>
          <a:noFill/>
        </p:spPr>
        <p:txBody>
          <a:bodyPr wrap="square" rtlCol="0">
            <a:spAutoFit/>
          </a:bodyPr>
          <a:lstStyle/>
          <a:p>
            <a:pPr algn="ctr"/>
            <a:r>
              <a:rPr lang="en-US" sz="2200" dirty="0">
                <a:solidFill>
                  <a:srgbClr val="00B050"/>
                </a:solidFill>
              </a:rPr>
              <a:t>galaxy</a:t>
            </a:r>
          </a:p>
          <a:p>
            <a:pPr algn="ctr"/>
            <a:r>
              <a:rPr lang="en-US" sz="2200" dirty="0">
                <a:solidFill>
                  <a:srgbClr val="00B050"/>
                </a:solidFill>
              </a:rPr>
              <a:t>inclination</a:t>
            </a:r>
          </a:p>
        </p:txBody>
      </p:sp>
      <p:sp>
        <p:nvSpPr>
          <p:cNvPr id="62" name="TextBox 61">
            <a:extLst>
              <a:ext uri="{FF2B5EF4-FFF2-40B4-BE49-F238E27FC236}">
                <a16:creationId xmlns:a16="http://schemas.microsoft.com/office/drawing/2014/main" id="{6E489718-BAC7-234E-9397-753FBA23A21C}"/>
              </a:ext>
            </a:extLst>
          </p:cNvPr>
          <p:cNvSpPr txBox="1"/>
          <p:nvPr/>
        </p:nvSpPr>
        <p:spPr>
          <a:xfrm>
            <a:off x="31257906" y="13916920"/>
            <a:ext cx="2160283" cy="769441"/>
          </a:xfrm>
          <a:prstGeom prst="rect">
            <a:avLst/>
          </a:prstGeom>
          <a:noFill/>
        </p:spPr>
        <p:txBody>
          <a:bodyPr wrap="square" rtlCol="0">
            <a:spAutoFit/>
          </a:bodyPr>
          <a:lstStyle/>
          <a:p>
            <a:pPr algn="ctr"/>
            <a:r>
              <a:rPr lang="en-US" sz="2200" dirty="0">
                <a:solidFill>
                  <a:srgbClr val="7030A0"/>
                </a:solidFill>
              </a:rPr>
              <a:t>intrinsic</a:t>
            </a:r>
          </a:p>
          <a:p>
            <a:pPr algn="ctr"/>
            <a:r>
              <a:rPr lang="en-US" sz="2200" dirty="0">
                <a:solidFill>
                  <a:srgbClr val="7030A0"/>
                </a:solidFill>
              </a:rPr>
              <a:t>orientation</a:t>
            </a:r>
          </a:p>
        </p:txBody>
      </p:sp>
      <p:sp>
        <p:nvSpPr>
          <p:cNvPr id="63" name="TextBox 62">
            <a:extLst>
              <a:ext uri="{FF2B5EF4-FFF2-40B4-BE49-F238E27FC236}">
                <a16:creationId xmlns:a16="http://schemas.microsoft.com/office/drawing/2014/main" id="{B3822175-D9C7-F646-A7BF-B8959D9BAFCB}"/>
              </a:ext>
            </a:extLst>
          </p:cNvPr>
          <p:cNvSpPr txBox="1"/>
          <p:nvPr/>
        </p:nvSpPr>
        <p:spPr>
          <a:xfrm>
            <a:off x="36270120" y="13913155"/>
            <a:ext cx="1909542" cy="430887"/>
          </a:xfrm>
          <a:prstGeom prst="rect">
            <a:avLst/>
          </a:prstGeom>
          <a:noFill/>
        </p:spPr>
        <p:txBody>
          <a:bodyPr wrap="square" rtlCol="0">
            <a:spAutoFit/>
          </a:bodyPr>
          <a:lstStyle/>
          <a:p>
            <a:pPr algn="ctr"/>
            <a:r>
              <a:rPr lang="en-US" sz="2200" dirty="0"/>
              <a:t>shear (𝛾</a:t>
            </a:r>
            <a:r>
              <a:rPr lang="en-US" sz="2200" baseline="-25000" dirty="0"/>
              <a:t>+</a:t>
            </a:r>
            <a:r>
              <a:rPr lang="en-US" sz="2200" dirty="0"/>
              <a:t>, 𝛾</a:t>
            </a:r>
            <a:r>
              <a:rPr lang="en-US" sz="2200" baseline="-25000" dirty="0"/>
              <a:t>x</a:t>
            </a:r>
            <a:r>
              <a:rPr lang="en-US" sz="2200" dirty="0"/>
              <a:t>)</a:t>
            </a:r>
          </a:p>
        </p:txBody>
      </p:sp>
      <p:sp>
        <p:nvSpPr>
          <p:cNvPr id="1025" name="TextBox 1024">
            <a:extLst>
              <a:ext uri="{FF2B5EF4-FFF2-40B4-BE49-F238E27FC236}">
                <a16:creationId xmlns:a16="http://schemas.microsoft.com/office/drawing/2014/main" id="{097107A4-663B-8B46-B03A-24723AFC9607}"/>
              </a:ext>
            </a:extLst>
          </p:cNvPr>
          <p:cNvSpPr txBox="1"/>
          <p:nvPr/>
        </p:nvSpPr>
        <p:spPr>
          <a:xfrm>
            <a:off x="27190292" y="19533580"/>
            <a:ext cx="1050801" cy="954107"/>
          </a:xfrm>
          <a:prstGeom prst="rect">
            <a:avLst/>
          </a:prstGeom>
          <a:noFill/>
        </p:spPr>
        <p:txBody>
          <a:bodyPr wrap="square" rtlCol="0">
            <a:spAutoFit/>
          </a:bodyPr>
          <a:lstStyle/>
          <a:p>
            <a:pPr algn="ctr"/>
            <a:r>
              <a:rPr lang="en-US" sz="2800" dirty="0"/>
              <a:t>MLE fit</a:t>
            </a:r>
          </a:p>
        </p:txBody>
      </p:sp>
      <p:sp>
        <p:nvSpPr>
          <p:cNvPr id="1035" name="TextBox 1034">
            <a:extLst>
              <a:ext uri="{FF2B5EF4-FFF2-40B4-BE49-F238E27FC236}">
                <a16:creationId xmlns:a16="http://schemas.microsoft.com/office/drawing/2014/main" id="{FC5ABA89-EF1E-E544-BCE7-8A1AF9CC8B2B}"/>
              </a:ext>
            </a:extLst>
          </p:cNvPr>
          <p:cNvSpPr txBox="1"/>
          <p:nvPr/>
        </p:nvSpPr>
        <p:spPr>
          <a:xfrm>
            <a:off x="2885373" y="25722176"/>
            <a:ext cx="744770" cy="369332"/>
          </a:xfrm>
          <a:prstGeom prst="rect">
            <a:avLst/>
          </a:prstGeom>
          <a:noFill/>
        </p:spPr>
        <p:txBody>
          <a:bodyPr wrap="square" rtlCol="0">
            <a:spAutoFit/>
          </a:bodyPr>
          <a:lstStyle/>
          <a:p>
            <a:r>
              <a:rPr lang="en-US" dirty="0"/>
              <a:t>0.0</a:t>
            </a:r>
          </a:p>
        </p:txBody>
      </p:sp>
      <p:sp>
        <p:nvSpPr>
          <p:cNvPr id="92" name="TextBox 91">
            <a:extLst>
              <a:ext uri="{FF2B5EF4-FFF2-40B4-BE49-F238E27FC236}">
                <a16:creationId xmlns:a16="http://schemas.microsoft.com/office/drawing/2014/main" id="{253EE10F-506F-2047-B709-E4BC7A402D40}"/>
              </a:ext>
            </a:extLst>
          </p:cNvPr>
          <p:cNvSpPr txBox="1"/>
          <p:nvPr/>
        </p:nvSpPr>
        <p:spPr>
          <a:xfrm>
            <a:off x="4699141" y="23378350"/>
            <a:ext cx="899108" cy="646331"/>
          </a:xfrm>
          <a:prstGeom prst="rect">
            <a:avLst/>
          </a:prstGeom>
          <a:noFill/>
        </p:spPr>
        <p:txBody>
          <a:bodyPr wrap="square" rtlCol="0">
            <a:spAutoFit/>
          </a:bodyPr>
          <a:lstStyle/>
          <a:p>
            <a:r>
              <a:rPr lang="en-US" dirty="0"/>
              <a:t>Bias = ?.?𝜎</a:t>
            </a:r>
          </a:p>
        </p:txBody>
      </p:sp>
      <p:sp>
        <p:nvSpPr>
          <p:cNvPr id="1042" name="Rounded Rectangle 1041">
            <a:extLst>
              <a:ext uri="{FF2B5EF4-FFF2-40B4-BE49-F238E27FC236}">
                <a16:creationId xmlns:a16="http://schemas.microsoft.com/office/drawing/2014/main" id="{3FC144DF-6C17-6844-AF24-CD6E4EBA9D7C}"/>
              </a:ext>
            </a:extLst>
          </p:cNvPr>
          <p:cNvSpPr/>
          <p:nvPr/>
        </p:nvSpPr>
        <p:spPr>
          <a:xfrm>
            <a:off x="914400" y="7877317"/>
            <a:ext cx="20660649" cy="12341083"/>
          </a:xfrm>
          <a:prstGeom prst="roundRect">
            <a:avLst>
              <a:gd name="adj" fmla="val 15527"/>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a:extLst>
              <a:ext uri="{FF2B5EF4-FFF2-40B4-BE49-F238E27FC236}">
                <a16:creationId xmlns:a16="http://schemas.microsoft.com/office/drawing/2014/main" id="{D0ECD169-DC87-BF42-9CDC-9288037F80F0}"/>
              </a:ext>
            </a:extLst>
          </p:cNvPr>
          <p:cNvSpPr/>
          <p:nvPr/>
        </p:nvSpPr>
        <p:spPr>
          <a:xfrm>
            <a:off x="914400" y="20454663"/>
            <a:ext cx="20660649" cy="7325945"/>
          </a:xfrm>
          <a:prstGeom prst="roundRect">
            <a:avLst>
              <a:gd name="adj" fmla="val 14768"/>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a:extLst>
              <a:ext uri="{FF2B5EF4-FFF2-40B4-BE49-F238E27FC236}">
                <a16:creationId xmlns:a16="http://schemas.microsoft.com/office/drawing/2014/main" id="{B52D34DC-5BC2-0A4E-9CB2-8B97288AC64D}"/>
              </a:ext>
            </a:extLst>
          </p:cNvPr>
          <p:cNvSpPr/>
          <p:nvPr/>
        </p:nvSpPr>
        <p:spPr>
          <a:xfrm>
            <a:off x="21945601" y="7875817"/>
            <a:ext cx="21031200" cy="15289193"/>
          </a:xfrm>
          <a:prstGeom prst="roundRect">
            <a:avLst>
              <a:gd name="adj" fmla="val 13012"/>
            </a:avLst>
          </a:prstGeom>
          <a:noFill/>
          <a:ln w="101600">
            <a:solidFill>
              <a:srgbClr val="C92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a:extLst>
              <a:ext uri="{FF2B5EF4-FFF2-40B4-BE49-F238E27FC236}">
                <a16:creationId xmlns:a16="http://schemas.microsoft.com/office/drawing/2014/main" id="{1DD4624C-8B72-2D44-94D9-036299252238}"/>
              </a:ext>
            </a:extLst>
          </p:cNvPr>
          <p:cNvSpPr/>
          <p:nvPr/>
        </p:nvSpPr>
        <p:spPr>
          <a:xfrm>
            <a:off x="21945600" y="23391159"/>
            <a:ext cx="21031200" cy="4389450"/>
          </a:xfrm>
          <a:prstGeom prst="roundRect">
            <a:avLst/>
          </a:prstGeom>
          <a:noFill/>
          <a:ln w="1016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5" name="Straight Connector 1044">
            <a:extLst>
              <a:ext uri="{FF2B5EF4-FFF2-40B4-BE49-F238E27FC236}">
                <a16:creationId xmlns:a16="http://schemas.microsoft.com/office/drawing/2014/main" id="{0E917BE1-EEBC-DE4D-BA16-4AEFCA0EC5BD}"/>
              </a:ext>
            </a:extLst>
          </p:cNvPr>
          <p:cNvCxnSpPr>
            <a:cxnSpLocks/>
          </p:cNvCxnSpPr>
          <p:nvPr/>
        </p:nvCxnSpPr>
        <p:spPr>
          <a:xfrm>
            <a:off x="1194345" y="8799090"/>
            <a:ext cx="20100758"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2A60D5A-149D-714F-836A-ECDE75AA0FD8}"/>
              </a:ext>
            </a:extLst>
          </p:cNvPr>
          <p:cNvCxnSpPr>
            <a:cxnSpLocks/>
          </p:cNvCxnSpPr>
          <p:nvPr/>
        </p:nvCxnSpPr>
        <p:spPr>
          <a:xfrm>
            <a:off x="946484" y="21332596"/>
            <a:ext cx="20571896"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4CD3501-FCBC-CA4B-9696-346A335D5D1E}"/>
              </a:ext>
            </a:extLst>
          </p:cNvPr>
          <p:cNvCxnSpPr>
            <a:cxnSpLocks/>
          </p:cNvCxnSpPr>
          <p:nvPr/>
        </p:nvCxnSpPr>
        <p:spPr>
          <a:xfrm>
            <a:off x="22252898" y="8799090"/>
            <a:ext cx="20408571" cy="0"/>
          </a:xfrm>
          <a:prstGeom prst="line">
            <a:avLst/>
          </a:prstGeom>
          <a:ln w="101600">
            <a:solidFill>
              <a:srgbClr val="C9223D"/>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C78D836-2291-3E48-98A8-544749D30A35}"/>
              </a:ext>
            </a:extLst>
          </p:cNvPr>
          <p:cNvCxnSpPr>
            <a:cxnSpLocks/>
          </p:cNvCxnSpPr>
          <p:nvPr/>
        </p:nvCxnSpPr>
        <p:spPr>
          <a:xfrm>
            <a:off x="21945600" y="24372575"/>
            <a:ext cx="21031200" cy="0"/>
          </a:xfrm>
          <a:prstGeom prst="line">
            <a:avLst/>
          </a:prstGeom>
          <a:ln w="10160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7" name="Picture 1066">
            <a:extLst>
              <a:ext uri="{FF2B5EF4-FFF2-40B4-BE49-F238E27FC236}">
                <a16:creationId xmlns:a16="http://schemas.microsoft.com/office/drawing/2014/main" id="{96D38F68-5F60-9544-B92C-5E997F43B166}"/>
              </a:ext>
            </a:extLst>
          </p:cNvPr>
          <p:cNvPicPr>
            <a:picLocks noChangeAspect="1"/>
          </p:cNvPicPr>
          <p:nvPr/>
        </p:nvPicPr>
        <p:blipFill>
          <a:blip r:embed="rId10"/>
          <a:stretch>
            <a:fillRect/>
          </a:stretch>
        </p:blipFill>
        <p:spPr>
          <a:xfrm>
            <a:off x="24201893" y="13777991"/>
            <a:ext cx="2122157" cy="381683"/>
          </a:xfrm>
          <a:prstGeom prst="rect">
            <a:avLst/>
          </a:prstGeom>
        </p:spPr>
      </p:pic>
      <p:pic>
        <p:nvPicPr>
          <p:cNvPr id="3" name="Picture 2">
            <a:extLst>
              <a:ext uri="{FF2B5EF4-FFF2-40B4-BE49-F238E27FC236}">
                <a16:creationId xmlns:a16="http://schemas.microsoft.com/office/drawing/2014/main" id="{A17956E8-FA08-FF43-BED7-611B97E6CD96}"/>
              </a:ext>
            </a:extLst>
          </p:cNvPr>
          <p:cNvPicPr>
            <a:picLocks noChangeAspect="1"/>
          </p:cNvPicPr>
          <p:nvPr/>
        </p:nvPicPr>
        <p:blipFill rotWithShape="1">
          <a:blip r:embed="rId11"/>
          <a:srcRect l="4171" t="3907" r="84579" b="85096"/>
          <a:stretch/>
        </p:blipFill>
        <p:spPr>
          <a:xfrm>
            <a:off x="2719761" y="22618441"/>
            <a:ext cx="3322462" cy="3148329"/>
          </a:xfrm>
          <a:prstGeom prst="rect">
            <a:avLst/>
          </a:prstGeom>
        </p:spPr>
      </p:pic>
      <p:sp>
        <p:nvSpPr>
          <p:cNvPr id="72" name="TextBox 71">
            <a:extLst>
              <a:ext uri="{FF2B5EF4-FFF2-40B4-BE49-F238E27FC236}">
                <a16:creationId xmlns:a16="http://schemas.microsoft.com/office/drawing/2014/main" id="{8F1ADE85-4DC3-644E-968E-34731655ED13}"/>
              </a:ext>
            </a:extLst>
          </p:cNvPr>
          <p:cNvSpPr txBox="1"/>
          <p:nvPr/>
        </p:nvSpPr>
        <p:spPr>
          <a:xfrm>
            <a:off x="5225864" y="25722176"/>
            <a:ext cx="744770" cy="369332"/>
          </a:xfrm>
          <a:prstGeom prst="rect">
            <a:avLst/>
          </a:prstGeom>
          <a:noFill/>
        </p:spPr>
        <p:txBody>
          <a:bodyPr wrap="square" rtlCol="0">
            <a:spAutoFit/>
          </a:bodyPr>
          <a:lstStyle/>
          <a:p>
            <a:r>
              <a:rPr lang="en-US" dirty="0"/>
              <a:t>0.24</a:t>
            </a:r>
          </a:p>
        </p:txBody>
      </p:sp>
      <p:pic>
        <p:nvPicPr>
          <p:cNvPr id="74" name="Picture 73">
            <a:extLst>
              <a:ext uri="{FF2B5EF4-FFF2-40B4-BE49-F238E27FC236}">
                <a16:creationId xmlns:a16="http://schemas.microsoft.com/office/drawing/2014/main" id="{71E0C288-D07B-2B46-AD0A-11731F98502B}"/>
              </a:ext>
            </a:extLst>
          </p:cNvPr>
          <p:cNvPicPr>
            <a:picLocks noChangeAspect="1"/>
          </p:cNvPicPr>
          <p:nvPr/>
        </p:nvPicPr>
        <p:blipFill rotWithShape="1">
          <a:blip r:embed="rId11"/>
          <a:srcRect l="15726" t="15322" r="73024" b="73681"/>
          <a:stretch/>
        </p:blipFill>
        <p:spPr>
          <a:xfrm>
            <a:off x="6987589" y="22562669"/>
            <a:ext cx="3322462" cy="3148329"/>
          </a:xfrm>
          <a:prstGeom prst="rect">
            <a:avLst/>
          </a:prstGeom>
        </p:spPr>
      </p:pic>
      <p:sp>
        <p:nvSpPr>
          <p:cNvPr id="75" name="TextBox 74">
            <a:extLst>
              <a:ext uri="{FF2B5EF4-FFF2-40B4-BE49-F238E27FC236}">
                <a16:creationId xmlns:a16="http://schemas.microsoft.com/office/drawing/2014/main" id="{8D1BF843-936E-674F-ADBA-0B86E51396EF}"/>
              </a:ext>
            </a:extLst>
          </p:cNvPr>
          <p:cNvSpPr txBox="1"/>
          <p:nvPr/>
        </p:nvSpPr>
        <p:spPr>
          <a:xfrm>
            <a:off x="7239622" y="25684917"/>
            <a:ext cx="744770" cy="369332"/>
          </a:xfrm>
          <a:prstGeom prst="rect">
            <a:avLst/>
          </a:prstGeom>
          <a:noFill/>
        </p:spPr>
        <p:txBody>
          <a:bodyPr wrap="square" rtlCol="0">
            <a:spAutoFit/>
          </a:bodyPr>
          <a:lstStyle/>
          <a:p>
            <a:r>
              <a:rPr lang="en-US" dirty="0"/>
              <a:t>-0.3</a:t>
            </a:r>
          </a:p>
        </p:txBody>
      </p:sp>
      <p:sp>
        <p:nvSpPr>
          <p:cNvPr id="78" name="TextBox 77">
            <a:extLst>
              <a:ext uri="{FF2B5EF4-FFF2-40B4-BE49-F238E27FC236}">
                <a16:creationId xmlns:a16="http://schemas.microsoft.com/office/drawing/2014/main" id="{394E5AB0-501F-2845-BBFC-E02D62BD4A2C}"/>
              </a:ext>
            </a:extLst>
          </p:cNvPr>
          <p:cNvSpPr txBox="1"/>
          <p:nvPr/>
        </p:nvSpPr>
        <p:spPr>
          <a:xfrm>
            <a:off x="9722993" y="25684917"/>
            <a:ext cx="744770" cy="369332"/>
          </a:xfrm>
          <a:prstGeom prst="rect">
            <a:avLst/>
          </a:prstGeom>
          <a:noFill/>
        </p:spPr>
        <p:txBody>
          <a:bodyPr wrap="square" rtlCol="0">
            <a:spAutoFit/>
          </a:bodyPr>
          <a:lstStyle/>
          <a:p>
            <a:r>
              <a:rPr lang="en-US" dirty="0"/>
              <a:t>0.1</a:t>
            </a:r>
          </a:p>
        </p:txBody>
      </p:sp>
      <p:sp>
        <p:nvSpPr>
          <p:cNvPr id="4" name="TextBox 3">
            <a:extLst>
              <a:ext uri="{FF2B5EF4-FFF2-40B4-BE49-F238E27FC236}">
                <a16:creationId xmlns:a16="http://schemas.microsoft.com/office/drawing/2014/main" id="{5D7F6463-9B62-4A48-898E-7DF5C2490E9E}"/>
              </a:ext>
            </a:extLst>
          </p:cNvPr>
          <p:cNvSpPr txBox="1"/>
          <p:nvPr/>
        </p:nvSpPr>
        <p:spPr>
          <a:xfrm>
            <a:off x="4089603" y="23225399"/>
            <a:ext cx="1506221" cy="338554"/>
          </a:xfrm>
          <a:prstGeom prst="rect">
            <a:avLst/>
          </a:prstGeom>
          <a:noFill/>
        </p:spPr>
        <p:txBody>
          <a:bodyPr wrap="square" rtlCol="0">
            <a:spAutoFit/>
          </a:bodyPr>
          <a:lstStyle/>
          <a:p>
            <a:r>
              <a:rPr lang="en-US" sz="1600" dirty="0">
                <a:solidFill>
                  <a:srgbClr val="0070C0"/>
                </a:solidFill>
              </a:rPr>
              <a:t>Truth: 0.05</a:t>
            </a:r>
          </a:p>
        </p:txBody>
      </p:sp>
      <p:sp>
        <p:nvSpPr>
          <p:cNvPr id="81" name="TextBox 80">
            <a:extLst>
              <a:ext uri="{FF2B5EF4-FFF2-40B4-BE49-F238E27FC236}">
                <a16:creationId xmlns:a16="http://schemas.microsoft.com/office/drawing/2014/main" id="{C4A30B71-7E30-BF41-A5D9-F4EAA7713555}"/>
              </a:ext>
            </a:extLst>
          </p:cNvPr>
          <p:cNvSpPr txBox="1"/>
          <p:nvPr/>
        </p:nvSpPr>
        <p:spPr>
          <a:xfrm>
            <a:off x="7412065" y="23225399"/>
            <a:ext cx="1649925" cy="338554"/>
          </a:xfrm>
          <a:prstGeom prst="rect">
            <a:avLst/>
          </a:prstGeom>
          <a:noFill/>
        </p:spPr>
        <p:txBody>
          <a:bodyPr wrap="square" rtlCol="0">
            <a:spAutoFit/>
          </a:bodyPr>
          <a:lstStyle/>
          <a:p>
            <a:r>
              <a:rPr lang="en-US" sz="1600" dirty="0">
                <a:solidFill>
                  <a:srgbClr val="0070C0"/>
                </a:solidFill>
              </a:rPr>
              <a:t>Truth: -0.025</a:t>
            </a:r>
          </a:p>
        </p:txBody>
      </p:sp>
      <p:pic>
        <p:nvPicPr>
          <p:cNvPr id="82" name="Picture 81">
            <a:extLst>
              <a:ext uri="{FF2B5EF4-FFF2-40B4-BE49-F238E27FC236}">
                <a16:creationId xmlns:a16="http://schemas.microsoft.com/office/drawing/2014/main" id="{0CE960D0-F2F5-534D-A319-C368863E60BC}"/>
              </a:ext>
            </a:extLst>
          </p:cNvPr>
          <p:cNvPicPr>
            <a:picLocks noChangeAspect="1"/>
          </p:cNvPicPr>
          <p:nvPr/>
        </p:nvPicPr>
        <p:blipFill rotWithShape="1">
          <a:blip r:embed="rId11"/>
          <a:srcRect l="39718" t="38724" r="49032" b="50279"/>
          <a:stretch/>
        </p:blipFill>
        <p:spPr>
          <a:xfrm>
            <a:off x="11413427" y="22617356"/>
            <a:ext cx="3322462" cy="3148329"/>
          </a:xfrm>
          <a:prstGeom prst="rect">
            <a:avLst/>
          </a:prstGeom>
        </p:spPr>
      </p:pic>
      <p:sp>
        <p:nvSpPr>
          <p:cNvPr id="85" name="TextBox 84">
            <a:extLst>
              <a:ext uri="{FF2B5EF4-FFF2-40B4-BE49-F238E27FC236}">
                <a16:creationId xmlns:a16="http://schemas.microsoft.com/office/drawing/2014/main" id="{7BAC6911-F996-8045-84AA-F6C8F485EAAB}"/>
              </a:ext>
            </a:extLst>
          </p:cNvPr>
          <p:cNvSpPr txBox="1"/>
          <p:nvPr/>
        </p:nvSpPr>
        <p:spPr>
          <a:xfrm>
            <a:off x="11501778" y="25721091"/>
            <a:ext cx="744770" cy="369332"/>
          </a:xfrm>
          <a:prstGeom prst="rect">
            <a:avLst/>
          </a:prstGeom>
          <a:noFill/>
        </p:spPr>
        <p:txBody>
          <a:bodyPr wrap="square" rtlCol="0">
            <a:spAutoFit/>
          </a:bodyPr>
          <a:lstStyle/>
          <a:p>
            <a:r>
              <a:rPr lang="en-US" dirty="0"/>
              <a:t>0.64</a:t>
            </a:r>
          </a:p>
        </p:txBody>
      </p:sp>
      <p:sp>
        <p:nvSpPr>
          <p:cNvPr id="86" name="TextBox 85">
            <a:extLst>
              <a:ext uri="{FF2B5EF4-FFF2-40B4-BE49-F238E27FC236}">
                <a16:creationId xmlns:a16="http://schemas.microsoft.com/office/drawing/2014/main" id="{F9E4BBEC-660D-F645-81C7-9842A6BD8FFB}"/>
              </a:ext>
            </a:extLst>
          </p:cNvPr>
          <p:cNvSpPr txBox="1"/>
          <p:nvPr/>
        </p:nvSpPr>
        <p:spPr>
          <a:xfrm>
            <a:off x="14111017" y="25721091"/>
            <a:ext cx="744770" cy="369332"/>
          </a:xfrm>
          <a:prstGeom prst="rect">
            <a:avLst/>
          </a:prstGeom>
          <a:noFill/>
        </p:spPr>
        <p:txBody>
          <a:bodyPr wrap="square" rtlCol="0">
            <a:spAutoFit/>
          </a:bodyPr>
          <a:lstStyle/>
          <a:p>
            <a:r>
              <a:rPr lang="en-US" dirty="0"/>
              <a:t>0.96</a:t>
            </a:r>
          </a:p>
        </p:txBody>
      </p:sp>
      <p:sp>
        <p:nvSpPr>
          <p:cNvPr id="87" name="TextBox 86">
            <a:extLst>
              <a:ext uri="{FF2B5EF4-FFF2-40B4-BE49-F238E27FC236}">
                <a16:creationId xmlns:a16="http://schemas.microsoft.com/office/drawing/2014/main" id="{791E1800-BA2C-4E4E-A519-5EDE44A74329}"/>
              </a:ext>
            </a:extLst>
          </p:cNvPr>
          <p:cNvSpPr txBox="1"/>
          <p:nvPr/>
        </p:nvSpPr>
        <p:spPr>
          <a:xfrm>
            <a:off x="11643091" y="23188290"/>
            <a:ext cx="1151896" cy="338554"/>
          </a:xfrm>
          <a:prstGeom prst="rect">
            <a:avLst/>
          </a:prstGeom>
          <a:noFill/>
        </p:spPr>
        <p:txBody>
          <a:bodyPr wrap="square" rtlCol="0">
            <a:spAutoFit/>
          </a:bodyPr>
          <a:lstStyle/>
          <a:p>
            <a:r>
              <a:rPr lang="en-US" sz="1600" dirty="0">
                <a:solidFill>
                  <a:srgbClr val="0070C0"/>
                </a:solidFill>
              </a:rPr>
              <a:t>Truth: 0.8</a:t>
            </a:r>
          </a:p>
        </p:txBody>
      </p:sp>
      <p:pic>
        <p:nvPicPr>
          <p:cNvPr id="88" name="Picture 87">
            <a:extLst>
              <a:ext uri="{FF2B5EF4-FFF2-40B4-BE49-F238E27FC236}">
                <a16:creationId xmlns:a16="http://schemas.microsoft.com/office/drawing/2014/main" id="{5ECE3511-CD89-1044-A1E9-BC0B72BE51C8}"/>
              </a:ext>
            </a:extLst>
          </p:cNvPr>
          <p:cNvPicPr>
            <a:picLocks noChangeAspect="1"/>
          </p:cNvPicPr>
          <p:nvPr/>
        </p:nvPicPr>
        <p:blipFill rotWithShape="1">
          <a:blip r:embed="rId11"/>
          <a:srcRect l="63164" t="63450" r="25586" b="27005"/>
          <a:stretch/>
        </p:blipFill>
        <p:spPr>
          <a:xfrm>
            <a:off x="16331610" y="23032879"/>
            <a:ext cx="3322462" cy="2732806"/>
          </a:xfrm>
          <a:prstGeom prst="rect">
            <a:avLst/>
          </a:prstGeom>
        </p:spPr>
      </p:pic>
      <p:sp>
        <p:nvSpPr>
          <p:cNvPr id="89" name="TextBox 88">
            <a:extLst>
              <a:ext uri="{FF2B5EF4-FFF2-40B4-BE49-F238E27FC236}">
                <a16:creationId xmlns:a16="http://schemas.microsoft.com/office/drawing/2014/main" id="{46DA7E04-DDFE-B540-8EEF-57C301BAE743}"/>
              </a:ext>
            </a:extLst>
          </p:cNvPr>
          <p:cNvSpPr txBox="1"/>
          <p:nvPr/>
        </p:nvSpPr>
        <p:spPr>
          <a:xfrm>
            <a:off x="16600358" y="25721091"/>
            <a:ext cx="744770" cy="369332"/>
          </a:xfrm>
          <a:prstGeom prst="rect">
            <a:avLst/>
          </a:prstGeom>
          <a:noFill/>
        </p:spPr>
        <p:txBody>
          <a:bodyPr wrap="square" rtlCol="0">
            <a:spAutoFit/>
          </a:bodyPr>
          <a:lstStyle/>
          <a:p>
            <a:r>
              <a:rPr lang="en-US" dirty="0"/>
              <a:t>175</a:t>
            </a:r>
          </a:p>
        </p:txBody>
      </p:sp>
      <p:sp>
        <p:nvSpPr>
          <p:cNvPr id="90" name="TextBox 89">
            <a:extLst>
              <a:ext uri="{FF2B5EF4-FFF2-40B4-BE49-F238E27FC236}">
                <a16:creationId xmlns:a16="http://schemas.microsoft.com/office/drawing/2014/main" id="{5F490C9B-EF05-1045-89C6-78CE66200027}"/>
              </a:ext>
            </a:extLst>
          </p:cNvPr>
          <p:cNvSpPr txBox="1"/>
          <p:nvPr/>
        </p:nvSpPr>
        <p:spPr>
          <a:xfrm>
            <a:off x="18825428" y="25721091"/>
            <a:ext cx="744770" cy="369332"/>
          </a:xfrm>
          <a:prstGeom prst="rect">
            <a:avLst/>
          </a:prstGeom>
          <a:noFill/>
        </p:spPr>
        <p:txBody>
          <a:bodyPr wrap="square" rtlCol="0">
            <a:spAutoFit/>
          </a:bodyPr>
          <a:lstStyle/>
          <a:p>
            <a:r>
              <a:rPr lang="en-US" dirty="0"/>
              <a:t>250</a:t>
            </a:r>
          </a:p>
        </p:txBody>
      </p:sp>
      <p:sp>
        <p:nvSpPr>
          <p:cNvPr id="91" name="TextBox 90">
            <a:extLst>
              <a:ext uri="{FF2B5EF4-FFF2-40B4-BE49-F238E27FC236}">
                <a16:creationId xmlns:a16="http://schemas.microsoft.com/office/drawing/2014/main" id="{D10A9439-C5FB-7F49-9314-C59D307B93E5}"/>
              </a:ext>
            </a:extLst>
          </p:cNvPr>
          <p:cNvSpPr txBox="1"/>
          <p:nvPr/>
        </p:nvSpPr>
        <p:spPr>
          <a:xfrm>
            <a:off x="17749520" y="23152859"/>
            <a:ext cx="1727200" cy="338554"/>
          </a:xfrm>
          <a:prstGeom prst="rect">
            <a:avLst/>
          </a:prstGeom>
          <a:noFill/>
        </p:spPr>
        <p:txBody>
          <a:bodyPr wrap="square" rtlCol="0">
            <a:spAutoFit/>
          </a:bodyPr>
          <a:lstStyle/>
          <a:p>
            <a:r>
              <a:rPr lang="en-US" sz="1600" dirty="0">
                <a:solidFill>
                  <a:srgbClr val="0070C0"/>
                </a:solidFill>
              </a:rPr>
              <a:t>Truth: 200 km/s</a:t>
            </a:r>
          </a:p>
        </p:txBody>
      </p:sp>
      <p:sp>
        <p:nvSpPr>
          <p:cNvPr id="6" name="Rectangle 5">
            <a:extLst>
              <a:ext uri="{FF2B5EF4-FFF2-40B4-BE49-F238E27FC236}">
                <a16:creationId xmlns:a16="http://schemas.microsoft.com/office/drawing/2014/main" id="{15DBC4DD-D8BC-7F4D-90A5-9DCE19101523}"/>
              </a:ext>
            </a:extLst>
          </p:cNvPr>
          <p:cNvSpPr/>
          <p:nvPr/>
        </p:nvSpPr>
        <p:spPr>
          <a:xfrm>
            <a:off x="18409920" y="22562669"/>
            <a:ext cx="1595120" cy="4294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7" name="Picture 96">
            <a:extLst>
              <a:ext uri="{FF2B5EF4-FFF2-40B4-BE49-F238E27FC236}">
                <a16:creationId xmlns:a16="http://schemas.microsoft.com/office/drawing/2014/main" id="{E8F51591-8258-B642-B682-F58FB762DA80}"/>
              </a:ext>
            </a:extLst>
          </p:cNvPr>
          <p:cNvPicPr>
            <a:picLocks noChangeAspect="1"/>
          </p:cNvPicPr>
          <p:nvPr/>
        </p:nvPicPr>
        <p:blipFill rotWithShape="1">
          <a:blip r:embed="rId11"/>
          <a:srcRect l="71590" t="61528" r="26231" b="36574"/>
          <a:stretch/>
        </p:blipFill>
        <p:spPr>
          <a:xfrm>
            <a:off x="18824546" y="22455197"/>
            <a:ext cx="643259" cy="543330"/>
          </a:xfrm>
          <a:prstGeom prst="rect">
            <a:avLst/>
          </a:prstGeom>
        </p:spPr>
      </p:pic>
      <p:pic>
        <p:nvPicPr>
          <p:cNvPr id="98" name="Picture 97">
            <a:extLst>
              <a:ext uri="{FF2B5EF4-FFF2-40B4-BE49-F238E27FC236}">
                <a16:creationId xmlns:a16="http://schemas.microsoft.com/office/drawing/2014/main" id="{F6266510-1167-2A49-849B-0853B407C65E}"/>
              </a:ext>
            </a:extLst>
          </p:cNvPr>
          <p:cNvPicPr>
            <a:picLocks noChangeAspect="1"/>
          </p:cNvPicPr>
          <p:nvPr/>
        </p:nvPicPr>
        <p:blipFill rotWithShape="1">
          <a:blip r:embed="rId11"/>
          <a:srcRect l="63164" t="61999" r="29711" b="36784"/>
          <a:stretch/>
        </p:blipFill>
        <p:spPr>
          <a:xfrm>
            <a:off x="16688724" y="22596886"/>
            <a:ext cx="2104241" cy="348750"/>
          </a:xfrm>
          <a:prstGeom prst="rect">
            <a:avLst/>
          </a:prstGeom>
        </p:spPr>
      </p:pic>
      <p:sp>
        <p:nvSpPr>
          <p:cNvPr id="17" name="Rectangle 16">
            <a:extLst>
              <a:ext uri="{FF2B5EF4-FFF2-40B4-BE49-F238E27FC236}">
                <a16:creationId xmlns:a16="http://schemas.microsoft.com/office/drawing/2014/main" id="{03EF4C11-6DAB-61B9-42A8-D343F2FD6B84}"/>
              </a:ext>
            </a:extLst>
          </p:cNvPr>
          <p:cNvSpPr/>
          <p:nvPr/>
        </p:nvSpPr>
        <p:spPr>
          <a:xfrm>
            <a:off x="914400" y="31455360"/>
            <a:ext cx="3268979" cy="9205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B475A82F-FABD-71AD-26EA-56BE7700093A}"/>
              </a:ext>
            </a:extLst>
          </p:cNvPr>
          <p:cNvSpPr txBox="1"/>
          <p:nvPr/>
        </p:nvSpPr>
        <p:spPr>
          <a:xfrm>
            <a:off x="914400" y="30821346"/>
            <a:ext cx="8291255" cy="707886"/>
          </a:xfrm>
          <a:prstGeom prst="rect">
            <a:avLst/>
          </a:prstGeom>
          <a:noFill/>
        </p:spPr>
        <p:txBody>
          <a:bodyPr wrap="square" rtlCol="0">
            <a:spAutoFit/>
          </a:bodyPr>
          <a:lstStyle/>
          <a:p>
            <a:r>
              <a:rPr lang="en-US" sz="4000" b="1" i="0" u="none" strike="noStrike" dirty="0">
                <a:solidFill>
                  <a:srgbClr val="000000"/>
                </a:solidFill>
                <a:effectLst/>
                <a:latin typeface="Calibri" panose="020F0502020204030204" pitchFamily="34" charset="0"/>
              </a:rPr>
              <a:t>PRD-A#012</a:t>
            </a:r>
            <a:endParaRPr lang="en-US" sz="4000" b="1" dirty="0"/>
          </a:p>
        </p:txBody>
      </p:sp>
      <p:sp>
        <p:nvSpPr>
          <p:cNvPr id="20" name="TextBox 19">
            <a:extLst>
              <a:ext uri="{FF2B5EF4-FFF2-40B4-BE49-F238E27FC236}">
                <a16:creationId xmlns:a16="http://schemas.microsoft.com/office/drawing/2014/main" id="{2F6C2A61-92E0-500A-08E7-9560963473E2}"/>
              </a:ext>
            </a:extLst>
          </p:cNvPr>
          <p:cNvSpPr txBox="1"/>
          <p:nvPr/>
        </p:nvSpPr>
        <p:spPr>
          <a:xfrm>
            <a:off x="990600" y="32006540"/>
            <a:ext cx="3874008" cy="461665"/>
          </a:xfrm>
          <a:prstGeom prst="rect">
            <a:avLst/>
          </a:prstGeom>
          <a:noFill/>
        </p:spPr>
        <p:txBody>
          <a:bodyPr wrap="square">
            <a:spAutoFit/>
          </a:bodyPr>
          <a:lstStyle/>
          <a:p>
            <a:r>
              <a:rPr lang="en-US" sz="2400" b="1" i="0" u="none" strike="noStrike" dirty="0">
                <a:effectLst/>
                <a:latin typeface="Roboto-Light" panose="02000000000000000000" pitchFamily="2" charset="0"/>
              </a:rPr>
              <a:t>© 2022. All rights reserved.</a:t>
            </a:r>
            <a:endParaRPr lang="en-US" sz="2400" b="1" dirty="0"/>
          </a:p>
        </p:txBody>
      </p:sp>
    </p:spTree>
    <p:extLst>
      <p:ext uri="{BB962C8B-B14F-4D97-AF65-F5344CB8AC3E}">
        <p14:creationId xmlns:p14="http://schemas.microsoft.com/office/powerpoint/2010/main" val="1734634590"/>
      </p:ext>
    </p:extLst>
  </p:cSld>
  <p:clrMapOvr>
    <a:masterClrMapping/>
  </p:clrMapOvr>
</p:sld>
</file>

<file path=ppt/theme/theme1.xml><?xml version="1.0" encoding="utf-8"?>
<a:theme xmlns:a="http://schemas.openxmlformats.org/drawingml/2006/main" name="Arial_Style 2">
  <a:themeElements>
    <a:clrScheme name="jpl">
      <a:dk1>
        <a:srgbClr val="0B0B0B"/>
      </a:dk1>
      <a:lt1>
        <a:srgbClr val="FFFFFF"/>
      </a:lt1>
      <a:dk2>
        <a:srgbClr val="073073"/>
      </a:dk2>
      <a:lt2>
        <a:srgbClr val="E7E6E6"/>
      </a:lt2>
      <a:accent1>
        <a:srgbClr val="C8223D"/>
      </a:accent1>
      <a:accent2>
        <a:srgbClr val="530A04"/>
      </a:accent2>
      <a:accent3>
        <a:srgbClr val="A5A5A5"/>
      </a:accent3>
      <a:accent4>
        <a:srgbClr val="FF706F"/>
      </a:accent4>
      <a:accent5>
        <a:srgbClr val="193D91"/>
      </a:accent5>
      <a:accent6>
        <a:srgbClr val="55D6F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ial_Style 3">
  <a:themeElements>
    <a:clrScheme name="jpl">
      <a:dk1>
        <a:srgbClr val="0B0B0B"/>
      </a:dk1>
      <a:lt1>
        <a:srgbClr val="FFFFFF"/>
      </a:lt1>
      <a:dk2>
        <a:srgbClr val="073073"/>
      </a:dk2>
      <a:lt2>
        <a:srgbClr val="E7E6E6"/>
      </a:lt2>
      <a:accent1>
        <a:srgbClr val="C8223D"/>
      </a:accent1>
      <a:accent2>
        <a:srgbClr val="530A04"/>
      </a:accent2>
      <a:accent3>
        <a:srgbClr val="A5A5A5"/>
      </a:accent3>
      <a:accent4>
        <a:srgbClr val="FF706F"/>
      </a:accent4>
      <a:accent5>
        <a:srgbClr val="193D91"/>
      </a:accent5>
      <a:accent6>
        <a:srgbClr val="55D6F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rial_Style 3">
  <a:themeElements>
    <a:clrScheme name="jpl">
      <a:dk1>
        <a:srgbClr val="0B0B0B"/>
      </a:dk1>
      <a:lt1>
        <a:srgbClr val="FFFFFF"/>
      </a:lt1>
      <a:dk2>
        <a:srgbClr val="073073"/>
      </a:dk2>
      <a:lt2>
        <a:srgbClr val="E7E6E6"/>
      </a:lt2>
      <a:accent1>
        <a:srgbClr val="C8223D"/>
      </a:accent1>
      <a:accent2>
        <a:srgbClr val="530A04"/>
      </a:accent2>
      <a:accent3>
        <a:srgbClr val="A5A5A5"/>
      </a:accent3>
      <a:accent4>
        <a:srgbClr val="FF706F"/>
      </a:accent4>
      <a:accent5>
        <a:srgbClr val="193D91"/>
      </a:accent5>
      <a:accent6>
        <a:srgbClr val="55D6F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6398</TotalTime>
  <Words>883</Words>
  <Application>Microsoft Office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MS PGothic</vt:lpstr>
      <vt:lpstr>MS PGothic</vt:lpstr>
      <vt:lpstr>Arial</vt:lpstr>
      <vt:lpstr>Calibri</vt:lpstr>
      <vt:lpstr>Roboto-Light</vt:lpstr>
      <vt:lpstr>Times New Roman</vt:lpstr>
      <vt:lpstr>Arial_Style 2</vt:lpstr>
      <vt:lpstr>Arial_Style 3</vt:lpstr>
      <vt:lpstr>1_Arial_Style 3</vt:lpstr>
      <vt:lpstr>Kinematic Lensing: Cosmic Shear from Individual Galaxies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geibet@yahoo.com</dc:creator>
  <cp:lastModifiedBy>Hong, Sophia (US 1230)</cp:lastModifiedBy>
  <cp:revision>56</cp:revision>
  <dcterms:created xsi:type="dcterms:W3CDTF">2021-08-10T03:07:28Z</dcterms:created>
  <dcterms:modified xsi:type="dcterms:W3CDTF">2022-11-23T18:31:24Z</dcterms:modified>
</cp:coreProperties>
</file>