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1415"/>
    <a:srgbClr val="9F2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58"/>
    <p:restoredTop sz="96405"/>
  </p:normalViewPr>
  <p:slideViewPr>
    <p:cSldViewPr snapToGrid="0">
      <p:cViewPr varScale="1">
        <p:scale>
          <a:sx n="26" d="100"/>
          <a:sy n="26" d="100"/>
        </p:scale>
        <p:origin x="4704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mailto:snagaraj@jpl.nasa.gov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223D88-F8F4-4A69-B7C1-3CB8B546D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4462" r="7800"/>
          <a:stretch/>
        </p:blipFill>
        <p:spPr>
          <a:xfrm>
            <a:off x="14583362" y="14334572"/>
            <a:ext cx="6825458" cy="75080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4185AC-9F19-D1B5-3E2C-C165D877F433}"/>
              </a:ext>
            </a:extLst>
          </p:cNvPr>
          <p:cNvSpPr/>
          <p:nvPr/>
        </p:nvSpPr>
        <p:spPr>
          <a:xfrm>
            <a:off x="0" y="1017"/>
            <a:ext cx="21945600" cy="75080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6000">
                <a:schemeClr val="accent6">
                  <a:lumMod val="75000"/>
                </a:schemeClr>
              </a:gs>
              <a:gs pos="82000">
                <a:schemeClr val="accent6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A532A-FFBD-15D8-A09B-9CB6F0E3F99E}"/>
              </a:ext>
            </a:extLst>
          </p:cNvPr>
          <p:cNvSpPr txBox="1"/>
          <p:nvPr/>
        </p:nvSpPr>
        <p:spPr>
          <a:xfrm>
            <a:off x="914400" y="28008071"/>
            <a:ext cx="805069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</a:p>
          <a:p>
            <a:pPr>
              <a:spcBef>
                <a:spcPts val="1800"/>
              </a:spcBef>
            </a:pPr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Jet Propulsion Laboratory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California Institute of Technology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Pasadena, California</a:t>
            </a:r>
          </a:p>
          <a:p>
            <a:endParaRPr lang="en-US" sz="2200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US" sz="2200" b="1" dirty="0" err="1">
                <a:latin typeface="Helvetica" pitchFamily="2" charset="0"/>
                <a:cs typeface="Arial" panose="020B0604020202020204" pitchFamily="34" charset="0"/>
              </a:rPr>
              <a:t>www.nasa.gov</a:t>
            </a:r>
            <a:endParaRPr lang="en-US" sz="2200" b="1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DB0F1-A907-BDB2-DC66-13092EE4F97A}"/>
              </a:ext>
            </a:extLst>
          </p:cNvPr>
          <p:cNvSpPr txBox="1"/>
          <p:nvPr/>
        </p:nvSpPr>
        <p:spPr>
          <a:xfrm>
            <a:off x="1173616" y="1076382"/>
            <a:ext cx="751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  <a:endParaRPr lang="en-US" sz="20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392DB-040A-4601-1FDF-EE467A2C2C89}"/>
              </a:ext>
            </a:extLst>
          </p:cNvPr>
          <p:cNvSpPr txBox="1"/>
          <p:nvPr/>
        </p:nvSpPr>
        <p:spPr>
          <a:xfrm>
            <a:off x="914400" y="31665670"/>
            <a:ext cx="597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Copyright 2022. All rights reserved.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6AD9F-C2D0-FAA0-B80B-B64AFDA924FD}"/>
              </a:ext>
            </a:extLst>
          </p:cNvPr>
          <p:cNvSpPr/>
          <p:nvPr/>
        </p:nvSpPr>
        <p:spPr>
          <a:xfrm>
            <a:off x="7474226" y="28008071"/>
            <a:ext cx="14272591" cy="4909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8744A6-324B-83AB-035A-35E0AAF38EC7}"/>
              </a:ext>
            </a:extLst>
          </p:cNvPr>
          <p:cNvSpPr txBox="1"/>
          <p:nvPr/>
        </p:nvSpPr>
        <p:spPr>
          <a:xfrm>
            <a:off x="7483104" y="27993855"/>
            <a:ext cx="14462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000" b="1" dirty="0">
                <a:latin typeface="Arial" panose="020B0604020202020204" pitchFamily="34" charset="0"/>
              </a:rPr>
              <a:t>Publications: </a:t>
            </a:r>
            <a:r>
              <a:rPr lang="en-US" altLang="en-US" sz="2800" b="1" dirty="0">
                <a:cs typeface="Arial" panose="020B0604020202020204" pitchFamily="34" charset="0"/>
              </a:rPr>
              <a:t>1. </a:t>
            </a:r>
            <a:r>
              <a:rPr lang="en-US" sz="2800" dirty="0">
                <a:cs typeface="Arial" panose="020B0604020202020204" pitchFamily="34" charset="0"/>
              </a:rPr>
              <a:t>S. Nagaraja, R. Monje, R. Cofield, "Dual Frequency Feed Horn Design for a Compact Cloud and Precipitation Radar Operating at Ka- and W-band,“ </a:t>
            </a:r>
            <a:r>
              <a:rPr lang="en-US" sz="2800" i="1" dirty="0">
                <a:cs typeface="Arial" panose="020B0604020202020204" pitchFamily="34" charset="0"/>
              </a:rPr>
              <a:t>2021 International Conference on Electromagnetics in Advanced Applications</a:t>
            </a:r>
            <a:r>
              <a:rPr lang="en-US" sz="2800" b="1" i="1" dirty="0">
                <a:cs typeface="Arial" panose="020B0604020202020204" pitchFamily="34" charset="0"/>
              </a:rPr>
              <a:t>. (ICEAA IEEE-APWC 2021 Best Paper Award)</a:t>
            </a:r>
          </a:p>
          <a:p>
            <a:pPr>
              <a:spcBef>
                <a:spcPct val="0"/>
              </a:spcBef>
            </a:pPr>
            <a:r>
              <a:rPr lang="en-US" sz="2800" b="1" dirty="0">
                <a:cs typeface="Arial" panose="020B0604020202020204" pitchFamily="34" charset="0"/>
              </a:rPr>
              <a:t>2. </a:t>
            </a:r>
            <a:r>
              <a:rPr lang="en-US" sz="2800" dirty="0">
                <a:cs typeface="Arial" panose="020B0604020202020204" pitchFamily="34" charset="0"/>
              </a:rPr>
              <a:t>S. P. M. Nagaraja, R. R. Monje, R. Cofield and P. Focardi, "Design of 94/238 GHz Dual-Frequency Feed Horn for Atmospheric Radar Applications," </a:t>
            </a:r>
            <a:r>
              <a:rPr lang="en-US" sz="2800" i="1" dirty="0">
                <a:cs typeface="Arial" panose="020B0604020202020204" pitchFamily="34" charset="0"/>
              </a:rPr>
              <a:t>2021 IEEE Conference on Antenna Measurements &amp; Applications (CAMA)</a:t>
            </a:r>
            <a:r>
              <a:rPr lang="en-US" sz="2800" dirty="0">
                <a:cs typeface="Arial" panose="020B0604020202020204" pitchFamily="34" charset="0"/>
              </a:rPr>
              <a:t>, 2021.</a:t>
            </a:r>
          </a:p>
          <a:p>
            <a:pPr>
              <a:spcBef>
                <a:spcPct val="0"/>
              </a:spcBef>
            </a:pPr>
            <a:r>
              <a:rPr lang="en-US" sz="2800" b="1" dirty="0">
                <a:cs typeface="Arial" panose="020B0604020202020204" pitchFamily="34" charset="0"/>
              </a:rPr>
              <a:t>3.</a:t>
            </a:r>
            <a:r>
              <a:rPr lang="en-US" sz="2800" dirty="0">
                <a:cs typeface="Arial" panose="020B0604020202020204" pitchFamily="34" charset="0"/>
              </a:rPr>
              <a:t> S. Nagaraja, P. Focardi, R. R. Monje and R. Cofield, "Compact Dual Band Feed System for a Multifrequency Atmospheric Radar," in </a:t>
            </a:r>
            <a:r>
              <a:rPr lang="en-US" sz="2800" i="1" dirty="0">
                <a:cs typeface="Arial" panose="020B0604020202020204" pitchFamily="34" charset="0"/>
              </a:rPr>
              <a:t>IEEE Open Journal of Antennas and Propagation</a:t>
            </a:r>
            <a:r>
              <a:rPr lang="en-US" sz="2800" dirty="0">
                <a:cs typeface="Arial" panose="020B0604020202020204" pitchFamily="34" charset="0"/>
              </a:rPr>
              <a:t>, vol. 3, pp. 762-767, 2022.</a:t>
            </a:r>
            <a:endParaRPr lang="en-US" altLang="en-US" sz="2800" b="1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3000" b="1" dirty="0">
                <a:latin typeface="Arial" panose="020B0604020202020204" pitchFamily="34" charset="0"/>
              </a:rPr>
              <a:t>Author Contact Information: </a:t>
            </a:r>
            <a:r>
              <a:rPr lang="en-US" altLang="en-US" sz="3000" b="1" dirty="0">
                <a:latin typeface="Arial" panose="020B0604020202020204" pitchFamily="34" charset="0"/>
                <a:hlinkClick r:id="rId4"/>
              </a:rPr>
              <a:t>snagaraj@jpl.nasa.gov</a:t>
            </a:r>
            <a:r>
              <a:rPr lang="en-US" altLang="en-US" sz="30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CE19A-D280-F67F-3E02-115A87F9AEB3}"/>
              </a:ext>
            </a:extLst>
          </p:cNvPr>
          <p:cNvSpPr txBox="1"/>
          <p:nvPr/>
        </p:nvSpPr>
        <p:spPr>
          <a:xfrm>
            <a:off x="178904" y="2478162"/>
            <a:ext cx="21548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Frequency and Multi-Frequency Feed Horns for Atmospheric Radars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2E216-21F1-A2C5-49F4-69DE267EBFE5}"/>
              </a:ext>
            </a:extLst>
          </p:cNvPr>
          <p:cNvSpPr txBox="1"/>
          <p:nvPr/>
        </p:nvSpPr>
        <p:spPr>
          <a:xfrm>
            <a:off x="357809" y="4824116"/>
            <a:ext cx="21190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 Srinivas Nagaraja, JPL Postdoctoral Fellow  (334G)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Raquel Rodriguez Monje (334G), Paolo Focardi (337B), Rick Cofield (386G)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78E8C2-04FE-7596-E6E5-FDFA926D8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9759" y="587830"/>
            <a:ext cx="2209799" cy="2209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1728FA-0EFF-656C-E1A6-9DB0FF8B67CF}"/>
              </a:ext>
            </a:extLst>
          </p:cNvPr>
          <p:cNvSpPr txBox="1"/>
          <p:nvPr/>
        </p:nvSpPr>
        <p:spPr>
          <a:xfrm>
            <a:off x="923278" y="31292378"/>
            <a:ext cx="597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Poster Number: PRD-T#002</a:t>
            </a:r>
          </a:p>
        </p:txBody>
      </p:sp>
      <p:pic>
        <p:nvPicPr>
          <p:cNvPr id="21" name="Picture 20" descr="CloudCube Mission Concept">
            <a:extLst>
              <a:ext uri="{FF2B5EF4-FFF2-40B4-BE49-F238E27FC236}">
                <a16:creationId xmlns:a16="http://schemas.microsoft.com/office/drawing/2014/main" id="{0E5A06F1-89A5-4C0E-B8ED-474146BB77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9552" y="13168827"/>
            <a:ext cx="6429187" cy="501709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183417-45DD-4012-8B03-4799D1D21992}"/>
              </a:ext>
            </a:extLst>
          </p:cNvPr>
          <p:cNvSpPr txBox="1"/>
          <p:nvPr/>
        </p:nvSpPr>
        <p:spPr>
          <a:xfrm>
            <a:off x="8161795" y="17651842"/>
            <a:ext cx="562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CloudCube</a:t>
            </a:r>
            <a:r>
              <a:rPr lang="en-US" sz="2800" b="1" dirty="0"/>
              <a:t> Mission Concept</a:t>
            </a:r>
          </a:p>
        </p:txBody>
      </p:sp>
      <p:sp>
        <p:nvSpPr>
          <p:cNvPr id="27" name="TextBox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62A11B-773E-429C-83DB-14B9A93956DE}"/>
              </a:ext>
            </a:extLst>
          </p:cNvPr>
          <p:cNvSpPr txBox="1"/>
          <p:nvPr/>
        </p:nvSpPr>
        <p:spPr>
          <a:xfrm>
            <a:off x="6875709" y="9037953"/>
            <a:ext cx="7707653" cy="41242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31696" lvl="1" defTabSz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err="1"/>
              <a:t>CloudCube</a:t>
            </a:r>
            <a:r>
              <a:rPr lang="en-US" sz="2800" dirty="0"/>
              <a:t> is intended to be the first, compact low-cost,  pulsed compression radar that combines three frequency channels, </a:t>
            </a:r>
            <a:r>
              <a:rPr lang="en-US" sz="2800" b="1" dirty="0">
                <a:solidFill>
                  <a:schemeClr val="accent6"/>
                </a:solidFill>
              </a:rPr>
              <a:t>Ka-, W- and G-band (35.75/94.92/238 GHz) </a:t>
            </a:r>
            <a:r>
              <a:rPr lang="en-US" sz="2800" dirty="0"/>
              <a:t>in a </a:t>
            </a:r>
            <a:r>
              <a:rPr lang="en-US" sz="2800" dirty="0" err="1"/>
              <a:t>SmallSat</a:t>
            </a:r>
            <a:r>
              <a:rPr lang="en-US" sz="2800" dirty="0"/>
              <a:t> form factor.</a:t>
            </a:r>
          </a:p>
          <a:p>
            <a:pPr marL="231696" lvl="1" defTabSz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 Dual frequency and multi-frequency feed horns working at widely separated frequencies are being designed to reduce mass and volume requirements.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2C420E-6326-44CE-8BBA-5C611B0EBD1F}"/>
              </a:ext>
            </a:extLst>
          </p:cNvPr>
          <p:cNvSpPr txBox="1"/>
          <p:nvPr/>
        </p:nvSpPr>
        <p:spPr>
          <a:xfrm>
            <a:off x="6875708" y="7867791"/>
            <a:ext cx="7707654" cy="116955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31696" lvl="1" defTabSz="0"/>
            <a:r>
              <a:rPr lang="en-US" sz="4000" b="1" dirty="0">
                <a:solidFill>
                  <a:srgbClr val="FFFFFF"/>
                </a:solidFill>
              </a:rPr>
              <a:t>Introduction</a:t>
            </a:r>
            <a:r>
              <a:rPr lang="en-US" sz="5200" b="1" dirty="0">
                <a:solidFill>
                  <a:srgbClr val="FFFFFF"/>
                </a:solidFill>
              </a:rPr>
              <a:t>                                                                 </a:t>
            </a:r>
            <a:endParaRPr lang="en-US" sz="5200" b="1" u="sng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893E9D-68DB-4830-B738-029874A01E1F}"/>
              </a:ext>
            </a:extLst>
          </p:cNvPr>
          <p:cNvSpPr txBox="1"/>
          <p:nvPr/>
        </p:nvSpPr>
        <p:spPr>
          <a:xfrm>
            <a:off x="6852578" y="19537405"/>
            <a:ext cx="7593757" cy="35702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31696" lvl="1" defTabSz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 The dual frequency feed horn consists of:</a:t>
            </a:r>
          </a:p>
          <a:p>
            <a:pPr marL="231696" lvl="1" defTabSz="0">
              <a:spcAft>
                <a:spcPts val="1200"/>
              </a:spcAft>
              <a:buClr>
                <a:schemeClr val="accent6"/>
              </a:buClr>
            </a:pPr>
            <a:r>
              <a:rPr lang="en-US" sz="2800" dirty="0"/>
              <a:t>Spline profile horn optimized for each frequency of operation.</a:t>
            </a:r>
          </a:p>
          <a:p>
            <a:pPr marL="231696" lvl="1" defTabSz="0">
              <a:spcAft>
                <a:spcPts val="1200"/>
              </a:spcAft>
              <a:buClr>
                <a:schemeClr val="accent6"/>
              </a:buClr>
            </a:pPr>
            <a:r>
              <a:rPr lang="en-US" sz="2800" dirty="0"/>
              <a:t>A bandpass filter provides isolation between ports.</a:t>
            </a:r>
          </a:p>
          <a:p>
            <a:pPr marL="231696" lvl="1" defTabSz="0">
              <a:spcAft>
                <a:spcPts val="1200"/>
              </a:spcAft>
              <a:buClr>
                <a:schemeClr val="accent6"/>
              </a:buClr>
            </a:pPr>
            <a:r>
              <a:rPr lang="en-US" sz="2800" dirty="0"/>
              <a:t>Diplexer with orthogonal ports for each frequency.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8E9C83-EBE0-4240-BBF8-DA2563A390A1}"/>
              </a:ext>
            </a:extLst>
          </p:cNvPr>
          <p:cNvSpPr txBox="1"/>
          <p:nvPr/>
        </p:nvSpPr>
        <p:spPr>
          <a:xfrm>
            <a:off x="6852576" y="18288312"/>
            <a:ext cx="7593759" cy="12926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31696" lvl="1" defTabSz="0"/>
            <a:r>
              <a:rPr lang="en-US" sz="4000" b="1" dirty="0">
                <a:solidFill>
                  <a:srgbClr val="FFFFFF"/>
                </a:solidFill>
              </a:rPr>
              <a:t>Methodology</a:t>
            </a:r>
            <a:r>
              <a:rPr lang="en-US" sz="6000" b="1" dirty="0">
                <a:solidFill>
                  <a:srgbClr val="FFFFFF"/>
                </a:solidFill>
              </a:rPr>
              <a:t>                                      </a:t>
            </a:r>
            <a:endParaRPr lang="en-US" sz="6000" b="1" u="sng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33" name="Picture 32" descr="Ka/W dual frequency horn designed and tested at JPL">
            <a:extLst>
              <a:ext uri="{FF2B5EF4-FFF2-40B4-BE49-F238E27FC236}">
                <a16:creationId xmlns:a16="http://schemas.microsoft.com/office/drawing/2014/main" id="{CE197926-315D-4E29-B426-0A8CEBDABF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8" t="31589" r="18120" b="8223"/>
          <a:stretch/>
        </p:blipFill>
        <p:spPr>
          <a:xfrm>
            <a:off x="495388" y="7885712"/>
            <a:ext cx="5991550" cy="456107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01D8644-81E8-4B40-9EDB-8C14BF8D83D5}"/>
              </a:ext>
            </a:extLst>
          </p:cNvPr>
          <p:cNvSpPr txBox="1"/>
          <p:nvPr/>
        </p:nvSpPr>
        <p:spPr>
          <a:xfrm rot="20555910">
            <a:off x="1944624" y="10837081"/>
            <a:ext cx="2246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Spline profile </a:t>
            </a:r>
          </a:p>
          <a:p>
            <a:pPr algn="ctr"/>
            <a:r>
              <a:rPr lang="en-US" sz="2600" b="1" dirty="0"/>
              <a:t>Horn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27527F-B73E-4AF9-9785-46507A21CB68}"/>
              </a:ext>
            </a:extLst>
          </p:cNvPr>
          <p:cNvSpPr txBox="1"/>
          <p:nvPr/>
        </p:nvSpPr>
        <p:spPr>
          <a:xfrm>
            <a:off x="2501594" y="7944956"/>
            <a:ext cx="27778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Bandpass Filter</a:t>
            </a:r>
          </a:p>
        </p:txBody>
      </p:sp>
      <p:pic>
        <p:nvPicPr>
          <p:cNvPr id="37" name="Picture 36" descr="Simulated and Measured Radiation patterns at Ka band">
            <a:extLst>
              <a:ext uri="{FF2B5EF4-FFF2-40B4-BE49-F238E27FC236}">
                <a16:creationId xmlns:a16="http://schemas.microsoft.com/office/drawing/2014/main" id="{2994DCF0-4E1D-4893-AD7F-37DBB55C00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809" y="13808298"/>
            <a:ext cx="6046935" cy="5834762"/>
          </a:xfrm>
          <a:prstGeom prst="rect">
            <a:avLst/>
          </a:prstGeom>
        </p:spPr>
      </p:pic>
      <p:pic>
        <p:nvPicPr>
          <p:cNvPr id="38" name="Picture 37" descr="Simulated and Measured Radiation Patterns at W band">
            <a:extLst>
              <a:ext uri="{FF2B5EF4-FFF2-40B4-BE49-F238E27FC236}">
                <a16:creationId xmlns:a16="http://schemas.microsoft.com/office/drawing/2014/main" id="{6FA3A18D-A847-4DC2-A99B-03ADD5A0C5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201" y="20132077"/>
            <a:ext cx="6132569" cy="583476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DF6EA44-48AC-4BFC-A375-05E62201D3E3}"/>
              </a:ext>
            </a:extLst>
          </p:cNvPr>
          <p:cNvSpPr txBox="1"/>
          <p:nvPr/>
        </p:nvSpPr>
        <p:spPr>
          <a:xfrm>
            <a:off x="1183041" y="14027200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35.75 GHz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0E727E-9131-4908-9BCF-C8DC04DD7484}"/>
              </a:ext>
            </a:extLst>
          </p:cNvPr>
          <p:cNvSpPr txBox="1"/>
          <p:nvPr/>
        </p:nvSpPr>
        <p:spPr>
          <a:xfrm>
            <a:off x="1274614" y="20293697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94.92 GHz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3F4999-ED60-45DF-98AB-27CCDD3C7574}"/>
              </a:ext>
            </a:extLst>
          </p:cNvPr>
          <p:cNvSpPr txBox="1"/>
          <p:nvPr/>
        </p:nvSpPr>
        <p:spPr>
          <a:xfrm>
            <a:off x="-406339" y="26128459"/>
            <a:ext cx="7795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Simulated and Measured Elevation Patterns</a:t>
            </a:r>
          </a:p>
          <a:p>
            <a:pPr algn="ctr"/>
            <a:r>
              <a:rPr lang="en-US" sz="2800" b="1" dirty="0"/>
              <a:t>Ka/W-Dual Frequency Horn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5E0CF5A-E0B8-48BF-8251-31A135F29447}"/>
              </a:ext>
            </a:extLst>
          </p:cNvPr>
          <p:cNvSpPr txBox="1"/>
          <p:nvPr/>
        </p:nvSpPr>
        <p:spPr>
          <a:xfrm>
            <a:off x="772762" y="12478848"/>
            <a:ext cx="4940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Ka/W dual frequency feed horn</a:t>
            </a:r>
          </a:p>
          <a:p>
            <a:pPr algn="ctr"/>
            <a:r>
              <a:rPr lang="en-US" sz="2800" b="1" dirty="0"/>
              <a:t>Designed and tested at JPL</a:t>
            </a:r>
          </a:p>
        </p:txBody>
      </p:sp>
      <p:pic>
        <p:nvPicPr>
          <p:cNvPr id="51" name="Picture 50" descr="Ka/W/G band three frequency horn design in progress">
            <a:extLst>
              <a:ext uri="{FF2B5EF4-FFF2-40B4-BE49-F238E27FC236}">
                <a16:creationId xmlns:a16="http://schemas.microsoft.com/office/drawing/2014/main" id="{1E9DBCBF-6E04-4CBA-A0D9-B4CE6FFE60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472" y="23828690"/>
            <a:ext cx="6782343" cy="299400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916FAC5-924F-42EA-907F-341D7E6340C5}"/>
              </a:ext>
            </a:extLst>
          </p:cNvPr>
          <p:cNvSpPr txBox="1"/>
          <p:nvPr/>
        </p:nvSpPr>
        <p:spPr>
          <a:xfrm>
            <a:off x="14261834" y="26785592"/>
            <a:ext cx="79652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Ka/W/G band three frequency horn</a:t>
            </a:r>
          </a:p>
          <a:p>
            <a:pPr algn="ctr"/>
            <a:r>
              <a:rPr lang="en-US" sz="2600" b="1" dirty="0"/>
              <a:t>Design in progress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617AB7-295B-4AF6-BF10-4C50DB0F0A97}"/>
              </a:ext>
            </a:extLst>
          </p:cNvPr>
          <p:cNvSpPr txBox="1"/>
          <p:nvPr/>
        </p:nvSpPr>
        <p:spPr>
          <a:xfrm rot="20683049">
            <a:off x="16485093" y="25661798"/>
            <a:ext cx="3543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Spline profile Horn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B687F62-850E-4EF4-B492-FDD6487AF5B2}"/>
              </a:ext>
            </a:extLst>
          </p:cNvPr>
          <p:cNvSpPr txBox="1"/>
          <p:nvPr/>
        </p:nvSpPr>
        <p:spPr>
          <a:xfrm>
            <a:off x="17699364" y="23820835"/>
            <a:ext cx="28086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Ka-band port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4CF220F-6D82-4D1E-997B-554A55069F1B}"/>
              </a:ext>
            </a:extLst>
          </p:cNvPr>
          <p:cNvSpPr txBox="1"/>
          <p:nvPr/>
        </p:nvSpPr>
        <p:spPr>
          <a:xfrm>
            <a:off x="19661321" y="24964540"/>
            <a:ext cx="28086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W-band </a:t>
            </a:r>
          </a:p>
          <a:p>
            <a:pPr algn="ctr"/>
            <a:r>
              <a:rPr lang="en-US" sz="2600" b="1" dirty="0"/>
              <a:t>port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BC82F7-13A0-48FA-9229-D3784C5AD949}"/>
              </a:ext>
            </a:extLst>
          </p:cNvPr>
          <p:cNvSpPr txBox="1"/>
          <p:nvPr/>
        </p:nvSpPr>
        <p:spPr>
          <a:xfrm>
            <a:off x="20031158" y="23793381"/>
            <a:ext cx="20298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G-band</a:t>
            </a:r>
          </a:p>
          <a:p>
            <a:pPr algn="ctr"/>
            <a:r>
              <a:rPr lang="en-US" sz="2600" b="1" dirty="0"/>
              <a:t> port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32A083-3963-4AE5-BF2D-A20288B85E0F}"/>
              </a:ext>
            </a:extLst>
          </p:cNvPr>
          <p:cNvSpPr txBox="1"/>
          <p:nvPr/>
        </p:nvSpPr>
        <p:spPr>
          <a:xfrm>
            <a:off x="6919826" y="24785335"/>
            <a:ext cx="7564590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03196" lvl="1" indent="-571500" defTabSz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The presented approach provides a novel and compact solution that can be used in upcoming multifrequency radars’ feed design, to reduce substantially the total mass and volume of the instrument.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46C490-46EE-493B-94BD-BB75FCBD3A6F}"/>
              </a:ext>
            </a:extLst>
          </p:cNvPr>
          <p:cNvSpPr txBox="1"/>
          <p:nvPr/>
        </p:nvSpPr>
        <p:spPr>
          <a:xfrm>
            <a:off x="6890657" y="23609116"/>
            <a:ext cx="7707651" cy="116955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31696" lvl="1" defTabSz="0"/>
            <a:r>
              <a:rPr lang="en-US" sz="4000" b="1" dirty="0">
                <a:solidFill>
                  <a:srgbClr val="FFFFFF"/>
                </a:solidFill>
              </a:rPr>
              <a:t>Conclusion</a:t>
            </a:r>
            <a:r>
              <a:rPr lang="en-US" sz="5200" b="1" dirty="0">
                <a:solidFill>
                  <a:srgbClr val="FFFFFF"/>
                </a:solidFill>
              </a:rPr>
              <a:t>                                                                 </a:t>
            </a:r>
            <a:endParaRPr lang="en-US" sz="5200" b="1" u="sng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136664-8ECC-4F4F-BAF9-9428E6BDE97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3556"/>
          <a:stretch/>
        </p:blipFill>
        <p:spPr>
          <a:xfrm>
            <a:off x="14843302" y="7676549"/>
            <a:ext cx="6437553" cy="538639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D8BA820B-A578-4176-8B91-C546AD4E762F}"/>
              </a:ext>
            </a:extLst>
          </p:cNvPr>
          <p:cNvSpPr txBox="1"/>
          <p:nvPr/>
        </p:nvSpPr>
        <p:spPr>
          <a:xfrm>
            <a:off x="15378170" y="13108018"/>
            <a:ext cx="5757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W/G dual frequency feed horn</a:t>
            </a:r>
          </a:p>
          <a:p>
            <a:pPr algn="ctr"/>
            <a:r>
              <a:rPr lang="en-US" sz="2800" b="1" dirty="0"/>
              <a:t>Designed and being tested at JPL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BFC788-E232-4EE7-9C95-72B8ABD82B70}"/>
              </a:ext>
            </a:extLst>
          </p:cNvPr>
          <p:cNvSpPr txBox="1"/>
          <p:nvPr/>
        </p:nvSpPr>
        <p:spPr>
          <a:xfrm rot="19924381">
            <a:off x="16070913" y="11589227"/>
            <a:ext cx="2246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Spline profile </a:t>
            </a:r>
          </a:p>
          <a:p>
            <a:pPr algn="ctr"/>
            <a:r>
              <a:rPr lang="en-US" sz="2600" b="1" dirty="0"/>
              <a:t>Horn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E7F2DC-EFDF-4BDE-B3DA-A862BF3AC35A}"/>
              </a:ext>
            </a:extLst>
          </p:cNvPr>
          <p:cNvSpPr txBox="1"/>
          <p:nvPr/>
        </p:nvSpPr>
        <p:spPr>
          <a:xfrm rot="19893248">
            <a:off x="18429330" y="11179417"/>
            <a:ext cx="18139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Diplexer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16F98D-B450-42A1-A829-CD7723C65A88}"/>
              </a:ext>
            </a:extLst>
          </p:cNvPr>
          <p:cNvSpPr txBox="1"/>
          <p:nvPr/>
        </p:nvSpPr>
        <p:spPr>
          <a:xfrm rot="20818629">
            <a:off x="5225640" y="9933790"/>
            <a:ext cx="2715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Diplexer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F53915-0674-4581-BF3A-5C1A709CD4BB}"/>
              </a:ext>
            </a:extLst>
          </p:cNvPr>
          <p:cNvSpPr txBox="1"/>
          <p:nvPr/>
        </p:nvSpPr>
        <p:spPr>
          <a:xfrm rot="19912278">
            <a:off x="19707685" y="10245252"/>
            <a:ext cx="2715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OMT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4FE339-5E7C-4F50-A080-C822F9FD1319}"/>
              </a:ext>
            </a:extLst>
          </p:cNvPr>
          <p:cNvSpPr txBox="1"/>
          <p:nvPr/>
        </p:nvSpPr>
        <p:spPr>
          <a:xfrm>
            <a:off x="15402556" y="8337911"/>
            <a:ext cx="27778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Bandpass Filter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978687-D035-45A3-AF7A-BD552AE13410}"/>
              </a:ext>
            </a:extLst>
          </p:cNvPr>
          <p:cNvSpPr txBox="1"/>
          <p:nvPr/>
        </p:nvSpPr>
        <p:spPr>
          <a:xfrm>
            <a:off x="15637107" y="14674473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94.92 GHz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D6E3120-6531-45E4-84E3-D7077B600157}"/>
              </a:ext>
            </a:extLst>
          </p:cNvPr>
          <p:cNvSpPr txBox="1"/>
          <p:nvPr/>
        </p:nvSpPr>
        <p:spPr>
          <a:xfrm>
            <a:off x="14524049" y="21871120"/>
            <a:ext cx="7795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Simulated and Measured Elevation Patterns</a:t>
            </a:r>
          </a:p>
          <a:p>
            <a:pPr algn="ctr"/>
            <a:r>
              <a:rPr lang="en-US" sz="2800" b="1" dirty="0"/>
              <a:t>W/G-Dual Frequency Horn</a:t>
            </a:r>
          </a:p>
        </p:txBody>
      </p:sp>
    </p:spTree>
    <p:extLst>
      <p:ext uri="{BB962C8B-B14F-4D97-AF65-F5344CB8AC3E}">
        <p14:creationId xmlns:p14="http://schemas.microsoft.com/office/powerpoint/2010/main" val="1876703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456</Words>
  <Application>Microsoft Office PowerPoint</Application>
  <PresentationFormat>Custom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Poster Template Guidelines</dc:title>
  <dc:creator>Chen, Joy (US 183B)</dc:creator>
  <cp:lastModifiedBy>Hong, Sophia (US 1230)</cp:lastModifiedBy>
  <cp:revision>37</cp:revision>
  <dcterms:created xsi:type="dcterms:W3CDTF">2022-08-22T17:05:38Z</dcterms:created>
  <dcterms:modified xsi:type="dcterms:W3CDTF">2022-11-23T00:08:14Z</dcterms:modified>
</cp:coreProperties>
</file>