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1415"/>
    <a:srgbClr val="9F2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2"/>
    <p:restoredTop sz="96405"/>
  </p:normalViewPr>
  <p:slideViewPr>
    <p:cSldViewPr snapToGrid="0">
      <p:cViewPr varScale="1">
        <p:scale>
          <a:sx n="18" d="100"/>
          <a:sy n="18" d="100"/>
        </p:scale>
        <p:origin x="2458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2"/>
            <a:ext cx="18653760" cy="1146048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2"/>
            <a:ext cx="16459200" cy="7947658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3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8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1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5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4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7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4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4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5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1C0FA-16C0-894C-A716-8787E14EF5B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2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lternate Process 37">
            <a:extLst>
              <a:ext uri="{FF2B5EF4-FFF2-40B4-BE49-F238E27FC236}">
                <a16:creationId xmlns:a16="http://schemas.microsoft.com/office/drawing/2014/main" id="{909C529E-33F9-BC41-DEE4-AB4CC0736078}"/>
              </a:ext>
            </a:extLst>
          </p:cNvPr>
          <p:cNvSpPr/>
          <p:nvPr/>
        </p:nvSpPr>
        <p:spPr>
          <a:xfrm>
            <a:off x="97775" y="14595300"/>
            <a:ext cx="21750050" cy="1174613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4185AC-9F19-D1B5-3E2C-C165D877F433}"/>
              </a:ext>
            </a:extLst>
          </p:cNvPr>
          <p:cNvSpPr/>
          <p:nvPr/>
        </p:nvSpPr>
        <p:spPr>
          <a:xfrm>
            <a:off x="0" y="1017"/>
            <a:ext cx="21945600" cy="75080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36000">
                <a:schemeClr val="accent6">
                  <a:lumMod val="75000"/>
                </a:schemeClr>
              </a:gs>
              <a:gs pos="82000">
                <a:schemeClr val="accent6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A532A-FFBD-15D8-A09B-9CB6F0E3F99E}"/>
              </a:ext>
            </a:extLst>
          </p:cNvPr>
          <p:cNvSpPr txBox="1"/>
          <p:nvPr/>
        </p:nvSpPr>
        <p:spPr>
          <a:xfrm>
            <a:off x="971550" y="28608146"/>
            <a:ext cx="805069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Helvetica" pitchFamily="2" charset="0"/>
                <a:cs typeface="Arial" panose="020B0604020202020204" pitchFamily="34" charset="0"/>
              </a:rPr>
              <a:t>National Aeronautics and Space Administration</a:t>
            </a:r>
          </a:p>
          <a:p>
            <a:pPr>
              <a:spcBef>
                <a:spcPts val="1800"/>
              </a:spcBef>
            </a:pPr>
            <a:r>
              <a:rPr lang="en-US" sz="2200" b="1" dirty="0">
                <a:latin typeface="Helvetica" pitchFamily="2" charset="0"/>
                <a:cs typeface="Arial" panose="020B0604020202020204" pitchFamily="34" charset="0"/>
              </a:rPr>
              <a:t>Jet Propulsion Laboratory</a:t>
            </a:r>
          </a:p>
          <a:p>
            <a:r>
              <a:rPr lang="en-US" sz="2200" dirty="0">
                <a:latin typeface="Helvetica" pitchFamily="2" charset="0"/>
                <a:cs typeface="Arial" panose="020B0604020202020204" pitchFamily="34" charset="0"/>
              </a:rPr>
              <a:t>California Institute of Technology</a:t>
            </a:r>
          </a:p>
          <a:p>
            <a:r>
              <a:rPr lang="en-US" sz="2200" dirty="0">
                <a:latin typeface="Helvetica" pitchFamily="2" charset="0"/>
                <a:cs typeface="Arial" panose="020B0604020202020204" pitchFamily="34" charset="0"/>
              </a:rPr>
              <a:t>Pasadena, California</a:t>
            </a:r>
          </a:p>
          <a:p>
            <a:endParaRPr lang="en-US" sz="2200" dirty="0"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en-US" sz="2200" b="1" dirty="0" err="1">
                <a:latin typeface="Helvetica" pitchFamily="2" charset="0"/>
                <a:cs typeface="Arial" panose="020B0604020202020204" pitchFamily="34" charset="0"/>
              </a:rPr>
              <a:t>www.nasa.gov</a:t>
            </a:r>
            <a:endParaRPr lang="en-US" sz="2200" b="1" dirty="0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8DB0F1-A907-BDB2-DC66-13092EE4F97A}"/>
              </a:ext>
            </a:extLst>
          </p:cNvPr>
          <p:cNvSpPr txBox="1"/>
          <p:nvPr/>
        </p:nvSpPr>
        <p:spPr>
          <a:xfrm>
            <a:off x="1173616" y="1076382"/>
            <a:ext cx="7515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National Aeronautics and Space Administration</a:t>
            </a:r>
            <a:endParaRPr lang="en-US" sz="200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2392DB-040A-4601-1FDF-EE467A2C2C89}"/>
              </a:ext>
            </a:extLst>
          </p:cNvPr>
          <p:cNvSpPr txBox="1"/>
          <p:nvPr/>
        </p:nvSpPr>
        <p:spPr>
          <a:xfrm>
            <a:off x="914400" y="31665670"/>
            <a:ext cx="5976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itchFamily="2" charset="0"/>
                <a:cs typeface="Arial" panose="020B0604020202020204" pitchFamily="34" charset="0"/>
              </a:rPr>
              <a:t>Copyright 2022. All rights reserved.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B6AD9F-C2D0-FAA0-B80B-B64AFDA924FD}"/>
              </a:ext>
            </a:extLst>
          </p:cNvPr>
          <p:cNvSpPr/>
          <p:nvPr/>
        </p:nvSpPr>
        <p:spPr>
          <a:xfrm>
            <a:off x="8429625" y="28615735"/>
            <a:ext cx="12674727" cy="3714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8744A6-324B-83AB-035A-35E0AAF38EC7}"/>
              </a:ext>
            </a:extLst>
          </p:cNvPr>
          <p:cNvSpPr txBox="1"/>
          <p:nvPr/>
        </p:nvSpPr>
        <p:spPr>
          <a:xfrm>
            <a:off x="8820717" y="28730035"/>
            <a:ext cx="116488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000" b="1" dirty="0">
                <a:latin typeface="Arial" panose="020B0604020202020204" pitchFamily="34" charset="0"/>
              </a:rPr>
              <a:t>Publications:</a:t>
            </a:r>
          </a:p>
          <a:p>
            <a:pPr>
              <a:spcBef>
                <a:spcPct val="0"/>
              </a:spcBef>
            </a:pPr>
            <a:endParaRPr lang="en-US" altLang="en-US" sz="20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3000" dirty="0">
                <a:latin typeface="Arial" panose="020B0604020202020204" pitchFamily="34" charset="0"/>
              </a:rPr>
              <a:t>Sim-to-Real via Sim-to-Seg: End-to-end Off-road Autonomous Driving Without Real Data (Accepted to the </a:t>
            </a:r>
            <a:r>
              <a:rPr lang="en-US" altLang="en-US" sz="3000" dirty="0" err="1">
                <a:latin typeface="Arial" panose="020B0604020202020204" pitchFamily="34" charset="0"/>
              </a:rPr>
              <a:t>CoRL</a:t>
            </a:r>
            <a:r>
              <a:rPr lang="en-US" altLang="en-US" sz="3000" dirty="0">
                <a:latin typeface="Arial" panose="020B0604020202020204" pitchFamily="34" charset="0"/>
              </a:rPr>
              <a:t> 2022)</a:t>
            </a:r>
          </a:p>
          <a:p>
            <a:pPr>
              <a:spcBef>
                <a:spcPct val="0"/>
              </a:spcBef>
            </a:pP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3000" b="1" dirty="0">
                <a:latin typeface="Arial" panose="020B0604020202020204" pitchFamily="34" charset="0"/>
              </a:rPr>
              <a:t>Author Contact Information: </a:t>
            </a:r>
          </a:p>
          <a:p>
            <a:pPr>
              <a:spcBef>
                <a:spcPct val="0"/>
              </a:spcBef>
            </a:pPr>
            <a:r>
              <a:rPr lang="en-US" altLang="en-US" sz="30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+1 818 696 6403</a:t>
            </a:r>
            <a:br>
              <a:rPr lang="en-US" altLang="en-US" sz="30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en-US" altLang="en-US" sz="30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Sunggoo.Jung@jpl.nasa.gov</a:t>
            </a:r>
            <a:endParaRPr lang="en-US" altLang="en-US" sz="30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3CE19A-D280-F67F-3E02-115A87F9AEB3}"/>
              </a:ext>
            </a:extLst>
          </p:cNvPr>
          <p:cNvSpPr txBox="1"/>
          <p:nvPr/>
        </p:nvSpPr>
        <p:spPr>
          <a:xfrm>
            <a:off x="516835" y="2317160"/>
            <a:ext cx="20180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End-to-end Off-road Autonomous Driving Without Real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32E216-21F1-A2C5-49F4-69DE267EBFE5}"/>
              </a:ext>
            </a:extLst>
          </p:cNvPr>
          <p:cNvSpPr txBox="1"/>
          <p:nvPr/>
        </p:nvSpPr>
        <p:spPr>
          <a:xfrm>
            <a:off x="1321088" y="4896808"/>
            <a:ext cx="1937657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Author: Sunggoo Jung, JPL Postdoctoral Fellow (347J) 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Stephen James*, Pieter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Abbeel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*, Ali Agha (347J)</a:t>
            </a:r>
          </a:p>
          <a:p>
            <a:pPr algn="ctr"/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*UC Berkeley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78E8C2-04FE-7596-E6E5-FDFA926D8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9759" y="587830"/>
            <a:ext cx="2209799" cy="2209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1728FA-0EFF-656C-E1A6-9DB0FF8B67CF}"/>
              </a:ext>
            </a:extLst>
          </p:cNvPr>
          <p:cNvSpPr txBox="1"/>
          <p:nvPr/>
        </p:nvSpPr>
        <p:spPr>
          <a:xfrm>
            <a:off x="923278" y="31292378"/>
            <a:ext cx="5976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Poster Number: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PRD-T#020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lternate Process 5">
            <a:extLst>
              <a:ext uri="{FF2B5EF4-FFF2-40B4-BE49-F238E27FC236}">
                <a16:creationId xmlns:a16="http://schemas.microsoft.com/office/drawing/2014/main" id="{BC6B1D54-D7C2-7253-3EAD-6DC8C01A9611}"/>
              </a:ext>
            </a:extLst>
          </p:cNvPr>
          <p:cNvSpPr/>
          <p:nvPr/>
        </p:nvSpPr>
        <p:spPr>
          <a:xfrm>
            <a:off x="97775" y="7882358"/>
            <a:ext cx="21750050" cy="1174613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BDF571-4E84-61BC-2A24-886DB14FD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75" y="9247331"/>
            <a:ext cx="3124540" cy="50773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17C64E0-0A0A-6C50-8E87-1CD7B1672E66}"/>
              </a:ext>
            </a:extLst>
          </p:cNvPr>
          <p:cNvSpPr txBox="1"/>
          <p:nvPr/>
        </p:nvSpPr>
        <p:spPr>
          <a:xfrm>
            <a:off x="650147" y="8023909"/>
            <a:ext cx="20180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AND OBJECTIVES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7DB15A-CA69-A548-CE04-40ED118FCDF4}"/>
              </a:ext>
            </a:extLst>
          </p:cNvPr>
          <p:cNvSpPr txBox="1"/>
          <p:nvPr/>
        </p:nvSpPr>
        <p:spPr>
          <a:xfrm>
            <a:off x="18880014" y="13010867"/>
            <a:ext cx="27783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Project Page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9824EA5-9A76-B45E-7941-5D06C53514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10" t="6849" r="7534" b="3602"/>
          <a:stretch/>
        </p:blipFill>
        <p:spPr>
          <a:xfrm>
            <a:off x="18592457" y="9664652"/>
            <a:ext cx="3257015" cy="346160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DDD4492-A589-F723-57BD-11D81E529E50}"/>
              </a:ext>
            </a:extLst>
          </p:cNvPr>
          <p:cNvSpPr txBox="1"/>
          <p:nvPr/>
        </p:nvSpPr>
        <p:spPr>
          <a:xfrm>
            <a:off x="3334316" y="9720000"/>
            <a:ext cx="15055284" cy="2009061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Properly designed classical a</a:t>
            </a:r>
            <a:r>
              <a:rPr lang="en-US" sz="2800" dirty="0">
                <a:effectLst/>
                <a:latin typeface="Arial" panose="020B0604020202020204" pitchFamily="34" charset="0"/>
              </a:rPr>
              <a:t>utonomous driving software stacks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>
                <a:effectLst/>
                <a:latin typeface="Arial" panose="020B0604020202020204" pitchFamily="34" charset="0"/>
              </a:rPr>
              <a:t>can indeed perform well in a range of scenarios</a:t>
            </a:r>
            <a:endParaRPr lang="en-US" sz="28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rial" panose="020B0604020202020204" pitchFamily="34" charset="0"/>
              </a:rPr>
              <a:t>However, they do suffer from error propagation through each of the modules, and </a:t>
            </a:r>
            <a:r>
              <a:rPr lang="en-US" sz="2800" b="1" i="1" u="sng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tend to require a large engineering overhead. </a:t>
            </a:r>
            <a:endParaRPr lang="en-US" sz="2800" b="1" i="1" u="sng" dirty="0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4D7D12-C4B1-2CC0-E1E7-70B24D547B9B}"/>
              </a:ext>
            </a:extLst>
          </p:cNvPr>
          <p:cNvSpPr txBox="1"/>
          <p:nvPr/>
        </p:nvSpPr>
        <p:spPr>
          <a:xfrm>
            <a:off x="3766115" y="9168215"/>
            <a:ext cx="3124541" cy="715089"/>
          </a:xfrm>
          <a:prstGeom prst="round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MOTIVATION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57A42E-DC20-3919-051E-7BF2EA2C3D9D}"/>
              </a:ext>
            </a:extLst>
          </p:cNvPr>
          <p:cNvSpPr txBox="1"/>
          <p:nvPr/>
        </p:nvSpPr>
        <p:spPr>
          <a:xfrm>
            <a:off x="3334316" y="12337594"/>
            <a:ext cx="15055284" cy="2009061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A </a:t>
            </a:r>
            <a:r>
              <a:rPr lang="en-US" sz="2800" b="1" i="1" u="sng" dirty="0">
                <a:solidFill>
                  <a:srgbClr val="0070C0"/>
                </a:solidFill>
                <a:latin typeface="Arial" panose="020B0604020202020204" pitchFamily="34" charset="0"/>
              </a:rPr>
              <a:t>sim-to-real method designed</a:t>
            </a:r>
            <a:r>
              <a:rPr lang="en-US" sz="2800" dirty="0">
                <a:latin typeface="Arial" panose="020B0604020202020204" pitchFamily="34" charset="0"/>
              </a:rPr>
              <a:t> with the challenges of off-terrain autonomous navigation in mind.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learning to translate randomized </a:t>
            </a:r>
            <a:r>
              <a:rPr lang="en-US" sz="2800" b="1" i="1" u="sng" dirty="0">
                <a:solidFill>
                  <a:srgbClr val="0070C0"/>
                </a:solidFill>
                <a:latin typeface="Arial" panose="020B0604020202020204" pitchFamily="34" charset="0"/>
              </a:rPr>
              <a:t>simulation</a:t>
            </a:r>
            <a:r>
              <a:rPr lang="en-US" sz="2800" dirty="0">
                <a:latin typeface="Arial" panose="020B0604020202020204" pitchFamily="34" charset="0"/>
              </a:rPr>
              <a:t> images into simulated </a:t>
            </a:r>
            <a:r>
              <a:rPr lang="en-US" sz="2800" b="1" i="1" u="sng" dirty="0">
                <a:solidFill>
                  <a:srgbClr val="0070C0"/>
                </a:solidFill>
                <a:latin typeface="Arial" panose="020B0604020202020204" pitchFamily="34" charset="0"/>
              </a:rPr>
              <a:t>segmentation</a:t>
            </a:r>
            <a:r>
              <a:rPr lang="en-US" sz="2800" dirty="0">
                <a:latin typeface="Arial" panose="020B0604020202020204" pitchFamily="34" charset="0"/>
              </a:rPr>
              <a:t> and depth maps, subsequently enabling real-world images to also be translated</a:t>
            </a:r>
            <a:r>
              <a:rPr lang="en-US" sz="2800" b="1" i="1" u="sng" dirty="0">
                <a:latin typeface="Arial" panose="020B0604020202020204" pitchFamily="34" charset="0"/>
              </a:rPr>
              <a:t>.</a:t>
            </a:r>
            <a:endParaRPr lang="en-US" sz="2800" b="1" i="1" u="sng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6E5FBE-8800-CA71-1A29-B629A38E786B}"/>
              </a:ext>
            </a:extLst>
          </p:cNvPr>
          <p:cNvSpPr txBox="1"/>
          <p:nvPr/>
        </p:nvSpPr>
        <p:spPr>
          <a:xfrm>
            <a:off x="3766115" y="11785809"/>
            <a:ext cx="3124541" cy="715089"/>
          </a:xfrm>
          <a:prstGeom prst="round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APPROACH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4AD751-CA19-4D64-6D8B-47231B8649A7}"/>
              </a:ext>
            </a:extLst>
          </p:cNvPr>
          <p:cNvSpPr txBox="1"/>
          <p:nvPr/>
        </p:nvSpPr>
        <p:spPr>
          <a:xfrm>
            <a:off x="650147" y="14736015"/>
            <a:ext cx="20180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lternate Process 38">
            <a:extLst>
              <a:ext uri="{FF2B5EF4-FFF2-40B4-BE49-F238E27FC236}">
                <a16:creationId xmlns:a16="http://schemas.microsoft.com/office/drawing/2014/main" id="{34FFB657-702D-E42A-3E1A-2271BDF8A8F0}"/>
              </a:ext>
            </a:extLst>
          </p:cNvPr>
          <p:cNvSpPr/>
          <p:nvPr/>
        </p:nvSpPr>
        <p:spPr>
          <a:xfrm>
            <a:off x="97775" y="20445389"/>
            <a:ext cx="21750050" cy="1174613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66FF00-CD09-BE1B-EED7-F48AA7F5A05E}"/>
              </a:ext>
            </a:extLst>
          </p:cNvPr>
          <p:cNvSpPr txBox="1"/>
          <p:nvPr/>
        </p:nvSpPr>
        <p:spPr>
          <a:xfrm>
            <a:off x="650147" y="20523880"/>
            <a:ext cx="20180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AND FUTURE WORK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F3B46EA-7692-605B-2F23-1D890D0A04B7}"/>
              </a:ext>
            </a:extLst>
          </p:cNvPr>
          <p:cNvSpPr txBox="1"/>
          <p:nvPr/>
        </p:nvSpPr>
        <p:spPr>
          <a:xfrm>
            <a:off x="134348" y="15878180"/>
            <a:ext cx="111242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Translate randomized </a:t>
            </a:r>
            <a:r>
              <a:rPr lang="en-US" sz="2800" b="1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images into </a:t>
            </a:r>
            <a:r>
              <a:rPr lang="en-US" sz="2800" b="1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segmentation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images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C933939-B73D-94C6-6410-AC0D32E04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48642" y="16539916"/>
            <a:ext cx="9260916" cy="271823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0C6D963-4E55-6A70-DCB6-6C815DC599F2}"/>
              </a:ext>
            </a:extLst>
          </p:cNvPr>
          <p:cNvSpPr txBox="1"/>
          <p:nvPr/>
        </p:nvSpPr>
        <p:spPr>
          <a:xfrm>
            <a:off x="13168357" y="15908163"/>
            <a:ext cx="6977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Zero-shot transfer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Realworld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inference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8F3ADECB-FBBE-ECEB-3A86-2AC5E04ED9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360" y="21753794"/>
            <a:ext cx="7391449" cy="242424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DC31EBB-1A57-5B97-FFD5-B775520277E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4451" r="25699" b="4250"/>
          <a:stretch/>
        </p:blipFill>
        <p:spPr>
          <a:xfrm>
            <a:off x="253929" y="16495865"/>
            <a:ext cx="11418527" cy="1953382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D5F4557A-AEAB-6682-0FA4-B51EA7BA6137}"/>
              </a:ext>
            </a:extLst>
          </p:cNvPr>
          <p:cNvSpPr txBox="1"/>
          <p:nvPr/>
        </p:nvSpPr>
        <p:spPr>
          <a:xfrm>
            <a:off x="253929" y="18458856"/>
            <a:ext cx="1141852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>
                <a:effectLst/>
                <a:latin typeface="Arial" panose="020B0604020202020204" pitchFamily="34" charset="0"/>
              </a:rPr>
              <a:t>Bridging the visual sim-to-real gap</a:t>
            </a:r>
            <a:endParaRPr lang="en-US" sz="2800" b="1" u="sng" dirty="0">
              <a:latin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rial" panose="020B0604020202020204" pitchFamily="34" charset="0"/>
              </a:rPr>
              <a:t>Texture randomization</a:t>
            </a:r>
            <a:endParaRPr lang="en-US" sz="2800" dirty="0">
              <a:latin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C</a:t>
            </a:r>
            <a:r>
              <a:rPr lang="en-US" sz="2800" dirty="0">
                <a:effectLst/>
                <a:latin typeface="Arial" panose="020B0604020202020204" pitchFamily="34" charset="0"/>
              </a:rPr>
              <a:t>amera position and intrinsic randomization</a:t>
            </a:r>
            <a:endParaRPr lang="en-US" sz="2800" dirty="0">
              <a:latin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L</a:t>
            </a:r>
            <a:r>
              <a:rPr lang="en-US" sz="2800" dirty="0">
                <a:effectLst/>
                <a:latin typeface="Arial" panose="020B0604020202020204" pitchFamily="34" charset="0"/>
              </a:rPr>
              <a:t>ighting color and direction randomization to varying scenes</a:t>
            </a:r>
            <a:endParaRPr lang="en-US" sz="28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B96B02D-C0D9-21CA-538D-EC8C68DEEC6A}"/>
              </a:ext>
            </a:extLst>
          </p:cNvPr>
          <p:cNvSpPr txBox="1"/>
          <p:nvPr/>
        </p:nvSpPr>
        <p:spPr>
          <a:xfrm>
            <a:off x="11902745" y="19266332"/>
            <a:ext cx="92609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P</a:t>
            </a:r>
            <a:r>
              <a:rPr lang="en-US" sz="2800" dirty="0">
                <a:effectLst/>
                <a:latin typeface="Arial" panose="020B0604020202020204" pitchFamily="34" charset="0"/>
              </a:rPr>
              <a:t>olicy identifies the rock as an obstacle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C</a:t>
            </a:r>
            <a:r>
              <a:rPr lang="en-US" sz="2800" dirty="0">
                <a:effectLst/>
                <a:latin typeface="Arial" panose="020B0604020202020204" pitchFamily="34" charset="0"/>
              </a:rPr>
              <a:t>reates a trajectory to navigate around it. </a:t>
            </a:r>
            <a:endParaRPr lang="en-US" sz="28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F9E39DC-512B-9E4B-FC20-996B8AAC3883}"/>
              </a:ext>
            </a:extLst>
          </p:cNvPr>
          <p:cNvSpPr txBox="1"/>
          <p:nvPr/>
        </p:nvSpPr>
        <p:spPr>
          <a:xfrm>
            <a:off x="12761401" y="21896372"/>
            <a:ext cx="7325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>
                <a:effectLst/>
                <a:latin typeface="Arial" panose="020B0604020202020204" pitchFamily="34" charset="0"/>
              </a:rPr>
              <a:t>Still challenging sim-to-real visual gap</a:t>
            </a:r>
            <a:endParaRPr lang="en-US" sz="2800" b="1" u="sng" dirty="0">
              <a:latin typeface="Arial" panose="020B0604020202020204" pitchFamily="34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4B29698-77B7-BF3B-9E54-24172D67CC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18351" y="22552203"/>
            <a:ext cx="3757130" cy="375713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203D986-601A-5E0F-0B0D-038A62E661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52428" y="22552202"/>
            <a:ext cx="3757130" cy="375713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F91E9595-9D85-6318-0BF7-92DFC285939B}"/>
              </a:ext>
            </a:extLst>
          </p:cNvPr>
          <p:cNvSpPr txBox="1"/>
          <p:nvPr/>
        </p:nvSpPr>
        <p:spPr>
          <a:xfrm>
            <a:off x="12741404" y="26308231"/>
            <a:ext cx="84332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These sample observations are taken from our offline evaluation dataset.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Generic trail observation. Note that this is still tricky, as it looks different from our simulator environments.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452FFFA3-5808-37FB-97FF-016BD9CB2D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876" y="24371337"/>
            <a:ext cx="11772450" cy="235449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FC4B4631-1337-A2FF-79C0-B5EC69E644A5}"/>
              </a:ext>
            </a:extLst>
          </p:cNvPr>
          <p:cNvSpPr txBox="1"/>
          <p:nvPr/>
        </p:nvSpPr>
        <p:spPr>
          <a:xfrm>
            <a:off x="253929" y="26833399"/>
            <a:ext cx="117724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Qualitative zero-shot transfer results of our final sim2seg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With sufficient domain-randomization, we can achieve strong performance in the unseen and quite different real-world environments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D3B8781-68D9-1FF8-747E-A4B478F0BA1D}"/>
                  </a:ext>
                </a:extLst>
              </p:cNvPr>
              <p:cNvSpPr txBox="1"/>
              <p:nvPr/>
            </p:nvSpPr>
            <p:spPr>
              <a:xfrm>
                <a:off x="7590639" y="22017558"/>
                <a:ext cx="5627712" cy="1969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Arial" panose="020B0604020202020204" pitchFamily="34" charset="0"/>
                  </a:rPr>
                  <a:t>ATE: absolute trajectory error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2400" dirty="0"/>
                  <a:t> : Differences between Shortest distance and rollout to the Goal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GT   : Angle differences between efficient trajectory and real-world rollout  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D3B8781-68D9-1FF8-747E-A4B478F0B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639" y="22017558"/>
                <a:ext cx="5627712" cy="1969065"/>
              </a:xfrm>
              <a:prstGeom prst="rect">
                <a:avLst/>
              </a:prstGeom>
              <a:blipFill>
                <a:blip r:embed="rId11"/>
                <a:stretch>
                  <a:fillRect l="-1351" t="-2564" r="-2703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703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333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맑은 고딕</vt:lpstr>
      <vt:lpstr>Arial</vt:lpstr>
      <vt:lpstr>Calibri</vt:lpstr>
      <vt:lpstr>Calibri Light</vt:lpstr>
      <vt:lpstr>Cambria Math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Poster Template Guidelines</dc:title>
  <dc:creator>Chen, Joy (US 183B)</dc:creator>
  <cp:lastModifiedBy>Hong, Sophia (US 1230)</cp:lastModifiedBy>
  <cp:revision>11</cp:revision>
  <dcterms:created xsi:type="dcterms:W3CDTF">2022-08-22T17:05:38Z</dcterms:created>
  <dcterms:modified xsi:type="dcterms:W3CDTF">2022-11-23T18:32:53Z</dcterms:modified>
</cp:coreProperties>
</file>