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51"/>
    <a:srgbClr val="FFA826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65"/>
    <p:restoredTop sz="96405"/>
  </p:normalViewPr>
  <p:slideViewPr>
    <p:cSldViewPr snapToGrid="0">
      <p:cViewPr varScale="1">
        <p:scale>
          <a:sx n="26" d="100"/>
          <a:sy n="26" d="100"/>
        </p:scale>
        <p:origin x="454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-81559" y="-35901"/>
            <a:ext cx="22108716" cy="74151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00807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562366" y="28039849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820716" y="28326810"/>
            <a:ext cx="12210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endParaRPr lang="en-US" altLang="en-US" sz="3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(In-Review) 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V.P. Gehlot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M.J. Balas, M.B. Quadrelli, S. Bandyopadhyay, D. S. Bayard, A. Rahmani, “A Path to Solving Robotic Linear Differential Equations Using Quantum Computing,” Journal of Robotic and Autonomous Vehicles, ASME, 2023.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vinod.p.gehlot@jpl.nasa.gov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2209800" y="2279684"/>
            <a:ext cx="18233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Quantum-based Distributed Estimation for Multi-Agent Planetary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284370" y="4676842"/>
            <a:ext cx="19376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Vinod P. Gehlot, JPL Postdoctoral Fellow (347N)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JPL Collaborators: Saptarshi Bandyopadhyay(347N), Amir Rahmani (GS 347N),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B. Quadrelli (GS 347D), and David S. Bayard (GS 3434)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Collaborator: Prof. Mark J. Balas (Texas A&amp;M University)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PRD-T#013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2B8237-C841-3B9C-320A-ADAA945A04DE}"/>
              </a:ext>
            </a:extLst>
          </p:cNvPr>
          <p:cNvSpPr txBox="1"/>
          <p:nvPr/>
        </p:nvSpPr>
        <p:spPr>
          <a:xfrm>
            <a:off x="593480" y="15008287"/>
            <a:ext cx="7216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the theoretical understanding and quantitative analysis of a quantum-based distributed estimation methodology that will be used for large-state distributed estimation tasks.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A09E1-0DF9-97D8-E949-826A9A6EE1A6}"/>
              </a:ext>
            </a:extLst>
          </p:cNvPr>
          <p:cNvSpPr txBox="1"/>
          <p:nvPr/>
        </p:nvSpPr>
        <p:spPr>
          <a:xfrm>
            <a:off x="602634" y="17181283"/>
            <a:ext cx="80582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Key Technical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state-of-the-art Quantum algorithms only address scalar or vector differential equations;  Estimation Problems involve vector and matrix differential equations.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Quantum Circuits are fundamentally Unitary, and robotics/spacecraft are not.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BEC66E-0E36-AA2D-5428-C0512DEFCA07}"/>
              </a:ext>
            </a:extLst>
          </p:cNvPr>
          <p:cNvSpPr txBox="1"/>
          <p:nvPr/>
        </p:nvSpPr>
        <p:spPr>
          <a:xfrm>
            <a:off x="602634" y="20241471"/>
            <a:ext cx="78390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 series of fundamental quantum algorithms that directly address robotic distributed estimation problems.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B863A1-1F50-A6F2-7A0B-AABC1EA7EFB2}"/>
              </a:ext>
            </a:extLst>
          </p:cNvPr>
          <p:cNvSpPr txBox="1"/>
          <p:nvPr/>
        </p:nvSpPr>
        <p:spPr>
          <a:xfrm>
            <a:off x="640131" y="22193664"/>
            <a:ext cx="8095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Accomplishment: A Path to Solving Ordinary Differential Equations (ODE) using General Quantum Circuits 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F0BEAD-6CF9-FDB2-14FD-9867DE8594C0}"/>
              </a:ext>
            </a:extLst>
          </p:cNvPr>
          <p:cNvGrpSpPr/>
          <p:nvPr/>
        </p:nvGrpSpPr>
        <p:grpSpPr>
          <a:xfrm>
            <a:off x="7356421" y="8616109"/>
            <a:ext cx="13960020" cy="5063909"/>
            <a:chOff x="-151767" y="1569082"/>
            <a:chExt cx="8892581" cy="279179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6DA83DD-5A6D-A132-ACF9-023FE2D07024}"/>
                </a:ext>
              </a:extLst>
            </p:cNvPr>
            <p:cNvGrpSpPr/>
            <p:nvPr/>
          </p:nvGrpSpPr>
          <p:grpSpPr>
            <a:xfrm>
              <a:off x="609600" y="1789808"/>
              <a:ext cx="8131214" cy="2230898"/>
              <a:chOff x="370529" y="1809750"/>
              <a:chExt cx="8131214" cy="2230898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984ACE4-DEBF-0465-EBCF-F993FD20A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43" y="1809750"/>
                <a:ext cx="7924800" cy="2215629"/>
              </a:xfrm>
              <a:prstGeom prst="rect">
                <a:avLst/>
              </a:prstGeom>
            </p:spPr>
          </p:pic>
          <p:sp>
            <p:nvSpPr>
              <p:cNvPr id="69" name="Left Brace 68">
                <a:extLst>
                  <a:ext uri="{FF2B5EF4-FFF2-40B4-BE49-F238E27FC236}">
                    <a16:creationId xmlns:a16="http://schemas.microsoft.com/office/drawing/2014/main" id="{D07D7FAE-3CF9-92E4-F282-94867F72953B}"/>
                  </a:ext>
                </a:extLst>
              </p:cNvPr>
              <p:cNvSpPr/>
              <p:nvPr/>
            </p:nvSpPr>
            <p:spPr>
              <a:xfrm>
                <a:off x="370530" y="1809750"/>
                <a:ext cx="195943" cy="914400"/>
              </a:xfrm>
              <a:prstGeom prst="leftBrace">
                <a:avLst>
                  <a:gd name="adj1" fmla="val 31392"/>
                  <a:gd name="adj2" fmla="val 52942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Left Brace 69">
                <a:extLst>
                  <a:ext uri="{FF2B5EF4-FFF2-40B4-BE49-F238E27FC236}">
                    <a16:creationId xmlns:a16="http://schemas.microsoft.com/office/drawing/2014/main" id="{1024423F-F791-E56F-774A-E3AAFD0B1D09}"/>
                  </a:ext>
                </a:extLst>
              </p:cNvPr>
              <p:cNvSpPr/>
              <p:nvPr/>
            </p:nvSpPr>
            <p:spPr>
              <a:xfrm>
                <a:off x="370529" y="3126248"/>
                <a:ext cx="195943" cy="914400"/>
              </a:xfrm>
              <a:prstGeom prst="leftBrace">
                <a:avLst>
                  <a:gd name="adj1" fmla="val 31392"/>
                  <a:gd name="adj2" fmla="val 52942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Left Brace 70">
                <a:extLst>
                  <a:ext uri="{FF2B5EF4-FFF2-40B4-BE49-F238E27FC236}">
                    <a16:creationId xmlns:a16="http://schemas.microsoft.com/office/drawing/2014/main" id="{6861CF53-C487-48B2-D95F-8CCC22EA6F4A}"/>
                  </a:ext>
                </a:extLst>
              </p:cNvPr>
              <p:cNvSpPr/>
              <p:nvPr/>
            </p:nvSpPr>
            <p:spPr>
              <a:xfrm>
                <a:off x="4632603" y="2695163"/>
                <a:ext cx="135340" cy="914400"/>
              </a:xfrm>
              <a:prstGeom prst="leftBrace">
                <a:avLst>
                  <a:gd name="adj1" fmla="val 31392"/>
                  <a:gd name="adj2" fmla="val 52942"/>
                </a:avLst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FA7FFE6-8E7F-CC0F-057D-FC2C3ECA13AE}"/>
                </a:ext>
              </a:extLst>
            </p:cNvPr>
            <p:cNvSpPr txBox="1"/>
            <p:nvPr/>
          </p:nvSpPr>
          <p:spPr>
            <a:xfrm rot="16200000">
              <a:off x="-230369" y="1820623"/>
              <a:ext cx="990600" cy="487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t-Output Qubits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5E56D50-B62D-4143-49F2-59953811D076}"/>
                </a:ext>
              </a:extLst>
            </p:cNvPr>
            <p:cNvSpPr txBox="1"/>
            <p:nvPr/>
          </p:nvSpPr>
          <p:spPr>
            <a:xfrm rot="16200000">
              <a:off x="-304997" y="3244495"/>
              <a:ext cx="793978" cy="487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n-Ancillary Qubits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921C78-35E4-7DAE-5E78-56A0D4A45344}"/>
                </a:ext>
              </a:extLst>
            </p:cNvPr>
            <p:cNvSpPr txBox="1"/>
            <p:nvPr/>
          </p:nvSpPr>
          <p:spPr>
            <a:xfrm rot="16200000">
              <a:off x="4392614" y="2615061"/>
              <a:ext cx="678166" cy="41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t-Output Qubits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8D0C931-CD54-179F-67B8-8CBC805410C8}"/>
                </a:ext>
              </a:extLst>
            </p:cNvPr>
            <p:cNvSpPr txBox="1"/>
            <p:nvPr/>
          </p:nvSpPr>
          <p:spPr>
            <a:xfrm>
              <a:off x="7260722" y="1946333"/>
              <a:ext cx="990600" cy="43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t-classical bits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C3DD631-62A5-5942-BCC9-BC691E617B7E}"/>
                </a:ext>
              </a:extLst>
            </p:cNvPr>
            <p:cNvSpPr txBox="1"/>
            <p:nvPr/>
          </p:nvSpPr>
          <p:spPr>
            <a:xfrm>
              <a:off x="7597989" y="3923254"/>
              <a:ext cx="990600" cy="43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t-classical bits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11F9F3A6-3EA3-F26C-9467-3D4E24400B50}"/>
              </a:ext>
            </a:extLst>
          </p:cNvPr>
          <p:cNvSpPr txBox="1"/>
          <p:nvPr/>
        </p:nvSpPr>
        <p:spPr>
          <a:xfrm>
            <a:off x="623286" y="25435507"/>
            <a:ext cx="7782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Key Takeaway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ODEs describe the dynamics for all robotic problems, and solving ODEs using Quantum Circuits will eventually lead to Quantum Algorithms for Distributed Estimation of Multi-Agent Systems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2533194-8F76-ABEE-AE24-A26864A74DCB}"/>
              </a:ext>
            </a:extLst>
          </p:cNvPr>
          <p:cNvSpPr txBox="1"/>
          <p:nvPr/>
        </p:nvSpPr>
        <p:spPr>
          <a:xfrm>
            <a:off x="7810315" y="7877305"/>
            <a:ext cx="77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Quantum ODE Solver 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34D1AC0-769F-558B-0694-C9854095875D}"/>
              </a:ext>
            </a:extLst>
          </p:cNvPr>
          <p:cNvGrpSpPr/>
          <p:nvPr/>
        </p:nvGrpSpPr>
        <p:grpSpPr>
          <a:xfrm>
            <a:off x="579711" y="8038334"/>
            <a:ext cx="6645633" cy="6520255"/>
            <a:chOff x="586294" y="7915093"/>
            <a:chExt cx="9152340" cy="84128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2F54E3-7B68-D69A-FA2B-902E7E92E5A1}"/>
                </a:ext>
              </a:extLst>
            </p:cNvPr>
            <p:cNvSpPr txBox="1"/>
            <p:nvPr/>
          </p:nvSpPr>
          <p:spPr>
            <a:xfrm>
              <a:off x="735170" y="12927411"/>
              <a:ext cx="862167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Goal 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Develop the theoretical understanding and quantitative analysis of a quantum-based distributed estimation methodology that will be used for large-state distributed estimation tasks.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0C73002-08AD-EA3D-8353-754E1C30D4DD}"/>
                </a:ext>
              </a:extLst>
            </p:cNvPr>
            <p:cNvGrpSpPr/>
            <p:nvPr/>
          </p:nvGrpSpPr>
          <p:grpSpPr>
            <a:xfrm>
              <a:off x="586294" y="7928299"/>
              <a:ext cx="9125766" cy="4999112"/>
              <a:chOff x="3973559" y="2527799"/>
              <a:chExt cx="4771590" cy="2227670"/>
            </a:xfrm>
          </p:grpSpPr>
          <p:pic>
            <p:nvPicPr>
              <p:cNvPr id="135" name="Picture 6" descr="An illustration depicting NASA's Ingenuity Mars Helicopter flying on the Red Planet">
                <a:extLst>
                  <a:ext uri="{FF2B5EF4-FFF2-40B4-BE49-F238E27FC236}">
                    <a16:creationId xmlns:a16="http://schemas.microsoft.com/office/drawing/2014/main" id="{EC6A612D-0C42-D8B0-2083-7DCBF8E99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89" b="14318"/>
              <a:stretch/>
            </p:blipFill>
            <p:spPr bwMode="auto">
              <a:xfrm>
                <a:off x="3973559" y="2527799"/>
                <a:ext cx="4771590" cy="2227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10" descr="Mars Reconnaissance Orbiter - Wikipedia">
                <a:extLst>
                  <a:ext uri="{FF2B5EF4-FFF2-40B4-BE49-F238E27FC236}">
                    <a16:creationId xmlns:a16="http://schemas.microsoft.com/office/drawing/2014/main" id="{2899E1F8-3CC0-39C4-5808-30C56FF1D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3722" y="2610120"/>
                <a:ext cx="623203" cy="423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12">
                <a:extLst>
                  <a:ext uri="{FF2B5EF4-FFF2-40B4-BE49-F238E27FC236}">
                    <a16:creationId xmlns:a16="http://schemas.microsoft.com/office/drawing/2014/main" id="{3BE9D8A5-BD90-C12E-BA3D-4654210CD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8122" y="2612418"/>
                <a:ext cx="917239" cy="421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A34AB60-3BD9-4CAE-6373-92C2157B03FB}"/>
                  </a:ext>
                </a:extLst>
              </p:cNvPr>
              <p:cNvSpPr txBox="1"/>
              <p:nvPr/>
            </p:nvSpPr>
            <p:spPr>
              <a:xfrm>
                <a:off x="4908716" y="2723830"/>
                <a:ext cx="517409" cy="317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orbiting</a:t>
                </a:r>
                <a:br>
                  <a:rPr lang="en-US" sz="2000" dirty="0">
                    <a:solidFill>
                      <a:srgbClr val="7030A0"/>
                    </a:solidFill>
                  </a:rPr>
                </a:br>
                <a:r>
                  <a:rPr lang="en-US" sz="2000" dirty="0">
                    <a:solidFill>
                      <a:srgbClr val="7030A0"/>
                    </a:solidFill>
                  </a:rPr>
                  <a:t>agents</a:t>
                </a:r>
              </a:p>
            </p:txBody>
          </p:sp>
          <p:pic>
            <p:nvPicPr>
              <p:cNvPr id="139" name="Picture 8" descr="Mars Helicopter - NASA Mars">
                <a:extLst>
                  <a:ext uri="{FF2B5EF4-FFF2-40B4-BE49-F238E27FC236}">
                    <a16:creationId xmlns:a16="http://schemas.microsoft.com/office/drawing/2014/main" id="{F630F543-9FD9-0C8E-80B6-AC7C9660C5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008" y="3610269"/>
                <a:ext cx="497834" cy="280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C968D4A-C52B-A642-F091-553421C4E3C0}"/>
                  </a:ext>
                </a:extLst>
              </p:cNvPr>
              <p:cNvSpPr txBox="1"/>
              <p:nvPr/>
            </p:nvSpPr>
            <p:spPr>
              <a:xfrm>
                <a:off x="8044237" y="3217660"/>
                <a:ext cx="450646" cy="317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aerial</a:t>
                </a:r>
                <a:br>
                  <a:rPr lang="en-US" sz="2000" dirty="0">
                    <a:solidFill>
                      <a:srgbClr val="7030A0"/>
                    </a:solidFill>
                  </a:rPr>
                </a:br>
                <a:r>
                  <a:rPr lang="en-US" sz="2000" dirty="0">
                    <a:solidFill>
                      <a:srgbClr val="7030A0"/>
                    </a:solidFill>
                  </a:rPr>
                  <a:t>agents</a:t>
                </a:r>
              </a:p>
            </p:txBody>
          </p:sp>
          <p:pic>
            <p:nvPicPr>
              <p:cNvPr id="141" name="Picture 14">
                <a:extLst>
                  <a:ext uri="{FF2B5EF4-FFF2-40B4-BE49-F238E27FC236}">
                    <a16:creationId xmlns:a16="http://schemas.microsoft.com/office/drawing/2014/main" id="{6557F011-83D4-3DD1-9428-331FC979D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6922" y="4059855"/>
                <a:ext cx="381000" cy="14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7368602C-6FCB-2579-34A0-7D9662BCDE5C}"/>
                  </a:ext>
                </a:extLst>
              </p:cNvPr>
              <p:cNvCxnSpPr>
                <a:cxnSpLocks/>
                <a:endCxn id="137" idx="2"/>
              </p:cNvCxnSpPr>
              <p:nvPr/>
            </p:nvCxnSpPr>
            <p:spPr>
              <a:xfrm flipV="1">
                <a:off x="5636742" y="3033894"/>
                <a:ext cx="0" cy="990237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16464B6-C429-C7D3-7083-45757CAF71AD}"/>
                  </a:ext>
                </a:extLst>
              </p:cNvPr>
              <p:cNvSpPr txBox="1"/>
              <p:nvPr/>
            </p:nvSpPr>
            <p:spPr>
              <a:xfrm>
                <a:off x="5438399" y="4208359"/>
                <a:ext cx="1010279" cy="1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surface agents</a:t>
                </a:r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78AF0FAA-05C6-C4F1-6BC9-308B8892D3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9143" y="3490732"/>
                <a:ext cx="1598779" cy="609599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4EE871DA-DEEF-E1C0-A35A-EAB53B2001F8}"/>
                  </a:ext>
                </a:extLst>
              </p:cNvPr>
              <p:cNvCxnSpPr>
                <a:cxnSpLocks/>
                <a:endCxn id="141" idx="0"/>
              </p:cNvCxnSpPr>
              <p:nvPr/>
            </p:nvCxnSpPr>
            <p:spPr>
              <a:xfrm>
                <a:off x="5847360" y="2957331"/>
                <a:ext cx="1350062" cy="1102524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D23969D6-2E96-1280-1E10-AB6FA045A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9608" y="3808687"/>
                <a:ext cx="443314" cy="259105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9D07C749-58B3-9956-4DE6-68FCD41D8F31}"/>
                  </a:ext>
                </a:extLst>
              </p:cNvPr>
              <p:cNvCxnSpPr>
                <a:cxnSpLocks/>
                <a:stCxn id="136" idx="2"/>
              </p:cNvCxnSpPr>
              <p:nvPr/>
            </p:nvCxnSpPr>
            <p:spPr>
              <a:xfrm>
                <a:off x="4575324" y="3033894"/>
                <a:ext cx="966170" cy="990237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28816533-61DF-40AC-E78D-00E5C991F036}"/>
                  </a:ext>
                </a:extLst>
              </p:cNvPr>
              <p:cNvCxnSpPr>
                <a:cxnSpLocks/>
                <a:endCxn id="141" idx="1"/>
              </p:cNvCxnSpPr>
              <p:nvPr/>
            </p:nvCxnSpPr>
            <p:spPr>
              <a:xfrm>
                <a:off x="4886925" y="3033531"/>
                <a:ext cx="2119997" cy="1098556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792BE7C2-B4B2-6E95-F740-01EB2433D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6322" y="2957331"/>
                <a:ext cx="1219200" cy="304800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92360319-BDF5-22F3-7275-DC2CB9AE4E0C}"/>
                  </a:ext>
                </a:extLst>
              </p:cNvPr>
              <p:cNvCxnSpPr>
                <a:cxnSpLocks/>
                <a:endCxn id="139" idx="0"/>
              </p:cNvCxnSpPr>
              <p:nvPr/>
            </p:nvCxnSpPr>
            <p:spPr>
              <a:xfrm>
                <a:off x="4575324" y="3033531"/>
                <a:ext cx="311601" cy="576738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EE5F00D-71D4-7537-15C2-166DEE0F56F2}"/>
                  </a:ext>
                </a:extLst>
              </p:cNvPr>
              <p:cNvSpPr txBox="1"/>
              <p:nvPr/>
            </p:nvSpPr>
            <p:spPr>
              <a:xfrm>
                <a:off x="4298596" y="3113411"/>
                <a:ext cx="1046319" cy="317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communication</a:t>
                </a:r>
                <a:b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network topology</a:t>
                </a:r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6533F5A7-8D02-6576-F133-0540595076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86926" y="2957331"/>
                <a:ext cx="654568" cy="0"/>
              </a:xfrm>
              <a:prstGeom prst="straightConnector1">
                <a:avLst/>
              </a:prstGeom>
              <a:ln w="6350" cmpd="sng">
                <a:solidFill>
                  <a:schemeClr val="accent4">
                    <a:lumMod val="75000"/>
                  </a:schemeClr>
                </a:solidFill>
                <a:prstDash val="dash"/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5220351-75FD-9BB6-7FD6-161699086669}"/>
                </a:ext>
              </a:extLst>
            </p:cNvPr>
            <p:cNvSpPr/>
            <p:nvPr/>
          </p:nvSpPr>
          <p:spPr>
            <a:xfrm>
              <a:off x="612870" y="7915093"/>
              <a:ext cx="9125764" cy="841289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7D2D482-9C73-8D1B-B30D-73BD4E6CD180}"/>
              </a:ext>
            </a:extLst>
          </p:cNvPr>
          <p:cNvSpPr txBox="1"/>
          <p:nvPr/>
        </p:nvSpPr>
        <p:spPr>
          <a:xfrm>
            <a:off x="9502227" y="18696443"/>
            <a:ext cx="9937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ODE Solver: Quantum Phase Estimation (QPE) and Quantum Fourier Transform (QFT)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5019F47-73C5-45D4-7C74-BEBE2BB7CEE8}"/>
              </a:ext>
            </a:extLst>
          </p:cNvPr>
          <p:cNvSpPr/>
          <p:nvPr/>
        </p:nvSpPr>
        <p:spPr>
          <a:xfrm>
            <a:off x="8470138" y="18770308"/>
            <a:ext cx="778232" cy="781621"/>
          </a:xfrm>
          <a:prstGeom prst="ellipse">
            <a:avLst/>
          </a:prstGeom>
          <a:solidFill>
            <a:srgbClr val="FF9D51"/>
          </a:solidFill>
          <a:ln w="762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9D77494-0B30-36CB-83BA-06AD8A2F3A02}"/>
              </a:ext>
            </a:extLst>
          </p:cNvPr>
          <p:cNvGrpSpPr/>
          <p:nvPr/>
        </p:nvGrpSpPr>
        <p:grpSpPr>
          <a:xfrm>
            <a:off x="735494" y="24210526"/>
            <a:ext cx="7632314" cy="849272"/>
            <a:chOff x="833121" y="23257865"/>
            <a:chExt cx="7632314" cy="84927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7B307B-5AB7-5704-F644-DAA09392B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121" y="23549237"/>
              <a:ext cx="1476398" cy="25082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EC192E8-8E20-648D-4470-2DD22B610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68995" y="23331941"/>
              <a:ext cx="1064836" cy="7721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88408F9-DA3F-F42E-6105-A8BF689E7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14570" y="23257865"/>
              <a:ext cx="3550865" cy="849272"/>
            </a:xfrm>
            <a:prstGeom prst="rect">
              <a:avLst/>
            </a:prstGeom>
          </p:spPr>
        </p:pic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7EC68BC4-D50F-1082-2B1F-9E25973A934E}"/>
                </a:ext>
              </a:extLst>
            </p:cNvPr>
            <p:cNvCxnSpPr>
              <a:cxnSpLocks/>
            </p:cNvCxnSpPr>
            <p:nvPr/>
          </p:nvCxnSpPr>
          <p:spPr>
            <a:xfrm>
              <a:off x="2563558" y="23690544"/>
              <a:ext cx="391650" cy="0"/>
            </a:xfrm>
            <a:prstGeom prst="straightConnector1">
              <a:avLst/>
            </a:prstGeom>
            <a:ln w="57150" cmpd="sng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1EC6B683-0E67-3AFD-DD05-2AC56106797C}"/>
                </a:ext>
              </a:extLst>
            </p:cNvPr>
            <p:cNvCxnSpPr>
              <a:cxnSpLocks/>
            </p:cNvCxnSpPr>
            <p:nvPr/>
          </p:nvCxnSpPr>
          <p:spPr>
            <a:xfrm>
              <a:off x="4342583" y="23677893"/>
              <a:ext cx="391650" cy="0"/>
            </a:xfrm>
            <a:prstGeom prst="straightConnector1">
              <a:avLst/>
            </a:prstGeom>
            <a:ln w="57150" cmpd="sng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" name="Picture 183">
            <a:extLst>
              <a:ext uri="{FF2B5EF4-FFF2-40B4-BE49-F238E27FC236}">
                <a16:creationId xmlns:a16="http://schemas.microsoft.com/office/drawing/2014/main" id="{41D5973C-F911-9ED5-1C81-3222C58148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3427" y="16418952"/>
            <a:ext cx="5548914" cy="1768741"/>
          </a:xfrm>
          <a:prstGeom prst="rect">
            <a:avLst/>
          </a:prstGeom>
        </p:spPr>
      </p:pic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61D2926-B709-FBFE-D286-472813BA1F9E}"/>
              </a:ext>
            </a:extLst>
          </p:cNvPr>
          <p:cNvGrpSpPr/>
          <p:nvPr/>
        </p:nvGrpSpPr>
        <p:grpSpPr>
          <a:xfrm>
            <a:off x="14869670" y="15008716"/>
            <a:ext cx="6575587" cy="3838020"/>
            <a:chOff x="14566610" y="14718159"/>
            <a:chExt cx="6575587" cy="3838020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155ACF8-93CC-488F-F4CF-D95BEE130195}"/>
                </a:ext>
              </a:extLst>
            </p:cNvPr>
            <p:cNvGrpSpPr/>
            <p:nvPr/>
          </p:nvGrpSpPr>
          <p:grpSpPr>
            <a:xfrm>
              <a:off x="19366235" y="15071319"/>
              <a:ext cx="1775962" cy="2071954"/>
              <a:chOff x="7315200" y="1962151"/>
              <a:chExt cx="1371600" cy="1600199"/>
            </a:xfrm>
          </p:grpSpPr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98BCC0AE-AE7C-A1AC-2CEC-EE6125E209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7213" t="6878" r="9613" b="5174"/>
              <a:stretch/>
            </p:blipFill>
            <p:spPr>
              <a:xfrm>
                <a:off x="7315200" y="1962151"/>
                <a:ext cx="1371600" cy="1600199"/>
              </a:xfrm>
              <a:prstGeom prst="rect">
                <a:avLst/>
              </a:prstGeom>
            </p:spPr>
          </p:pic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EF0B7830-D105-47FA-7FAB-37528D2C52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50125" y="2746375"/>
                <a:ext cx="574675" cy="367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F38CF2C-4C78-B6D0-DB99-30CC65F349AA}"/>
                </a:ext>
              </a:extLst>
            </p:cNvPr>
            <p:cNvGrpSpPr/>
            <p:nvPr/>
          </p:nvGrpSpPr>
          <p:grpSpPr>
            <a:xfrm>
              <a:off x="17734524" y="16501917"/>
              <a:ext cx="1760798" cy="2054262"/>
              <a:chOff x="7315200" y="1962151"/>
              <a:chExt cx="1371600" cy="1600199"/>
            </a:xfrm>
          </p:grpSpPr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760C3DFC-9219-61E7-0272-F87CD67BAB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7213" t="6878" r="9613" b="5174"/>
              <a:stretch/>
            </p:blipFill>
            <p:spPr>
              <a:xfrm>
                <a:off x="7315200" y="1962151"/>
                <a:ext cx="1371600" cy="1600199"/>
              </a:xfrm>
              <a:prstGeom prst="rect">
                <a:avLst/>
              </a:prstGeom>
            </p:spPr>
          </p:pic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DA47E04E-F6F5-FF31-C925-035F759611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4800" y="2176748"/>
                <a:ext cx="0" cy="569994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209349E-4B9B-8ACB-B6D3-B2426F4733F5}"/>
                </a:ext>
              </a:extLst>
            </p:cNvPr>
            <p:cNvGrpSpPr/>
            <p:nvPr/>
          </p:nvGrpSpPr>
          <p:grpSpPr>
            <a:xfrm>
              <a:off x="14566610" y="15758678"/>
              <a:ext cx="1869649" cy="2181257"/>
              <a:chOff x="5240338" y="1747064"/>
              <a:chExt cx="1371600" cy="1600199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E017A31B-6439-D3E9-25ED-9D116C850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7213" t="6878" r="9613" b="5174"/>
              <a:stretch/>
            </p:blipFill>
            <p:spPr>
              <a:xfrm>
                <a:off x="5240338" y="1747064"/>
                <a:ext cx="1371600" cy="1600199"/>
              </a:xfrm>
              <a:prstGeom prst="rect">
                <a:avLst/>
              </a:prstGeom>
            </p:spPr>
          </p:pic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FCE1B8BC-2D84-0A0A-3D53-41F1E99C0B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1940" y="1962260"/>
                <a:ext cx="0" cy="570306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937ECDD4-6C3E-246C-7CD8-44145E4FC6E7}"/>
                </a:ext>
              </a:extLst>
            </p:cNvPr>
            <p:cNvGrpSpPr/>
            <p:nvPr/>
          </p:nvGrpSpPr>
          <p:grpSpPr>
            <a:xfrm>
              <a:off x="16599357" y="14718159"/>
              <a:ext cx="1760798" cy="2054263"/>
              <a:chOff x="5240338" y="1747064"/>
              <a:chExt cx="1371600" cy="1600199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C7675F93-DFB5-16FB-ECC7-F2A2C9E04C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7213" t="6878" r="9613" b="5174"/>
              <a:stretch/>
            </p:blipFill>
            <p:spPr>
              <a:xfrm>
                <a:off x="5240338" y="1747064"/>
                <a:ext cx="1371600" cy="1600199"/>
              </a:xfrm>
              <a:prstGeom prst="rect">
                <a:avLst/>
              </a:prstGeom>
            </p:spPr>
          </p:pic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C76D9326-46BB-AADA-4FDF-501D8978B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1940" y="2532566"/>
                <a:ext cx="263525" cy="154356"/>
              </a:xfrm>
              <a:prstGeom prst="straightConnector1">
                <a:avLst/>
              </a:prstGeom>
              <a:ln w="12700" cmpd="sng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51407181-DDDC-A191-5B20-ADE7FF7BC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71177" y="16192616"/>
              <a:ext cx="431837" cy="187311"/>
            </a:xfrm>
            <a:prstGeom prst="straightConnector1">
              <a:avLst/>
            </a:prstGeom>
            <a:ln w="38100" cmpd="sng">
              <a:solidFill>
                <a:schemeClr val="bg2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FCB925CC-7573-1C2B-F49A-17ED7BE9B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6563" y="16628432"/>
              <a:ext cx="341245" cy="200976"/>
            </a:xfrm>
            <a:prstGeom prst="straightConnector1">
              <a:avLst/>
            </a:prstGeom>
            <a:ln w="38100" cmpd="sng">
              <a:solidFill>
                <a:schemeClr val="bg2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D59F1D81-F49E-1878-D55D-1C33DE064A5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1179"/>
          <a:stretch/>
        </p:blipFill>
        <p:spPr>
          <a:xfrm>
            <a:off x="8878288" y="20976563"/>
            <a:ext cx="11985565" cy="3034502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17801C73-CCEF-AFF8-C2AC-6341C9F38CC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0137" r="3487" b="4218"/>
          <a:stretch/>
        </p:blipFill>
        <p:spPr>
          <a:xfrm>
            <a:off x="8837806" y="24227354"/>
            <a:ext cx="11650296" cy="3596206"/>
          </a:xfrm>
          <a:prstGeom prst="rect">
            <a:avLst/>
          </a:prstGeom>
        </p:spPr>
      </p:pic>
      <p:sp>
        <p:nvSpPr>
          <p:cNvPr id="206" name="Oval 205">
            <a:extLst>
              <a:ext uri="{FF2B5EF4-FFF2-40B4-BE49-F238E27FC236}">
                <a16:creationId xmlns:a16="http://schemas.microsoft.com/office/drawing/2014/main" id="{F14C4936-7046-6827-D034-926B0009DD81}"/>
              </a:ext>
            </a:extLst>
          </p:cNvPr>
          <p:cNvSpPr/>
          <p:nvPr/>
        </p:nvSpPr>
        <p:spPr>
          <a:xfrm>
            <a:off x="8460714" y="14518768"/>
            <a:ext cx="778232" cy="781621"/>
          </a:xfrm>
          <a:prstGeom prst="ellipse">
            <a:avLst/>
          </a:prstGeom>
          <a:solidFill>
            <a:srgbClr val="FF9D51"/>
          </a:solidFill>
          <a:ln w="762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17F6D03-EC5B-6368-5693-EC1D5A18BE14}"/>
              </a:ext>
            </a:extLst>
          </p:cNvPr>
          <p:cNvSpPr txBox="1"/>
          <p:nvPr/>
        </p:nvSpPr>
        <p:spPr>
          <a:xfrm>
            <a:off x="9395892" y="14627022"/>
            <a:ext cx="993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ODE Solver: State Vector Encoding  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9D62BE0-470F-6B44-122D-8D504FEB113F}"/>
              </a:ext>
            </a:extLst>
          </p:cNvPr>
          <p:cNvSpPr txBox="1"/>
          <p:nvPr/>
        </p:nvSpPr>
        <p:spPr>
          <a:xfrm>
            <a:off x="8241948" y="13558572"/>
            <a:ext cx="118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Core Elements of the Quantum ODE Solver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D0F4CFE-A68E-8AB6-91A4-1B1875C3BBC8}"/>
              </a:ext>
            </a:extLst>
          </p:cNvPr>
          <p:cNvSpPr txBox="1"/>
          <p:nvPr/>
        </p:nvSpPr>
        <p:spPr>
          <a:xfrm>
            <a:off x="16112418" y="25056786"/>
            <a:ext cx="411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5-Qubits on IBM-Belem Falcon r4T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03657B0-AFA0-2F44-A5AD-C5E301862B20}"/>
              </a:ext>
            </a:extLst>
          </p:cNvPr>
          <p:cNvSpPr txBox="1"/>
          <p:nvPr/>
        </p:nvSpPr>
        <p:spPr>
          <a:xfrm>
            <a:off x="9374484" y="15180864"/>
            <a:ext cx="8173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circuits enables the arbitrary encoding of any state vector of a ODE initial condition or state vector.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62F4B60-5C25-6911-A952-CF7214DD8C1F}"/>
              </a:ext>
            </a:extLst>
          </p:cNvPr>
          <p:cNvSpPr txBox="1"/>
          <p:nvPr/>
        </p:nvSpPr>
        <p:spPr>
          <a:xfrm>
            <a:off x="9029945" y="19734840"/>
            <a:ext cx="1198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QPE and QFT are the core elements ODE solver. QPE and QFT together compute the exponent of the eigenvalues of a system thereby solving a linear ODE. The example below shows the QFT and inverse QFT results of the integer 6 or 0b’110. </a:t>
            </a:r>
          </a:p>
        </p:txBody>
      </p: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456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13</cp:revision>
  <dcterms:created xsi:type="dcterms:W3CDTF">2022-08-22T17:05:38Z</dcterms:created>
  <dcterms:modified xsi:type="dcterms:W3CDTF">2022-11-23T00:12:19Z</dcterms:modified>
</cp:coreProperties>
</file>