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2"/>
    <p:restoredTop sz="96405"/>
  </p:normalViewPr>
  <p:slideViewPr>
    <p:cSldViewPr snapToGrid="0">
      <p:cViewPr varScale="1">
        <p:scale>
          <a:sx n="26" d="100"/>
          <a:sy n="26" d="100"/>
        </p:scale>
        <p:origin x="457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7"/>
            <a:ext cx="21945600" cy="7508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00807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429625" y="28008071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820717" y="28326810"/>
            <a:ext cx="12201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endParaRPr lang="en-US" altLang="en-US" sz="30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1" dirty="0" err="1">
                <a:latin typeface="Arial" panose="020B0604020202020204" pitchFamily="34" charset="0"/>
              </a:rPr>
              <a:t>Yashwanth</a:t>
            </a: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</a:rPr>
              <a:t>Nakka</a:t>
            </a:r>
            <a:r>
              <a:rPr lang="en-US" altLang="en-US" sz="2000" b="1" dirty="0">
                <a:latin typeface="Arial" panose="020B0604020202020204" pitchFamily="34" charset="0"/>
              </a:rPr>
              <a:t>, Federico Rossi,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Jean-Pierre de la Croix</a:t>
            </a:r>
            <a:r>
              <a:rPr lang="en-US" altLang="en-US" sz="2000" b="1" dirty="0">
                <a:latin typeface="Arial" panose="020B0604020202020204" pitchFamily="34" charset="0"/>
              </a:rPr>
              <a:t> Coordinate Roving on the Moon For Collaborative Sensing: Multi-Agent Formation Planning under Science Constraints. [Under Preparation]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Email: </a:t>
            </a:r>
            <a:r>
              <a:rPr lang="en-US" altLang="en-US" sz="3000" b="1" i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yashwanth.kumar.nakka@jpl.nasa.gov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-35024" y="2224319"/>
            <a:ext cx="21945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Sensing 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Cooperative Autonomous Distributed Robotic Explorers (CADRE)</a:t>
            </a:r>
          </a:p>
          <a:p>
            <a:pPr algn="ctr"/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88" y="4817294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Yashwanth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Kumar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Nakka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JPL Postdoctoral Fellow (347N)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Federico Rossi, Jean-Pierre de la Croix, Amir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(347N)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PRD-T#010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EDFB1B-C921-09B8-8B02-B79F2211DF31}"/>
              </a:ext>
            </a:extLst>
          </p:cNvPr>
          <p:cNvSpPr txBox="1"/>
          <p:nvPr/>
        </p:nvSpPr>
        <p:spPr>
          <a:xfrm>
            <a:off x="-2867814" y="14166855"/>
            <a:ext cx="837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Algorithm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AACA9A-7C81-DE38-F80A-CF9315389FBA}"/>
              </a:ext>
            </a:extLst>
          </p:cNvPr>
          <p:cNvGrpSpPr/>
          <p:nvPr/>
        </p:nvGrpSpPr>
        <p:grpSpPr>
          <a:xfrm>
            <a:off x="6500726" y="8760578"/>
            <a:ext cx="5687601" cy="4322007"/>
            <a:chOff x="4823437" y="2571750"/>
            <a:chExt cx="3527488" cy="22577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B320D04-DC80-83A9-16D6-57A3C0DFE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3437" y="2571750"/>
              <a:ext cx="3527488" cy="20168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6B2C90-2F41-3075-F670-C8A6DDFA7E94}"/>
                </a:ext>
              </a:extLst>
            </p:cNvPr>
            <p:cNvSpPr txBox="1"/>
            <p:nvPr/>
          </p:nvSpPr>
          <p:spPr>
            <a:xfrm>
              <a:off x="5503563" y="4521730"/>
              <a:ext cx="2167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</a:rPr>
                <a:t>Distributed Measurements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10AE3-A48F-7FDB-BA9E-1C04B8C4049C}"/>
              </a:ext>
            </a:extLst>
          </p:cNvPr>
          <p:cNvCxnSpPr>
            <a:cxnSpLocks/>
          </p:cNvCxnSpPr>
          <p:nvPr/>
        </p:nvCxnSpPr>
        <p:spPr>
          <a:xfrm>
            <a:off x="1553566" y="13900021"/>
            <a:ext cx="19024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211D63-8712-0403-D633-0754C9332C29}"/>
              </a:ext>
            </a:extLst>
          </p:cNvPr>
          <p:cNvCxnSpPr>
            <a:cxnSpLocks/>
          </p:cNvCxnSpPr>
          <p:nvPr/>
        </p:nvCxnSpPr>
        <p:spPr>
          <a:xfrm>
            <a:off x="7487631" y="18333708"/>
            <a:ext cx="13089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A9D56A2-1D4E-50FA-04CA-8B76511B7D4D}"/>
              </a:ext>
            </a:extLst>
          </p:cNvPr>
          <p:cNvSpPr txBox="1"/>
          <p:nvPr/>
        </p:nvSpPr>
        <p:spPr>
          <a:xfrm>
            <a:off x="402356" y="7788933"/>
            <a:ext cx="44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Introduction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999509-177A-DA0C-2B04-341C9DBD207E}"/>
              </a:ext>
            </a:extLst>
          </p:cNvPr>
          <p:cNvSpPr txBox="1"/>
          <p:nvPr/>
        </p:nvSpPr>
        <p:spPr>
          <a:xfrm>
            <a:off x="12793937" y="7737054"/>
            <a:ext cx="743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Multi-Agent Formation Sensing Planner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2D5590-E551-2CB1-528E-D6943F814364}"/>
              </a:ext>
            </a:extLst>
          </p:cNvPr>
          <p:cNvGrpSpPr/>
          <p:nvPr/>
        </p:nvGrpSpPr>
        <p:grpSpPr>
          <a:xfrm>
            <a:off x="12624827" y="8789830"/>
            <a:ext cx="3384615" cy="3047507"/>
            <a:chOff x="9844674" y="8485918"/>
            <a:chExt cx="3384615" cy="304750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3774719-1AEB-07D2-B19B-04251F0BA1D9}"/>
                </a:ext>
              </a:extLst>
            </p:cNvPr>
            <p:cNvGrpSpPr/>
            <p:nvPr/>
          </p:nvGrpSpPr>
          <p:grpSpPr>
            <a:xfrm>
              <a:off x="9844674" y="8485918"/>
              <a:ext cx="3384615" cy="3047507"/>
              <a:chOff x="-1560102" y="1258171"/>
              <a:chExt cx="2433856" cy="241647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CF0CFEA-5C41-BF47-A9C8-3D957D721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0102" y="1258171"/>
                <a:ext cx="2433856" cy="2416472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8AA72D13-D2E3-4574-CF35-43FA3A3264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2589" t="71743" r="4384" b="8727"/>
              <a:stretch/>
            </p:blipFill>
            <p:spPr>
              <a:xfrm>
                <a:off x="221659" y="1379675"/>
                <a:ext cx="560439" cy="47195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407FD57-AB83-A3D0-024B-DDB572D6C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2589" t="71743" r="4384" b="8727"/>
              <a:stretch/>
            </p:blipFill>
            <p:spPr>
              <a:xfrm>
                <a:off x="-1385606" y="3191579"/>
                <a:ext cx="450646" cy="29876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A82B7E02-7209-903E-E78F-5A3A05DA32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2589" t="71743" r="4384" b="8727"/>
              <a:stretch/>
            </p:blipFill>
            <p:spPr>
              <a:xfrm rot="16010748">
                <a:off x="-1458700" y="3086202"/>
                <a:ext cx="450646" cy="245566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C58DD3B-82C2-1E3E-87E7-F4AD83ACB479}"/>
                </a:ext>
              </a:extLst>
            </p:cNvPr>
            <p:cNvGrpSpPr/>
            <p:nvPr/>
          </p:nvGrpSpPr>
          <p:grpSpPr>
            <a:xfrm>
              <a:off x="10239323" y="10805118"/>
              <a:ext cx="542805" cy="406023"/>
              <a:chOff x="475187" y="3378412"/>
              <a:chExt cx="542805" cy="406023"/>
            </a:xfrm>
          </p:grpSpPr>
          <p:pic>
            <p:nvPicPr>
              <p:cNvPr id="69" name="Google Shape;205;p25">
                <a:extLst>
                  <a:ext uri="{FF2B5EF4-FFF2-40B4-BE49-F238E27FC236}">
                    <a16:creationId xmlns:a16="http://schemas.microsoft.com/office/drawing/2014/main" id="{D2788F3D-26D1-E597-4A61-A06A032F92A2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>
                <a:alphaModFix/>
              </a:blip>
              <a:srcRect l="34343" t="18935" r="2232" b="24081"/>
              <a:stretch/>
            </p:blipFill>
            <p:spPr>
              <a:xfrm>
                <a:off x="858116" y="3378412"/>
                <a:ext cx="159876" cy="1621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197;p25">
                <a:extLst>
                  <a:ext uri="{FF2B5EF4-FFF2-40B4-BE49-F238E27FC236}">
                    <a16:creationId xmlns:a16="http://schemas.microsoft.com/office/drawing/2014/main" id="{2DB58F19-6732-5C0B-1781-F2AF36CC86B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4343" t="18935" r="2232" b="24081"/>
              <a:stretch/>
            </p:blipFill>
            <p:spPr>
              <a:xfrm>
                <a:off x="475187" y="3596737"/>
                <a:ext cx="175987" cy="1621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197;p25">
                <a:extLst>
                  <a:ext uri="{FF2B5EF4-FFF2-40B4-BE49-F238E27FC236}">
                    <a16:creationId xmlns:a16="http://schemas.microsoft.com/office/drawing/2014/main" id="{BAA69738-8AC0-86DC-E5A4-A96B004CA741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4343" t="18935" r="2232" b="24081"/>
              <a:stretch/>
            </p:blipFill>
            <p:spPr>
              <a:xfrm>
                <a:off x="842005" y="3622266"/>
                <a:ext cx="175987" cy="1621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379FEA2-929D-8AE4-DBEF-17A602CB60D5}"/>
                </a:ext>
              </a:extLst>
            </p:cNvPr>
            <p:cNvGrpSpPr/>
            <p:nvPr/>
          </p:nvGrpSpPr>
          <p:grpSpPr>
            <a:xfrm>
              <a:off x="12351351" y="8755047"/>
              <a:ext cx="542805" cy="406023"/>
              <a:chOff x="475187" y="3378412"/>
              <a:chExt cx="542805" cy="406023"/>
            </a:xfrm>
          </p:grpSpPr>
          <p:pic>
            <p:nvPicPr>
              <p:cNvPr id="73" name="Google Shape;205;p25">
                <a:extLst>
                  <a:ext uri="{FF2B5EF4-FFF2-40B4-BE49-F238E27FC236}">
                    <a16:creationId xmlns:a16="http://schemas.microsoft.com/office/drawing/2014/main" id="{45BC950A-D93B-D7F2-0F05-A1D709A38F6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5">
                <a:alphaModFix/>
              </a:blip>
              <a:srcRect l="34343" t="18935" r="2232" b="24081"/>
              <a:stretch/>
            </p:blipFill>
            <p:spPr>
              <a:xfrm>
                <a:off x="858116" y="3378412"/>
                <a:ext cx="159876" cy="1621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197;p25">
                <a:extLst>
                  <a:ext uri="{FF2B5EF4-FFF2-40B4-BE49-F238E27FC236}">
                    <a16:creationId xmlns:a16="http://schemas.microsoft.com/office/drawing/2014/main" id="{663470D5-D0BD-4B83-B703-C41A8BFEFD2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4343" t="18935" r="2232" b="24081"/>
              <a:stretch/>
            </p:blipFill>
            <p:spPr>
              <a:xfrm>
                <a:off x="475187" y="3596737"/>
                <a:ext cx="175987" cy="1621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197;p25">
                <a:extLst>
                  <a:ext uri="{FF2B5EF4-FFF2-40B4-BE49-F238E27FC236}">
                    <a16:creationId xmlns:a16="http://schemas.microsoft.com/office/drawing/2014/main" id="{139BC924-4E16-503B-09E7-537F472D317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4343" t="18935" r="2232" b="24081"/>
              <a:stretch/>
            </p:blipFill>
            <p:spPr>
              <a:xfrm>
                <a:off x="842005" y="3622266"/>
                <a:ext cx="175987" cy="1621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A1ED1FD-4F2E-0ABD-FC0D-F77B06489390}"/>
              </a:ext>
            </a:extLst>
          </p:cNvPr>
          <p:cNvSpPr txBox="1"/>
          <p:nvPr/>
        </p:nvSpPr>
        <p:spPr>
          <a:xfrm>
            <a:off x="19506504" y="8983939"/>
            <a:ext cx="2685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Ensure Formation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24CE6C4-ABBB-2381-5135-D7012D1728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28" b="-6443"/>
          <a:stretch/>
        </p:blipFill>
        <p:spPr>
          <a:xfrm>
            <a:off x="14803881" y="12680722"/>
            <a:ext cx="5417708" cy="574343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F82E9487-16DE-6B8F-E1EC-1051D7E4D99D}"/>
              </a:ext>
            </a:extLst>
          </p:cNvPr>
          <p:cNvSpPr txBox="1"/>
          <p:nvPr/>
        </p:nvSpPr>
        <p:spPr>
          <a:xfrm>
            <a:off x="12793937" y="12066097"/>
            <a:ext cx="39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Formation Trajectory:</a:t>
            </a: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924BCFE8-3D7B-FAC0-5946-4BE188BA848E}"/>
              </a:ext>
            </a:extLst>
          </p:cNvPr>
          <p:cNvSpPr/>
          <p:nvPr/>
        </p:nvSpPr>
        <p:spPr>
          <a:xfrm>
            <a:off x="14566112" y="12589900"/>
            <a:ext cx="247748" cy="721879"/>
          </a:xfrm>
          <a:prstGeom prst="leftBrace">
            <a:avLst>
              <a:gd name="adj1" fmla="val 8333"/>
              <a:gd name="adj2" fmla="val 51141"/>
            </a:avLst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FED6484F-F368-AB29-0ABD-C3225BAE871C}"/>
              </a:ext>
            </a:extLst>
          </p:cNvPr>
          <p:cNvSpPr/>
          <p:nvPr/>
        </p:nvSpPr>
        <p:spPr>
          <a:xfrm rot="10800000">
            <a:off x="20231568" y="12585286"/>
            <a:ext cx="346310" cy="701435"/>
          </a:xfrm>
          <a:prstGeom prst="leftBrace">
            <a:avLst/>
          </a:prstGeom>
          <a:ln w="12700" cmpd="sng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5CFE696-AEAD-2765-EEE3-7C2365D9ED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27" t="8386" r="7344" b="4446"/>
          <a:stretch/>
        </p:blipFill>
        <p:spPr>
          <a:xfrm>
            <a:off x="18817802" y="8751946"/>
            <a:ext cx="3047591" cy="30915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B9A7FA9-D1F3-5E69-3B56-B10A5E61E7A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49" t="9085" r="5610" b="5328"/>
          <a:stretch/>
        </p:blipFill>
        <p:spPr>
          <a:xfrm>
            <a:off x="15843617" y="8771900"/>
            <a:ext cx="3131374" cy="3047508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B03AFBC-AF2E-8D09-E8FA-095C4FA5F1DC}"/>
              </a:ext>
            </a:extLst>
          </p:cNvPr>
          <p:cNvCxnSpPr/>
          <p:nvPr/>
        </p:nvCxnSpPr>
        <p:spPr>
          <a:xfrm>
            <a:off x="12434819" y="8029441"/>
            <a:ext cx="0" cy="5541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19C4B97-7812-A423-3B54-D0CFD6140F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039"/>
          <a:stretch/>
        </p:blipFill>
        <p:spPr>
          <a:xfrm>
            <a:off x="471525" y="14964221"/>
            <a:ext cx="6709140" cy="80963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351632-D245-2C6E-93EA-0FBBD9E7DF5A}"/>
              </a:ext>
            </a:extLst>
          </p:cNvPr>
          <p:cNvCxnSpPr>
            <a:cxnSpLocks/>
          </p:cNvCxnSpPr>
          <p:nvPr/>
        </p:nvCxnSpPr>
        <p:spPr>
          <a:xfrm>
            <a:off x="12017376" y="14218534"/>
            <a:ext cx="0" cy="3874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650312-8588-F771-4DF4-B3B78E47CF7E}"/>
              </a:ext>
            </a:extLst>
          </p:cNvPr>
          <p:cNvGrpSpPr/>
          <p:nvPr/>
        </p:nvGrpSpPr>
        <p:grpSpPr>
          <a:xfrm>
            <a:off x="7732788" y="15166085"/>
            <a:ext cx="3810628" cy="2192166"/>
            <a:chOff x="8162292" y="781928"/>
            <a:chExt cx="2756869" cy="1496787"/>
          </a:xfrm>
        </p:grpSpPr>
        <p:pic>
          <p:nvPicPr>
            <p:cNvPr id="94" name="Google Shape;205;p25">
              <a:extLst>
                <a:ext uri="{FF2B5EF4-FFF2-40B4-BE49-F238E27FC236}">
                  <a16:creationId xmlns:a16="http://schemas.microsoft.com/office/drawing/2014/main" id="{7B78A8F2-80A7-AC0D-3A8E-84202F9BCEB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>
              <a:alphaModFix/>
            </a:blip>
            <a:srcRect l="34343" t="18935" r="2232" b="24081"/>
            <a:stretch/>
          </p:blipFill>
          <p:spPr>
            <a:xfrm>
              <a:off x="8773272" y="867055"/>
              <a:ext cx="776124" cy="479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197;p25">
              <a:extLst>
                <a:ext uri="{FF2B5EF4-FFF2-40B4-BE49-F238E27FC236}">
                  <a16:creationId xmlns:a16="http://schemas.microsoft.com/office/drawing/2014/main" id="{4051FC71-B116-C543-A76C-8241C829BF7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343" t="18935" r="2232" b="24081"/>
            <a:stretch/>
          </p:blipFill>
          <p:spPr>
            <a:xfrm>
              <a:off x="8162292" y="1783079"/>
              <a:ext cx="610980" cy="469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197;p25">
              <a:extLst>
                <a:ext uri="{FF2B5EF4-FFF2-40B4-BE49-F238E27FC236}">
                  <a16:creationId xmlns:a16="http://schemas.microsoft.com/office/drawing/2014/main" id="{FD155821-EE70-44F2-E252-70337866250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343" t="18935" r="2232" b="24081"/>
            <a:stretch/>
          </p:blipFill>
          <p:spPr>
            <a:xfrm>
              <a:off x="9376120" y="1809083"/>
              <a:ext cx="610980" cy="46963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A567D56-D595-9F0F-B310-A0151C6A120A}"/>
                </a:ext>
              </a:extLst>
            </p:cNvPr>
            <p:cNvCxnSpPr>
              <a:cxnSpLocks/>
              <a:stCxn id="94" idx="2"/>
            </p:cNvCxnSpPr>
            <p:nvPr/>
          </p:nvCxnSpPr>
          <p:spPr>
            <a:xfrm flipH="1">
              <a:off x="8576536" y="1347049"/>
              <a:ext cx="584798" cy="462034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5A5D520-F77F-9EFD-5FE9-37AF621F618E}"/>
                </a:ext>
              </a:extLst>
            </p:cNvPr>
            <p:cNvCxnSpPr>
              <a:cxnSpLocks/>
              <a:stCxn id="94" idx="2"/>
            </p:cNvCxnSpPr>
            <p:nvPr/>
          </p:nvCxnSpPr>
          <p:spPr>
            <a:xfrm>
              <a:off x="9161334" y="1347049"/>
              <a:ext cx="454527" cy="462034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99" name="Google Shape;197;p25">
              <a:extLst>
                <a:ext uri="{FF2B5EF4-FFF2-40B4-BE49-F238E27FC236}">
                  <a16:creationId xmlns:a16="http://schemas.microsoft.com/office/drawing/2014/main" id="{2E3F2F3C-EC66-A08A-C0FA-7676BEAB0FE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343" t="18935" r="2232" b="24081"/>
            <a:stretch/>
          </p:blipFill>
          <p:spPr>
            <a:xfrm>
              <a:off x="10308181" y="781928"/>
              <a:ext cx="610980" cy="46963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B2AB8F5-6F94-FA20-0A72-EC1617E1A334}"/>
                </a:ext>
              </a:extLst>
            </p:cNvPr>
            <p:cNvCxnSpPr>
              <a:cxnSpLocks/>
              <a:stCxn id="94" idx="2"/>
            </p:cNvCxnSpPr>
            <p:nvPr/>
          </p:nvCxnSpPr>
          <p:spPr>
            <a:xfrm flipV="1">
              <a:off x="9161334" y="1128941"/>
              <a:ext cx="1107005" cy="218109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6FE0AD-361D-3630-1599-E4C1CDDD6486}"/>
                  </a:ext>
                </a:extLst>
              </p:cNvPr>
              <p:cNvSpPr txBox="1"/>
              <p:nvPr/>
            </p:nvSpPr>
            <p:spPr>
              <a:xfrm>
                <a:off x="7695148" y="15871723"/>
                <a:ext cx="381515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6FE0AD-361D-3630-1599-E4C1CDDD6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148" y="15871723"/>
                <a:ext cx="381515" cy="317972"/>
              </a:xfrm>
              <a:prstGeom prst="rect">
                <a:avLst/>
              </a:prstGeom>
              <a:blipFill>
                <a:blip r:embed="rId11"/>
                <a:stretch>
                  <a:fillRect l="-12903" r="-1612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BB1858-1FBD-8B04-2F8E-FD70AFF1B783}"/>
                  </a:ext>
                </a:extLst>
              </p:cNvPr>
              <p:cNvSpPr txBox="1"/>
              <p:nvPr/>
            </p:nvSpPr>
            <p:spPr>
              <a:xfrm>
                <a:off x="8023791" y="15878870"/>
                <a:ext cx="951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BB1858-1FBD-8B04-2F8E-FD70AFF1B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791" y="15878870"/>
                <a:ext cx="951671" cy="276999"/>
              </a:xfrm>
              <a:prstGeom prst="rect">
                <a:avLst/>
              </a:prstGeom>
              <a:blipFill>
                <a:blip r:embed="rId12"/>
                <a:stretch>
                  <a:fillRect l="-3947" t="-9091" r="-921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72272C-98EC-2285-2A20-4CADBF21309A}"/>
                  </a:ext>
                </a:extLst>
              </p:cNvPr>
              <p:cNvSpPr txBox="1"/>
              <p:nvPr/>
            </p:nvSpPr>
            <p:spPr>
              <a:xfrm>
                <a:off x="9378083" y="16020837"/>
                <a:ext cx="381515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972272C-98EC-2285-2A20-4CADBF213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083" y="16020837"/>
                <a:ext cx="381515" cy="317972"/>
              </a:xfrm>
              <a:prstGeom prst="rect">
                <a:avLst/>
              </a:prstGeom>
              <a:blipFill>
                <a:blip r:embed="rId13"/>
                <a:stretch>
                  <a:fillRect l="-16129" r="-1290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143D7B-4C29-29FB-5BF9-6F814DB5AD1F}"/>
                  </a:ext>
                </a:extLst>
              </p:cNvPr>
              <p:cNvSpPr txBox="1"/>
              <p:nvPr/>
            </p:nvSpPr>
            <p:spPr>
              <a:xfrm>
                <a:off x="9758440" y="16050010"/>
                <a:ext cx="766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B143D7B-4C29-29FB-5BF9-6F814DB5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440" y="16050010"/>
                <a:ext cx="766300" cy="276999"/>
              </a:xfrm>
              <a:prstGeom prst="rect">
                <a:avLst/>
              </a:prstGeom>
              <a:blipFill>
                <a:blip r:embed="rId14"/>
                <a:stretch>
                  <a:fillRect l="-4918" t="-8696" r="-163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4DF43AB-E34C-8365-6742-A230E059784A}"/>
                  </a:ext>
                </a:extLst>
              </p:cNvPr>
              <p:cNvSpPr txBox="1"/>
              <p:nvPr/>
            </p:nvSpPr>
            <p:spPr>
              <a:xfrm>
                <a:off x="9595569" y="15263675"/>
                <a:ext cx="381515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4DF43AB-E34C-8365-6742-A230E0597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569" y="15263675"/>
                <a:ext cx="381515" cy="317972"/>
              </a:xfrm>
              <a:prstGeom prst="rect">
                <a:avLst/>
              </a:prstGeom>
              <a:blipFill>
                <a:blip r:embed="rId15"/>
                <a:stretch>
                  <a:fillRect l="-12903" r="-1290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50EBA6A-DD9B-DBC1-ED94-989E1F25355A}"/>
                  </a:ext>
                </a:extLst>
              </p:cNvPr>
              <p:cNvSpPr txBox="1"/>
              <p:nvPr/>
            </p:nvSpPr>
            <p:spPr>
              <a:xfrm>
                <a:off x="9955609" y="15275409"/>
                <a:ext cx="900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50EBA6A-DD9B-DBC1-ED94-989E1F253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609" y="15275409"/>
                <a:ext cx="900375" cy="276999"/>
              </a:xfrm>
              <a:prstGeom prst="rect">
                <a:avLst/>
              </a:prstGeom>
              <a:blipFill>
                <a:blip r:embed="rId16"/>
                <a:stretch>
                  <a:fillRect l="-4167" r="-138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D2A8EDC4-E676-7354-02DE-F87CFA1AF955}"/>
              </a:ext>
            </a:extLst>
          </p:cNvPr>
          <p:cNvSpPr txBox="1"/>
          <p:nvPr/>
        </p:nvSpPr>
        <p:spPr>
          <a:xfrm>
            <a:off x="3911406" y="14187786"/>
            <a:ext cx="837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Formation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60DE1F0-23F2-5D94-36DB-4B085C726D74}"/>
              </a:ext>
            </a:extLst>
          </p:cNvPr>
          <p:cNvSpPr txBox="1"/>
          <p:nvPr/>
        </p:nvSpPr>
        <p:spPr>
          <a:xfrm>
            <a:off x="18962673" y="8430106"/>
            <a:ext cx="26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Ensure Formation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BBD113-4C0C-714D-C92B-87CEAC5A5868}"/>
              </a:ext>
            </a:extLst>
          </p:cNvPr>
          <p:cNvSpPr txBox="1"/>
          <p:nvPr/>
        </p:nvSpPr>
        <p:spPr>
          <a:xfrm>
            <a:off x="15987778" y="8426107"/>
            <a:ext cx="268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Generate Feasible Path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A227DE2-9B0B-B5BF-7959-4FE01E579C6C}"/>
              </a:ext>
            </a:extLst>
          </p:cNvPr>
          <p:cNvCxnSpPr>
            <a:cxnSpLocks/>
          </p:cNvCxnSpPr>
          <p:nvPr/>
        </p:nvCxnSpPr>
        <p:spPr>
          <a:xfrm>
            <a:off x="7487632" y="22672805"/>
            <a:ext cx="130898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CAA13498-B27B-3C76-21D4-DA1F97882644}"/>
              </a:ext>
            </a:extLst>
          </p:cNvPr>
          <p:cNvSpPr txBox="1"/>
          <p:nvPr/>
        </p:nvSpPr>
        <p:spPr>
          <a:xfrm>
            <a:off x="7631638" y="22755679"/>
            <a:ext cx="837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ROS-Based </a:t>
            </a:r>
            <a:r>
              <a:rPr lang="en-US" sz="3200" u="sng" dirty="0" err="1"/>
              <a:t>Intergated</a:t>
            </a:r>
            <a:r>
              <a:rPr lang="en-US" sz="3200" u="sng" dirty="0"/>
              <a:t> Testing With GNC 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7DB4E237-713B-1D02-59C9-8C6E68199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05695" y="14259691"/>
            <a:ext cx="9230821" cy="3616942"/>
          </a:xfrm>
          <a:prstGeom prst="rect">
            <a:avLst/>
          </a:prstGeom>
        </p:spPr>
      </p:pic>
      <p:pic>
        <p:nvPicPr>
          <p:cNvPr id="166" name="Content Placeholder 4">
            <a:extLst>
              <a:ext uri="{FF2B5EF4-FFF2-40B4-BE49-F238E27FC236}">
                <a16:creationId xmlns:a16="http://schemas.microsoft.com/office/drawing/2014/main" id="{DB5CBAF5-EBFF-C61C-38A1-B17CF70172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9923" y="23060619"/>
            <a:ext cx="4287415" cy="483669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6AF4A875-2871-7810-C8C9-D37198B41A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9075" y="24941928"/>
            <a:ext cx="7772400" cy="251062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93155A48-D200-FF71-6B7E-526A3B7CE9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27100" y="24937680"/>
            <a:ext cx="7772400" cy="251062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01B5A03F-AE91-7315-4B27-EA197B040E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530985" y="24941928"/>
            <a:ext cx="7772400" cy="2510620"/>
          </a:xfrm>
          <a:prstGeom prst="rect">
            <a:avLst/>
          </a:prstGeom>
        </p:spPr>
      </p:pic>
      <p:sp>
        <p:nvSpPr>
          <p:cNvPr id="175" name="Right Arrow 174">
            <a:extLst>
              <a:ext uri="{FF2B5EF4-FFF2-40B4-BE49-F238E27FC236}">
                <a16:creationId xmlns:a16="http://schemas.microsoft.com/office/drawing/2014/main" id="{6422F23A-DA11-DC10-C03E-C0C0BDA84F21}"/>
              </a:ext>
            </a:extLst>
          </p:cNvPr>
          <p:cNvSpPr/>
          <p:nvPr/>
        </p:nvSpPr>
        <p:spPr>
          <a:xfrm>
            <a:off x="8288543" y="24334226"/>
            <a:ext cx="12060794" cy="32802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95FE0289-8E25-18BE-D0D2-76ED696402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39783" y="24929718"/>
            <a:ext cx="7772400" cy="2510620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8586E71-2732-44AE-6703-4AD4E5828338}"/>
              </a:ext>
            </a:extLst>
          </p:cNvPr>
          <p:cNvSpPr txBox="1"/>
          <p:nvPr/>
        </p:nvSpPr>
        <p:spPr>
          <a:xfrm>
            <a:off x="8004033" y="23706207"/>
            <a:ext cx="656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Tracking using a Timed </a:t>
            </a:r>
            <a:r>
              <a:rPr lang="en-US" sz="2000" u="sng" dirty="0" err="1"/>
              <a:t>Elastic.Band</a:t>
            </a:r>
            <a:r>
              <a:rPr lang="en-US" sz="2000" u="sng" dirty="0"/>
              <a:t> Planner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3AA615-5615-1F3E-DA79-531B916F7AC9}"/>
              </a:ext>
            </a:extLst>
          </p:cNvPr>
          <p:cNvSpPr txBox="1"/>
          <p:nvPr/>
        </p:nvSpPr>
        <p:spPr>
          <a:xfrm>
            <a:off x="323887" y="23572476"/>
            <a:ext cx="394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Formation Sensing Team</a:t>
            </a:r>
            <a:br>
              <a:rPr lang="en-US" dirty="0"/>
            </a:br>
            <a:r>
              <a:rPr lang="en-US" dirty="0"/>
              <a:t>Planner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94E67DF-BD4F-4907-D206-56348780CC3B}"/>
              </a:ext>
            </a:extLst>
          </p:cNvPr>
          <p:cNvSpPr txBox="1"/>
          <p:nvPr/>
        </p:nvSpPr>
        <p:spPr>
          <a:xfrm>
            <a:off x="292278" y="25107946"/>
            <a:ext cx="39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Agent Level Global Planner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76F8588-0421-8679-35AF-F3C4AEAB7003}"/>
              </a:ext>
            </a:extLst>
          </p:cNvPr>
          <p:cNvSpPr txBox="1"/>
          <p:nvPr/>
        </p:nvSpPr>
        <p:spPr>
          <a:xfrm>
            <a:off x="281372" y="25757520"/>
            <a:ext cx="39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Agent Level Local Planner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ED54B18-F2DD-E0EE-81CB-9D481AB9E05B}"/>
              </a:ext>
            </a:extLst>
          </p:cNvPr>
          <p:cNvSpPr/>
          <p:nvPr/>
        </p:nvSpPr>
        <p:spPr>
          <a:xfrm>
            <a:off x="307070" y="23512414"/>
            <a:ext cx="2634913" cy="88710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D23DFA8-A1AF-19FB-FF59-0B3696C4D78E}"/>
              </a:ext>
            </a:extLst>
          </p:cNvPr>
          <p:cNvSpPr/>
          <p:nvPr/>
        </p:nvSpPr>
        <p:spPr>
          <a:xfrm>
            <a:off x="281372" y="24982091"/>
            <a:ext cx="2634913" cy="584775"/>
          </a:xfrm>
          <a:prstGeom prst="rect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65BED03-F710-D8A0-6919-7BDB8DAA15EB}"/>
              </a:ext>
            </a:extLst>
          </p:cNvPr>
          <p:cNvSpPr/>
          <p:nvPr/>
        </p:nvSpPr>
        <p:spPr>
          <a:xfrm>
            <a:off x="281371" y="25690518"/>
            <a:ext cx="2634913" cy="584775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Elbow Connector 185">
            <a:extLst>
              <a:ext uri="{FF2B5EF4-FFF2-40B4-BE49-F238E27FC236}">
                <a16:creationId xmlns:a16="http://schemas.microsoft.com/office/drawing/2014/main" id="{EA7BD44B-D378-9744-0B4C-0B41AB773F93}"/>
              </a:ext>
            </a:extLst>
          </p:cNvPr>
          <p:cNvCxnSpPr>
            <a:stCxn id="180" idx="3"/>
          </p:cNvCxnSpPr>
          <p:nvPr/>
        </p:nvCxnSpPr>
        <p:spPr>
          <a:xfrm>
            <a:off x="2941983" y="23955967"/>
            <a:ext cx="2568007" cy="673198"/>
          </a:xfrm>
          <a:prstGeom prst="bentConnector3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4251466E-9D0A-3C9D-D9E8-6536FCE78F70}"/>
              </a:ext>
            </a:extLst>
          </p:cNvPr>
          <p:cNvCxnSpPr>
            <a:stCxn id="181" idx="3"/>
          </p:cNvCxnSpPr>
          <p:nvPr/>
        </p:nvCxnSpPr>
        <p:spPr>
          <a:xfrm>
            <a:off x="2916285" y="25274479"/>
            <a:ext cx="2362928" cy="428148"/>
          </a:xfrm>
          <a:prstGeom prst="bentConnector3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A99D58B9-E15B-AC29-E980-1F64B8C6E974}"/>
              </a:ext>
            </a:extLst>
          </p:cNvPr>
          <p:cNvCxnSpPr>
            <a:stCxn id="182" idx="3"/>
          </p:cNvCxnSpPr>
          <p:nvPr/>
        </p:nvCxnSpPr>
        <p:spPr>
          <a:xfrm>
            <a:off x="2916284" y="25982906"/>
            <a:ext cx="2587666" cy="115931"/>
          </a:xfrm>
          <a:prstGeom prst="bentConnector3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" name="Table 8">
            <a:extLst>
              <a:ext uri="{FF2B5EF4-FFF2-40B4-BE49-F238E27FC236}">
                <a16:creationId xmlns:a16="http://schemas.microsoft.com/office/drawing/2014/main" id="{8EF4BD19-2F06-7E81-0929-2D14BF79F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904178"/>
              </p:ext>
            </p:extLst>
          </p:nvPr>
        </p:nvGraphicFramePr>
        <p:xfrm>
          <a:off x="7766588" y="19267371"/>
          <a:ext cx="6709140" cy="3011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380">
                  <a:extLst>
                    <a:ext uri="{9D8B030D-6E8A-4147-A177-3AD203B41FA5}">
                      <a16:colId xmlns:a16="http://schemas.microsoft.com/office/drawing/2014/main" val="135081970"/>
                    </a:ext>
                  </a:extLst>
                </a:gridCol>
                <a:gridCol w="2236380">
                  <a:extLst>
                    <a:ext uri="{9D8B030D-6E8A-4147-A177-3AD203B41FA5}">
                      <a16:colId xmlns:a16="http://schemas.microsoft.com/office/drawing/2014/main" val="1253925113"/>
                    </a:ext>
                  </a:extLst>
                </a:gridCol>
                <a:gridCol w="2236380">
                  <a:extLst>
                    <a:ext uri="{9D8B030D-6E8A-4147-A177-3AD203B41FA5}">
                      <a16:colId xmlns:a16="http://schemas.microsoft.com/office/drawing/2014/main" val="141423840"/>
                    </a:ext>
                  </a:extLst>
                </a:gridCol>
              </a:tblGrid>
              <a:tr h="35934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Search-Based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Sampling-Based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13674"/>
                  </a:ext>
                </a:extLst>
              </a:tr>
              <a:tr h="239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Grid (or) Oracle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243872"/>
                  </a:ext>
                </a:extLst>
              </a:tr>
              <a:tr h="3939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Formation Constraints (Hard)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38890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Formation State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Dimension-reduction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01782"/>
                  </a:ext>
                </a:extLst>
              </a:tr>
              <a:tr h="4494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Curse of Dimensionality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Need Heuristics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Is handled implicitly due to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136406"/>
                  </a:ext>
                </a:extLst>
              </a:tr>
              <a:tr h="5338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Grid resolution depends on formation 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68863"/>
                  </a:ext>
                </a:extLst>
              </a:tr>
            </a:tbl>
          </a:graphicData>
        </a:graphic>
      </p:graphicFrame>
      <p:pic>
        <p:nvPicPr>
          <p:cNvPr id="198" name="Picture 197">
            <a:extLst>
              <a:ext uri="{FF2B5EF4-FFF2-40B4-BE49-F238E27FC236}">
                <a16:creationId xmlns:a16="http://schemas.microsoft.com/office/drawing/2014/main" id="{7CD70485-29F1-C23C-18A0-B404D8A2687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816863" y="19044521"/>
            <a:ext cx="6719653" cy="3359827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4949939A-71A5-A034-4E8A-DCDC8A9A19B5}"/>
              </a:ext>
            </a:extLst>
          </p:cNvPr>
          <p:cNvSpPr txBox="1"/>
          <p:nvPr/>
        </p:nvSpPr>
        <p:spPr>
          <a:xfrm>
            <a:off x="4591967" y="18412989"/>
            <a:ext cx="1888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Search-Based Vs. Sampling-Based Vs. Optimization-Based Planning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037F579-24A2-B04A-F40C-9B9FAE8573F0}"/>
              </a:ext>
            </a:extLst>
          </p:cNvPr>
          <p:cNvSpPr txBox="1"/>
          <p:nvPr/>
        </p:nvSpPr>
        <p:spPr>
          <a:xfrm>
            <a:off x="471525" y="8959326"/>
            <a:ext cx="13169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What we want from Formation Sensing?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E7A06187-3ADC-5B7D-1207-0114F4317E25}"/>
              </a:ext>
            </a:extLst>
          </p:cNvPr>
          <p:cNvSpPr txBox="1"/>
          <p:nvPr/>
        </p:nvSpPr>
        <p:spPr>
          <a:xfrm>
            <a:off x="718897" y="10011907"/>
            <a:ext cx="52335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Collect measurements (e.g., camera images) at synchronized times (with some tolerance) at prescribed distance OR time intervals (with some tolerance) safely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While (at the time of the measurement) we are in a formation of a given constant shape to within some relative tolerance </a:t>
            </a:r>
          </a:p>
        </p:txBody>
      </p: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292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31</cp:revision>
  <dcterms:created xsi:type="dcterms:W3CDTF">2022-08-22T17:05:38Z</dcterms:created>
  <dcterms:modified xsi:type="dcterms:W3CDTF">2022-11-23T00:11:35Z</dcterms:modified>
</cp:coreProperties>
</file>