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</p:sldMasterIdLst>
  <p:notesMasterIdLst>
    <p:notesMasterId r:id="rId11"/>
  </p:notesMasterIdLst>
  <p:handoutMasterIdLst>
    <p:handoutMasterId r:id="rId12"/>
  </p:handoutMasterIdLst>
  <p:sldIdLst>
    <p:sldId id="282" r:id="rId3"/>
    <p:sldId id="283" r:id="rId4"/>
    <p:sldId id="286" r:id="rId5"/>
    <p:sldId id="284" r:id="rId6"/>
    <p:sldId id="279" r:id="rId7"/>
    <p:sldId id="280" r:id="rId8"/>
    <p:sldId id="287" r:id="rId9"/>
    <p:sldId id="281" r:id="rId10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6619" autoAdjust="0"/>
  </p:normalViewPr>
  <p:slideViewPr>
    <p:cSldViewPr snapToGrid="0" snapToObjects="1">
      <p:cViewPr varScale="1">
        <p:scale>
          <a:sx n="159" d="100"/>
          <a:sy n="159" d="100"/>
        </p:scale>
        <p:origin x="184" y="3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10/28/20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DEFE66-01B5-A147-B059-451E84A54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732" y="1571687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B06CD5-79FB-D64E-854C-192AEA1DF1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0731" y="823076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baseline="0">
                <a:solidFill>
                  <a:srgbClr val="99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9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A986069-7FC5-D241-A4EF-28C7BDB192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21932" b="21932"/>
          <a:stretch>
            <a:fillRect/>
          </a:stretch>
        </p:blipFill>
        <p:spPr/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73CAB81-4E43-F140-AF13-B466D9094E76}"/>
              </a:ext>
            </a:extLst>
          </p:cNvPr>
          <p:cNvSpPr txBox="1">
            <a:spLocks/>
          </p:cNvSpPr>
          <p:nvPr/>
        </p:nvSpPr>
        <p:spPr>
          <a:xfrm>
            <a:off x="369198" y="3483788"/>
            <a:ext cx="8436135" cy="36389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Testing the Laws of Gravity with Galaxy Surveys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1EEC75B-CC61-E044-8ABA-811DA016D64D}"/>
              </a:ext>
            </a:extLst>
          </p:cNvPr>
          <p:cNvSpPr txBox="1">
            <a:spLocks/>
          </p:cNvSpPr>
          <p:nvPr/>
        </p:nvSpPr>
        <p:spPr>
          <a:xfrm>
            <a:off x="369198" y="3913971"/>
            <a:ext cx="8436134" cy="40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b="0" i="0" u="none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A50021"/>
                </a:solidFill>
                <a:latin typeface="Arial" charset="0"/>
              </a:rPr>
              <a:t>Agnès </a:t>
            </a:r>
            <a:r>
              <a:rPr lang="en-US" sz="1600" dirty="0" err="1">
                <a:solidFill>
                  <a:srgbClr val="A50021"/>
                </a:solidFill>
                <a:latin typeface="Arial" charset="0"/>
              </a:rPr>
              <a:t>Ferté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5F809F-D295-CF4A-B583-F28EED4303E1}"/>
              </a:ext>
            </a:extLst>
          </p:cNvPr>
          <p:cNvSpPr txBox="1"/>
          <p:nvPr/>
        </p:nvSpPr>
        <p:spPr>
          <a:xfrm>
            <a:off x="369197" y="4234054"/>
            <a:ext cx="561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Organization: 3268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Advisors:  Eric Huff (3268), Jason Rhodes (3200)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Postdoc Program: JPL</a:t>
            </a:r>
          </a:p>
        </p:txBody>
      </p:sp>
      <p:pic>
        <p:nvPicPr>
          <p:cNvPr id="9" name="Audio Recording Oct 13, 2020 at 11:42:22 AM" descr="Audio Recording Oct 13, 2020 at 11:42:22 AM">
            <a:hlinkClick r:id="" action="ppaction://media"/>
            <a:extLst>
              <a:ext uri="{FF2B5EF4-FFF2-40B4-BE49-F238E27FC236}">
                <a16:creationId xmlns:a16="http://schemas.microsoft.com/office/drawing/2014/main" id="{4160B507-1823-C446-8261-846115ED0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999" y="103052"/>
            <a:ext cx="252396" cy="2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64100"/>
            <a:ext cx="9144000" cy="430183"/>
          </a:xfrm>
        </p:spPr>
        <p:txBody>
          <a:bodyPr/>
          <a:lstStyle/>
          <a:p>
            <a:r>
              <a:rPr lang="en-US" dirty="0"/>
              <a:t>Why is the universe’s expansion accelerating?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D23FA-6172-684B-88FC-CBFB0647B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" y="627564"/>
            <a:ext cx="6726843" cy="4392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F074D3-13EE-3A46-9DDC-CED9D61155D0}"/>
              </a:ext>
            </a:extLst>
          </p:cNvPr>
          <p:cNvSpPr txBox="1"/>
          <p:nvPr/>
        </p:nvSpPr>
        <p:spPr>
          <a:xfrm>
            <a:off x="6440719" y="4757679"/>
            <a:ext cx="132347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NASA/WMAP science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6826F-0452-2F4E-A4BA-E268204DC22C}"/>
              </a:ext>
            </a:extLst>
          </p:cNvPr>
          <p:cNvSpPr txBox="1"/>
          <p:nvPr/>
        </p:nvSpPr>
        <p:spPr>
          <a:xfrm>
            <a:off x="4325314" y="1237640"/>
            <a:ext cx="325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Dark energy or Modified gravity?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9DC37A63-264F-8249-95BF-AFD2803C9AAF}"/>
              </a:ext>
            </a:extLst>
          </p:cNvPr>
          <p:cNvSpPr/>
          <p:nvPr/>
        </p:nvSpPr>
        <p:spPr>
          <a:xfrm rot="5400000">
            <a:off x="5879082" y="1261758"/>
            <a:ext cx="139856" cy="817713"/>
          </a:xfrm>
          <a:prstGeom prst="leftBracket">
            <a:avLst>
              <a:gd name="adj" fmla="val 254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Oct 13, 2020 at 11:00:48 AM" descr="Audio Recording Oct 13, 2020 at 11:00:48 AM">
            <a:hlinkClick r:id="" action="ppaction://media"/>
            <a:extLst>
              <a:ext uri="{FF2B5EF4-FFF2-40B4-BE49-F238E27FC236}">
                <a16:creationId xmlns:a16="http://schemas.microsoft.com/office/drawing/2014/main" id="{2D4DC998-70CD-AD48-A36C-13054DB9A6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0631" y="575419"/>
            <a:ext cx="240274" cy="3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666CE-207C-5649-AD0C-749A89380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64100"/>
            <a:ext cx="8454602" cy="430183"/>
          </a:xfrm>
        </p:spPr>
        <p:txBody>
          <a:bodyPr/>
          <a:lstStyle/>
          <a:p>
            <a:r>
              <a:rPr lang="en-US" dirty="0"/>
              <a:t>Weak gravitational lensing probes modified gravity</a:t>
            </a:r>
          </a:p>
        </p:txBody>
      </p:sp>
      <p:pic>
        <p:nvPicPr>
          <p:cNvPr id="2" name="Audio Recording Oct 13, 2020 at 11:08:07 AM" descr="Audio Recording Oct 13, 2020 at 11:08:07 AM">
            <a:hlinkClick r:id="" action="ppaction://media"/>
            <a:extLst>
              <a:ext uri="{FF2B5EF4-FFF2-40B4-BE49-F238E27FC236}">
                <a16:creationId xmlns:a16="http://schemas.microsoft.com/office/drawing/2014/main" id="{4E1BE1E6-4843-0041-9757-1F04B9D62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3300" y="194692"/>
            <a:ext cx="483161" cy="4831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D07298-82A7-9649-B9E2-C3F24C919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39" y="494283"/>
            <a:ext cx="8389839" cy="44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64100"/>
            <a:ext cx="8454602" cy="430183"/>
          </a:xfrm>
        </p:spPr>
        <p:txBody>
          <a:bodyPr/>
          <a:lstStyle/>
          <a:p>
            <a:r>
              <a:rPr lang="en-US" dirty="0"/>
              <a:t>So many alternative theories to General Relativity!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547027-B0CA-084C-81AE-50DCBF2A0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49" y="624137"/>
            <a:ext cx="5524501" cy="4143375"/>
          </a:xfrm>
          <a:prstGeom prst="rect">
            <a:avLst/>
          </a:prstGeom>
        </p:spPr>
      </p:pic>
      <p:pic>
        <p:nvPicPr>
          <p:cNvPr id="2" name="Audio Recording Oct 13, 2020 at 11:12:08 AM" descr="Audio Recording Oct 13, 2020 at 11:12:08 AM">
            <a:hlinkClick r:id="" action="ppaction://media"/>
            <a:extLst>
              <a:ext uri="{FF2B5EF4-FFF2-40B4-BE49-F238E27FC236}">
                <a16:creationId xmlns:a16="http://schemas.microsoft.com/office/drawing/2014/main" id="{158D3419-1DB3-D247-A00B-95D37C081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48" y="624137"/>
            <a:ext cx="232812" cy="2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A7146-5543-9B4D-9341-971B7D713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64100"/>
            <a:ext cx="9144000" cy="430183"/>
          </a:xfrm>
        </p:spPr>
        <p:txBody>
          <a:bodyPr/>
          <a:lstStyle/>
          <a:p>
            <a:r>
              <a:rPr lang="en-US" sz="2200" dirty="0"/>
              <a:t>A new approach to simplify the space of Modified Gravity theories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E2B898-B32C-6748-9B93-89B207B70A87}"/>
              </a:ext>
            </a:extLst>
          </p:cNvPr>
          <p:cNvGrpSpPr/>
          <p:nvPr/>
        </p:nvGrpSpPr>
        <p:grpSpPr>
          <a:xfrm>
            <a:off x="889480" y="746760"/>
            <a:ext cx="7705880" cy="3350942"/>
            <a:chOff x="889480" y="1398617"/>
            <a:chExt cx="7182706" cy="29156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614934-0BB2-B545-97E3-3DD88F44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480" y="1398617"/>
              <a:ext cx="7182706" cy="29106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DCCEE9-7CC5-1A4D-BDDB-9DCA6A8FE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480" y="1411760"/>
              <a:ext cx="3870013" cy="2902509"/>
            </a:xfrm>
            <a:prstGeom prst="rect">
              <a:avLst/>
            </a:prstGeom>
          </p:spPr>
        </p:pic>
      </p:grpSp>
      <p:pic>
        <p:nvPicPr>
          <p:cNvPr id="4" name="Audio Recording Oct 13, 2020 at 11:54:12 AM" descr="Audio Recording Oct 13, 2020 at 11:54:12 AM">
            <a:hlinkClick r:id="" action="ppaction://media"/>
            <a:extLst>
              <a:ext uri="{FF2B5EF4-FFF2-40B4-BE49-F238E27FC236}">
                <a16:creationId xmlns:a16="http://schemas.microsoft.com/office/drawing/2014/main" id="{25868BBF-A680-EA4D-ABCA-0584D8157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2333" y="4942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30E4B6-70AE-CE43-B501-6C1307D80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20" y="2560464"/>
            <a:ext cx="2859576" cy="246256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1E49AF-FBEC-604F-893A-9BEEF568992A}"/>
              </a:ext>
            </a:extLst>
          </p:cNvPr>
          <p:cNvSpPr/>
          <p:nvPr/>
        </p:nvSpPr>
        <p:spPr>
          <a:xfrm>
            <a:off x="402183" y="3442350"/>
            <a:ext cx="4983480" cy="932384"/>
          </a:xfrm>
          <a:prstGeom prst="roundRect">
            <a:avLst/>
          </a:prstGeom>
          <a:solidFill>
            <a:srgbClr val="C00000">
              <a:alpha val="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14918DD-4395-A545-85E3-3AC04B5CAE2E}"/>
              </a:ext>
            </a:extLst>
          </p:cNvPr>
          <p:cNvSpPr/>
          <p:nvPr/>
        </p:nvSpPr>
        <p:spPr>
          <a:xfrm>
            <a:off x="4048929" y="909097"/>
            <a:ext cx="4983480" cy="1330408"/>
          </a:xfrm>
          <a:prstGeom prst="roundRect">
            <a:avLst/>
          </a:prstGeom>
          <a:solidFill>
            <a:srgbClr val="C00000">
              <a:alpha val="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E6366-EFBC-5F4B-88DF-2C53F2A8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64100"/>
            <a:ext cx="8454602" cy="43018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CFF01-4BF7-2C4B-B8F8-09B0B8664673}"/>
              </a:ext>
            </a:extLst>
          </p:cNvPr>
          <p:cNvSpPr txBox="1"/>
          <p:nvPr/>
        </p:nvSpPr>
        <p:spPr>
          <a:xfrm>
            <a:off x="4076984" y="927734"/>
            <a:ext cx="4966176" cy="1200329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Step 1 </a:t>
            </a:r>
            <a:br>
              <a:rPr lang="en-US" dirty="0"/>
            </a:br>
            <a:r>
              <a:rPr lang="en-US" dirty="0"/>
              <a:t>Create </a:t>
            </a:r>
            <a:r>
              <a:rPr lang="en-US" b="1" dirty="0"/>
              <a:t>training data</a:t>
            </a:r>
            <a:r>
              <a:rPr lang="en-US" dirty="0"/>
              <a:t> = theoretical predictions of the weak lensing signal for a set of different modified gravity theories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A0991-806D-0542-8CDA-B2A88B653604}"/>
              </a:ext>
            </a:extLst>
          </p:cNvPr>
          <p:cNvSpPr txBox="1"/>
          <p:nvPr/>
        </p:nvSpPr>
        <p:spPr>
          <a:xfrm>
            <a:off x="434985" y="3453309"/>
            <a:ext cx="4966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Step 2 </a:t>
            </a:r>
            <a:br>
              <a:rPr lang="en-US" dirty="0"/>
            </a:br>
            <a:r>
              <a:rPr lang="en-US" dirty="0"/>
              <a:t>Produce the </a:t>
            </a:r>
            <a:r>
              <a:rPr lang="en-US" b="1" dirty="0"/>
              <a:t>Self-Organizing Map </a:t>
            </a:r>
            <a:r>
              <a:rPr lang="en-US" dirty="0"/>
              <a:t>using the training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2B5A0-B618-3242-A1B4-00123EE18241}"/>
              </a:ext>
            </a:extLst>
          </p:cNvPr>
          <p:cNvSpPr txBox="1"/>
          <p:nvPr/>
        </p:nvSpPr>
        <p:spPr>
          <a:xfrm rot="5400000">
            <a:off x="7932941" y="3637857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Number of theories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0969C-56B1-E941-B7BF-4274B4397680}"/>
              </a:ext>
            </a:extLst>
          </p:cNvPr>
          <p:cNvCxnSpPr>
            <a:cxnSpLocks/>
          </p:cNvCxnSpPr>
          <p:nvPr/>
        </p:nvCxnSpPr>
        <p:spPr>
          <a:xfrm>
            <a:off x="3788127" y="1574301"/>
            <a:ext cx="253053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678CD3-3EE5-0249-B6AD-7BD88AAEFA8C}"/>
              </a:ext>
            </a:extLst>
          </p:cNvPr>
          <p:cNvCxnSpPr>
            <a:cxnSpLocks/>
          </p:cNvCxnSpPr>
          <p:nvPr/>
        </p:nvCxnSpPr>
        <p:spPr>
          <a:xfrm>
            <a:off x="5393412" y="3869236"/>
            <a:ext cx="41412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60F41AF-406A-F74A-89CD-5FD855A10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95" y="679854"/>
            <a:ext cx="3561860" cy="2335082"/>
          </a:xfrm>
          <a:prstGeom prst="rect">
            <a:avLst/>
          </a:prstGeom>
        </p:spPr>
      </p:pic>
      <p:pic>
        <p:nvPicPr>
          <p:cNvPr id="29" name="Audio Recording Oct 13, 2020 at 12:17:21 PM" descr="Audio Recording Oct 13, 2020 at 12:17:21 PM">
            <a:hlinkClick r:id="" action="ppaction://media"/>
            <a:extLst>
              <a:ext uri="{FF2B5EF4-FFF2-40B4-BE49-F238E27FC236}">
                <a16:creationId xmlns:a16="http://schemas.microsoft.com/office/drawing/2014/main" id="{47A46731-4ECB-B04F-9088-518D6BB0E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4602" y="54260"/>
            <a:ext cx="454464" cy="4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BC5D038-04CD-0A41-915F-7794E75BE77B}"/>
              </a:ext>
            </a:extLst>
          </p:cNvPr>
          <p:cNvSpPr/>
          <p:nvPr/>
        </p:nvSpPr>
        <p:spPr>
          <a:xfrm>
            <a:off x="1624635" y="878410"/>
            <a:ext cx="5450364" cy="879935"/>
          </a:xfrm>
          <a:prstGeom prst="roundRect">
            <a:avLst/>
          </a:prstGeom>
          <a:solidFill>
            <a:srgbClr val="C00000">
              <a:alpha val="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F51DC0-98AB-2E42-9460-BE594ABA3164}"/>
              </a:ext>
            </a:extLst>
          </p:cNvPr>
          <p:cNvSpPr txBox="1">
            <a:spLocks/>
          </p:cNvSpPr>
          <p:nvPr/>
        </p:nvSpPr>
        <p:spPr>
          <a:xfrm>
            <a:off x="0" y="64100"/>
            <a:ext cx="9144000" cy="43018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 baseline="0">
                <a:solidFill>
                  <a:srgbClr val="99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Some theories are distinguishable using weak gravitational lensing!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ACE4B-7FAF-D54D-8709-A9AF022BB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474" y="2964180"/>
            <a:ext cx="4953825" cy="1964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6CD3CF-CC82-4542-A0BD-91B39C0D9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1" y="2994906"/>
            <a:ext cx="2529627" cy="1935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4D0979-8002-CD4F-BDA1-219C7EF03987}"/>
              </a:ext>
            </a:extLst>
          </p:cNvPr>
          <p:cNvSpPr txBox="1"/>
          <p:nvPr/>
        </p:nvSpPr>
        <p:spPr>
          <a:xfrm>
            <a:off x="1672419" y="866999"/>
            <a:ext cx="540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two theories of modified gravity (f(R) and </a:t>
            </a:r>
            <a:r>
              <a:rPr lang="en-US" dirty="0" err="1"/>
              <a:t>dilaton</a:t>
            </a:r>
            <a:r>
              <a:rPr lang="en-US" dirty="0"/>
              <a:t>) are in </a:t>
            </a:r>
            <a:r>
              <a:rPr lang="en-US" b="1" dirty="0"/>
              <a:t>different</a:t>
            </a:r>
            <a:r>
              <a:rPr lang="en-US" dirty="0"/>
              <a:t> places of the Self-Organizing Map: </a:t>
            </a:r>
            <a:br>
              <a:rPr lang="en-US" dirty="0"/>
            </a:br>
            <a:r>
              <a:rPr lang="en-US" dirty="0"/>
              <a:t>they can be </a:t>
            </a:r>
            <a:r>
              <a:rPr lang="en-US" b="1" dirty="0"/>
              <a:t>distinguished</a:t>
            </a:r>
            <a:r>
              <a:rPr lang="en-US" dirty="0"/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BF8468-B721-8E44-9C49-F2A55AAD3E07}"/>
              </a:ext>
            </a:extLst>
          </p:cNvPr>
          <p:cNvSpPr/>
          <p:nvPr/>
        </p:nvSpPr>
        <p:spPr>
          <a:xfrm>
            <a:off x="353062" y="2903220"/>
            <a:ext cx="2636520" cy="20955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F54F7-34F5-6946-B91B-A9BC2423EE38}"/>
              </a:ext>
            </a:extLst>
          </p:cNvPr>
          <p:cNvSpPr/>
          <p:nvPr/>
        </p:nvSpPr>
        <p:spPr>
          <a:xfrm>
            <a:off x="3737625" y="2903220"/>
            <a:ext cx="5012674" cy="20955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851031-64BA-6D46-B83E-962AA72C8FB6}"/>
              </a:ext>
            </a:extLst>
          </p:cNvPr>
          <p:cNvCxnSpPr>
            <a:cxnSpLocks/>
          </p:cNvCxnSpPr>
          <p:nvPr/>
        </p:nvCxnSpPr>
        <p:spPr>
          <a:xfrm flipH="1">
            <a:off x="2872740" y="1767082"/>
            <a:ext cx="473781" cy="113613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BA47A4-CFA7-BA4D-9FAA-6364A9D25ED6}"/>
              </a:ext>
            </a:extLst>
          </p:cNvPr>
          <p:cNvCxnSpPr>
            <a:cxnSpLocks/>
          </p:cNvCxnSpPr>
          <p:nvPr/>
        </p:nvCxnSpPr>
        <p:spPr>
          <a:xfrm>
            <a:off x="3346429" y="1783020"/>
            <a:ext cx="777695" cy="11113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93F0BA5-24CF-484D-BF42-01B6EE23D885}"/>
              </a:ext>
            </a:extLst>
          </p:cNvPr>
          <p:cNvSpPr txBox="1"/>
          <p:nvPr/>
        </p:nvSpPr>
        <p:spPr>
          <a:xfrm>
            <a:off x="710001" y="2623819"/>
            <a:ext cx="19226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f(R) are on the </a:t>
            </a:r>
            <a:r>
              <a:rPr lang="en-US" sz="1500" b="1" dirty="0">
                <a:solidFill>
                  <a:srgbClr val="C00000"/>
                </a:solidFill>
              </a:rPr>
              <a:t>top left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79DA0-1A4C-DA4E-868E-DFBDE64FC933}"/>
              </a:ext>
            </a:extLst>
          </p:cNvPr>
          <p:cNvSpPr txBox="1"/>
          <p:nvPr/>
        </p:nvSpPr>
        <p:spPr>
          <a:xfrm>
            <a:off x="4990999" y="2641015"/>
            <a:ext cx="26523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Dilaton</a:t>
            </a:r>
            <a:r>
              <a:rPr lang="en-US" sz="1500" dirty="0"/>
              <a:t> are on the </a:t>
            </a:r>
            <a:r>
              <a:rPr lang="en-US" sz="1500" b="1" dirty="0">
                <a:solidFill>
                  <a:srgbClr val="C00000"/>
                </a:solidFill>
              </a:rPr>
              <a:t>bottom right</a:t>
            </a:r>
          </a:p>
        </p:txBody>
      </p:sp>
      <p:pic>
        <p:nvPicPr>
          <p:cNvPr id="3" name="Audio Recording Oct 13, 2020 at 12:22:13 PM" descr="Audio Recording Oct 13, 2020 at 12:22:13 PM">
            <a:hlinkClick r:id="" action="ppaction://media"/>
            <a:extLst>
              <a:ext uri="{FF2B5EF4-FFF2-40B4-BE49-F238E27FC236}">
                <a16:creationId xmlns:a16="http://schemas.microsoft.com/office/drawing/2014/main" id="{3DF33E07-6097-D641-9A44-B27897573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5852" y="666186"/>
            <a:ext cx="424447" cy="4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76DA0E-34A8-994F-A430-A400496DCC6F}"/>
              </a:ext>
            </a:extLst>
          </p:cNvPr>
          <p:cNvSpPr/>
          <p:nvPr/>
        </p:nvSpPr>
        <p:spPr>
          <a:xfrm>
            <a:off x="824381" y="1258386"/>
            <a:ext cx="7495238" cy="1818027"/>
          </a:xfrm>
          <a:prstGeom prst="roundRect">
            <a:avLst/>
          </a:prstGeom>
          <a:solidFill>
            <a:srgbClr val="C00000">
              <a:alpha val="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0298A-0F1C-6147-ABD6-8E8B623D0F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4699" y="3611880"/>
            <a:ext cx="8454602" cy="1122852"/>
          </a:xfrm>
        </p:spPr>
        <p:txBody>
          <a:bodyPr/>
          <a:lstStyle/>
          <a:p>
            <a:r>
              <a:rPr lang="en-US" dirty="0"/>
              <a:t>Publication: </a:t>
            </a:r>
          </a:p>
          <a:p>
            <a:r>
              <a:rPr lang="en-US" dirty="0"/>
              <a:t>Agnès </a:t>
            </a:r>
            <a:r>
              <a:rPr lang="en-US" dirty="0" err="1"/>
              <a:t>Ferté</a:t>
            </a:r>
            <a:r>
              <a:rPr lang="en-US" dirty="0"/>
              <a:t>, </a:t>
            </a:r>
            <a:r>
              <a:rPr lang="en-US" dirty="0" err="1"/>
              <a:t>Shoubaneh</a:t>
            </a:r>
            <a:r>
              <a:rPr lang="en-US" dirty="0"/>
              <a:t> </a:t>
            </a:r>
            <a:r>
              <a:rPr lang="en-US" dirty="0" err="1"/>
              <a:t>Hemmati</a:t>
            </a:r>
            <a:r>
              <a:rPr lang="en-US" dirty="0"/>
              <a:t>, Daniel Masters, Brigitte </a:t>
            </a:r>
            <a:r>
              <a:rPr lang="en-US" dirty="0" err="1"/>
              <a:t>Montminy</a:t>
            </a:r>
            <a:r>
              <a:rPr lang="en-US" dirty="0"/>
              <a:t>, Jason Rhodes, </a:t>
            </a:r>
            <a:r>
              <a:rPr lang="en-US" i="1" dirty="0"/>
              <a:t>Self-Organizing Map of modified gravity theories constrained by cosmic shear</a:t>
            </a:r>
            <a:r>
              <a:rPr lang="en-US" dirty="0"/>
              <a:t>, in prep.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CCF47-63E8-6A4F-BBC4-53DE36AF8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64100"/>
            <a:ext cx="8454602" cy="430183"/>
          </a:xfrm>
        </p:spPr>
        <p:txBody>
          <a:bodyPr/>
          <a:lstStyle/>
          <a:p>
            <a:r>
              <a:rPr lang="en-US" dirty="0"/>
              <a:t>Outlooks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1766E-68E9-B34C-ACB2-70FF0F2015A2}"/>
              </a:ext>
            </a:extLst>
          </p:cNvPr>
          <p:cNvSpPr txBox="1"/>
          <p:nvPr/>
        </p:nvSpPr>
        <p:spPr>
          <a:xfrm>
            <a:off x="824381" y="1399657"/>
            <a:ext cx="7715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Self-Organizing Map can be used to </a:t>
            </a:r>
            <a:r>
              <a:rPr lang="en-US" b="1" dirty="0"/>
              <a:t>simplify</a:t>
            </a:r>
            <a:r>
              <a:rPr lang="en-US" dirty="0"/>
              <a:t> the space of modified gravity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next step is to project the effect of </a:t>
            </a:r>
            <a:r>
              <a:rPr lang="en-US" b="1" dirty="0"/>
              <a:t>future measurements </a:t>
            </a:r>
            <a:r>
              <a:rPr lang="en-US" dirty="0"/>
              <a:t>on the Self-Organizing Map of modified gravity.</a:t>
            </a:r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We will be able to indicate which theories to test with future galaxy surveys</a:t>
            </a:r>
          </a:p>
        </p:txBody>
      </p:sp>
      <p:pic>
        <p:nvPicPr>
          <p:cNvPr id="7" name="Audio Recording Oct 13, 2020 at 12:39:09 PM" descr="Audio Recording Oct 13, 2020 at 12:39:09 PM">
            <a:hlinkClick r:id="" action="ppaction://media"/>
            <a:extLst>
              <a:ext uri="{FF2B5EF4-FFF2-40B4-BE49-F238E27FC236}">
                <a16:creationId xmlns:a16="http://schemas.microsoft.com/office/drawing/2014/main" id="{C10303EC-0670-8A4D-AF29-6C609EBA63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9659" y="448521"/>
            <a:ext cx="430183" cy="4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14657</TotalTime>
  <Words>240</Words>
  <Application>Microsoft Macintosh PowerPoint</Application>
  <PresentationFormat>On-screen Show (16:9)</PresentationFormat>
  <Paragraphs>26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NASAjpl-WhiteTheme-16x9-vA6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195</cp:revision>
  <dcterms:created xsi:type="dcterms:W3CDTF">2016-09-08T21:41:17Z</dcterms:created>
  <dcterms:modified xsi:type="dcterms:W3CDTF">2020-10-29T03:32:18Z</dcterms:modified>
</cp:coreProperties>
</file>