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94" r:id="rId2"/>
  </p:sldMasterIdLst>
  <p:notesMasterIdLst>
    <p:notesMasterId r:id="rId13"/>
  </p:notesMasterIdLst>
  <p:handoutMasterIdLst>
    <p:handoutMasterId r:id="rId14"/>
  </p:handoutMasterIdLst>
  <p:sldIdLst>
    <p:sldId id="282" r:id="rId3"/>
    <p:sldId id="286" r:id="rId4"/>
    <p:sldId id="284" r:id="rId5"/>
    <p:sldId id="290" r:id="rId6"/>
    <p:sldId id="279" r:id="rId7"/>
    <p:sldId id="280" r:id="rId8"/>
    <p:sldId id="285" r:id="rId9"/>
    <p:sldId id="289" r:id="rId10"/>
    <p:sldId id="281" r:id="rId11"/>
    <p:sldId id="288" r:id="rId12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619" autoAdjust="0"/>
  </p:normalViewPr>
  <p:slideViewPr>
    <p:cSldViewPr snapToGrid="0" snapToObjects="1">
      <p:cViewPr varScale="1">
        <p:scale>
          <a:sx n="112" d="100"/>
          <a:sy n="112" d="100"/>
        </p:scale>
        <p:origin x="538" y="-2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10/12/2020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10/12/2020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5" y="1184383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3" y="4802823"/>
            <a:ext cx="7493624" cy="274637"/>
          </a:xfrm>
        </p:spPr>
        <p:txBody>
          <a:bodyPr/>
          <a:lstStyle/>
          <a:p>
            <a:pPr algn="l"/>
            <a:r>
              <a:rPr lang="en-US" smtClean="0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5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1D4C51F1-096E-4A7D-AF59-49489967A51A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00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D18AFA9-C13B-4E9A-A7F0-C8B20BE5ADB5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 smtClean="0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AFA6CE4-1B8F-4F53-8FC9-315CD27786F8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 smtClean="0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CDEFE66-01B5-A147-B059-451E84A547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732" y="1571687"/>
            <a:ext cx="8454602" cy="329262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Click to Insert Content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0B06CD5-79FB-D64E-854C-192AEA1DF18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0731" y="823076"/>
            <a:ext cx="8454602" cy="4301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1" baseline="0">
                <a:solidFill>
                  <a:srgbClr val="99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26962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39" y="3918225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5" y="4802823"/>
            <a:ext cx="3347357" cy="274637"/>
          </a:xfrm>
        </p:spPr>
        <p:txBody>
          <a:bodyPr/>
          <a:lstStyle/>
          <a:p>
            <a:r>
              <a:rPr lang="en-US" smtClean="0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8530529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7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7" y="3488175"/>
            <a:ext cx="8530530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44" y="4219782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9" y="4802823"/>
            <a:ext cx="5605046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41DE1EE-7D9E-4356-A17B-AC39B24D4A0F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24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0EE1217-8810-43A4-A260-F7B93C1E2460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1BC07D9-38D2-4D21-BB9F-4FB482252065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7A7201D-60A7-477E-96B4-3973BB7451F7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67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F441585-8FA9-4EA2-85A4-83043578477A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95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3F1A4B9-1F13-48F5-BF93-72CC0A0DFA2C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5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B8DC75-F238-4FEA-A196-95F443A65C8E}" type="datetime1">
              <a:rPr lang="en-US" smtClean="0"/>
              <a:t>10/12/2020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1" r:id="rId5"/>
    <p:sldLayoutId id="2147483662" r:id="rId6"/>
    <p:sldLayoutId id="2147483664" r:id="rId7"/>
    <p:sldLayoutId id="2147483663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81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0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673CAB81-4E43-F140-AF13-B466D9094E76}"/>
              </a:ext>
            </a:extLst>
          </p:cNvPr>
          <p:cNvSpPr txBox="1">
            <a:spLocks/>
          </p:cNvSpPr>
          <p:nvPr/>
        </p:nvSpPr>
        <p:spPr>
          <a:xfrm>
            <a:off x="369198" y="3483788"/>
            <a:ext cx="8436135" cy="363898"/>
          </a:xfrm>
          <a:prstGeom prst="rect">
            <a:avLst/>
          </a:prstGeom>
        </p:spPr>
        <p:txBody>
          <a:bodyPr/>
          <a:lstStyle>
            <a:lvl1pPr marL="2333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77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+mj-lt"/>
              </a:rPr>
              <a:t>2020 Postdoc </a:t>
            </a:r>
            <a:r>
              <a:rPr lang="en-US" sz="2400" b="1" dirty="0">
                <a:latin typeface="+mj-lt"/>
              </a:rPr>
              <a:t>Research </a:t>
            </a:r>
            <a:r>
              <a:rPr lang="en-US" sz="2400" b="1" dirty="0" smtClean="0">
                <a:latin typeface="+mj-lt"/>
              </a:rPr>
              <a:t>Day Presentation </a:t>
            </a:r>
            <a:r>
              <a:rPr lang="en-US" sz="2400" b="1" dirty="0">
                <a:latin typeface="+mj-lt"/>
              </a:rPr>
              <a:t>Conference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1EEC75B-CC61-E044-8ABA-811DA016D64D}"/>
              </a:ext>
            </a:extLst>
          </p:cNvPr>
          <p:cNvSpPr txBox="1">
            <a:spLocks/>
          </p:cNvSpPr>
          <p:nvPr/>
        </p:nvSpPr>
        <p:spPr>
          <a:xfrm>
            <a:off x="369198" y="3913971"/>
            <a:ext cx="8436134" cy="403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b="0" i="0" u="none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1"/>
                </a:solidFill>
                <a:latin typeface="Arial" charset="0"/>
              </a:rPr>
              <a:t>Andrew Erwin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5F809F-D295-CF4A-B583-F28EED4303E1}"/>
              </a:ext>
            </a:extLst>
          </p:cNvPr>
          <p:cNvSpPr txBox="1"/>
          <p:nvPr/>
        </p:nvSpPr>
        <p:spPr>
          <a:xfrm>
            <a:off x="369197" y="4234054"/>
            <a:ext cx="5619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000" dirty="0" smtClean="0">
                <a:latin typeface="+mj-lt"/>
              </a:rPr>
              <a:t>Organization: 382J</a:t>
            </a:r>
          </a:p>
          <a:p>
            <a:pPr>
              <a:spcBef>
                <a:spcPct val="0"/>
              </a:spcBef>
            </a:pPr>
            <a:r>
              <a:rPr lang="en-US" altLang="en-US" sz="1000" dirty="0" smtClean="0">
                <a:latin typeface="+mj-lt"/>
              </a:rPr>
              <a:t>Advisor: Talso Chui (382J)</a:t>
            </a:r>
          </a:p>
          <a:p>
            <a:pPr>
              <a:spcBef>
                <a:spcPct val="0"/>
              </a:spcBef>
            </a:pPr>
            <a:r>
              <a:rPr lang="en-US" altLang="en-US" sz="1000" dirty="0" smtClean="0">
                <a:latin typeface="+mj-lt"/>
              </a:rPr>
              <a:t>Postdoc Program: JPL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" t="38958" r="-313" b="29448"/>
          <a:stretch/>
        </p:blipFill>
        <p:spPr>
          <a:xfrm>
            <a:off x="-1" y="0"/>
            <a:ext cx="9225887" cy="3417503"/>
          </a:xfr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673CAB81-4E43-F140-AF13-B466D9094E76}"/>
              </a:ext>
            </a:extLst>
          </p:cNvPr>
          <p:cNvSpPr txBox="1">
            <a:spLocks/>
          </p:cNvSpPr>
          <p:nvPr/>
        </p:nvSpPr>
        <p:spPr>
          <a:xfrm>
            <a:off x="369198" y="3013605"/>
            <a:ext cx="8436135" cy="363898"/>
          </a:xfrm>
          <a:prstGeom prst="rect">
            <a:avLst/>
          </a:prstGeom>
        </p:spPr>
        <p:txBody>
          <a:bodyPr/>
          <a:lstStyle>
            <a:lvl1pPr marL="2333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77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A Planetary Broadband Seismometer (PBBS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68" y="51344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84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</a:rPr>
              <a:t>PI:  				</a:t>
            </a:r>
            <a:r>
              <a:rPr lang="en-US" sz="1600" dirty="0" smtClean="0">
                <a:solidFill>
                  <a:prstClr val="black"/>
                </a:solidFill>
              </a:rPr>
              <a:t>              Talso </a:t>
            </a:r>
            <a:r>
              <a:rPr lang="en-US" sz="1600" dirty="0">
                <a:solidFill>
                  <a:prstClr val="black"/>
                </a:solidFill>
              </a:rPr>
              <a:t>Chui 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</a:rPr>
              <a:t>JPL Co-I:  			</a:t>
            </a:r>
            <a:r>
              <a:rPr lang="en-US" sz="1600" dirty="0" smtClean="0">
                <a:solidFill>
                  <a:prstClr val="black"/>
                </a:solidFill>
              </a:rPr>
              <a:t>      Inseob Hahn, Sharon Kedar</a:t>
            </a:r>
            <a:endParaRPr lang="en-US" sz="1600" dirty="0">
              <a:solidFill>
                <a:prstClr val="black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</a:rPr>
              <a:t>U. Maryland Co-I:		</a:t>
            </a:r>
            <a:r>
              <a:rPr lang="en-US" sz="1600" dirty="0" smtClean="0">
                <a:solidFill>
                  <a:prstClr val="black"/>
                </a:solidFill>
              </a:rPr>
              <a:t>      Ho </a:t>
            </a:r>
            <a:r>
              <a:rPr lang="en-US" sz="1600" dirty="0">
                <a:solidFill>
                  <a:prstClr val="black"/>
                </a:solidFill>
              </a:rPr>
              <a:t>Jung Paik, Nicholas Schmerr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</a:rPr>
              <a:t>Austin Sensor Co-I:		</a:t>
            </a:r>
            <a:r>
              <a:rPr lang="en-US" sz="1600" dirty="0" smtClean="0">
                <a:solidFill>
                  <a:prstClr val="black"/>
                </a:solidFill>
              </a:rPr>
              <a:t>      Roger </a:t>
            </a:r>
            <a:r>
              <a:rPr lang="en-US" sz="1600" dirty="0">
                <a:solidFill>
                  <a:prstClr val="black"/>
                </a:solidFill>
              </a:rPr>
              <a:t>Williamson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</a:rPr>
              <a:t>Staff Technologist:		</a:t>
            </a:r>
            <a:r>
              <a:rPr lang="en-US" sz="1600" dirty="0" smtClean="0">
                <a:solidFill>
                  <a:prstClr val="black"/>
                </a:solidFill>
              </a:rPr>
              <a:t>      Kristjan </a:t>
            </a:r>
            <a:r>
              <a:rPr lang="en-US" sz="1600" dirty="0">
                <a:solidFill>
                  <a:prstClr val="black"/>
                </a:solidFill>
              </a:rPr>
              <a:t>Stone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prstClr val="black"/>
                </a:solidFill>
              </a:rPr>
              <a:t>JPL </a:t>
            </a:r>
            <a:r>
              <a:rPr lang="en-US" sz="1600" dirty="0">
                <a:solidFill>
                  <a:prstClr val="black"/>
                </a:solidFill>
              </a:rPr>
              <a:t>Postdoctoral </a:t>
            </a:r>
            <a:r>
              <a:rPr lang="en-US" sz="1600" dirty="0" smtClean="0">
                <a:solidFill>
                  <a:prstClr val="black"/>
                </a:solidFill>
              </a:rPr>
              <a:t>Fellow:       Andrew </a:t>
            </a:r>
            <a:r>
              <a:rPr lang="en-US" sz="1600" dirty="0">
                <a:solidFill>
                  <a:prstClr val="black"/>
                </a:solidFill>
              </a:rPr>
              <a:t>Erwin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</a:rPr>
              <a:t>U. Maryland Postdocs:          </a:t>
            </a:r>
            <a:r>
              <a:rPr lang="en-US" sz="1600" dirty="0" smtClean="0">
                <a:solidFill>
                  <a:prstClr val="black"/>
                </a:solidFill>
              </a:rPr>
              <a:t>Leandro </a:t>
            </a:r>
            <a:r>
              <a:rPr lang="en-US" sz="1600" dirty="0">
                <a:solidFill>
                  <a:prstClr val="black"/>
                </a:solidFill>
              </a:rPr>
              <a:t>de Paula, Christopher Collins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</a:rPr>
              <a:t>Summer Intern Students:      </a:t>
            </a:r>
            <a:r>
              <a:rPr lang="en-US" sz="1600" dirty="0" smtClean="0">
                <a:solidFill>
                  <a:prstClr val="black"/>
                </a:solidFill>
              </a:rPr>
              <a:t>Will </a:t>
            </a:r>
            <a:r>
              <a:rPr lang="en-US" sz="1600" dirty="0">
                <a:solidFill>
                  <a:prstClr val="black"/>
                </a:solidFill>
              </a:rPr>
              <a:t>Huie, Owen Winship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</a:rPr>
              <a:t>JPL Advisors:                        </a:t>
            </a:r>
            <a:r>
              <a:rPr lang="en-US" sz="1600" dirty="0" smtClean="0">
                <a:solidFill>
                  <a:prstClr val="black"/>
                </a:solidFill>
              </a:rPr>
              <a:t>Rob </a:t>
            </a:r>
            <a:r>
              <a:rPr lang="en-US" sz="1600" dirty="0">
                <a:solidFill>
                  <a:prstClr val="black"/>
                </a:solidFill>
              </a:rPr>
              <a:t>Calvet, Mark Balzer, Kenneth Hurst, </a:t>
            </a:r>
            <a:endParaRPr lang="en-US" sz="1600" dirty="0" smtClean="0">
              <a:solidFill>
                <a:prstClr val="black"/>
              </a:solidFill>
            </a:endParaRP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solidFill>
                  <a:prstClr val="black"/>
                </a:solidFill>
              </a:rPr>
              <a:t>                                            Jason </a:t>
            </a:r>
            <a:r>
              <a:rPr lang="en-US" sz="1600" dirty="0">
                <a:solidFill>
                  <a:prstClr val="black"/>
                </a:solidFill>
              </a:rPr>
              <a:t>Feldman, Jeffrey Umland, Kerry Klein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</a:rPr>
              <a:t>Collaborators:			</a:t>
            </a:r>
            <a:r>
              <a:rPr lang="en-US" sz="1600" dirty="0" smtClean="0">
                <a:solidFill>
                  <a:prstClr val="black"/>
                </a:solidFill>
              </a:rPr>
              <a:t>     Bruce </a:t>
            </a:r>
            <a:r>
              <a:rPr lang="en-US" sz="1600" dirty="0" err="1">
                <a:solidFill>
                  <a:prstClr val="black"/>
                </a:solidFill>
              </a:rPr>
              <a:t>Banerdt</a:t>
            </a:r>
            <a:r>
              <a:rPr lang="en-US" sz="1600" dirty="0">
                <a:solidFill>
                  <a:prstClr val="black"/>
                </a:solidFill>
              </a:rPr>
              <a:t> (JPL), Steve Vance (JPL), </a:t>
            </a:r>
          </a:p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prstClr val="black"/>
                </a:solidFill>
              </a:rPr>
              <a:t>				</a:t>
            </a:r>
            <a:r>
              <a:rPr lang="en-US" sz="1600" dirty="0" smtClean="0">
                <a:solidFill>
                  <a:prstClr val="black"/>
                </a:solidFill>
              </a:rPr>
              <a:t>             Clive </a:t>
            </a:r>
            <a:r>
              <a:rPr lang="en-US" sz="1600" dirty="0">
                <a:solidFill>
                  <a:prstClr val="black"/>
                </a:solidFill>
              </a:rPr>
              <a:t>Neal (U. Notre Dame)</a:t>
            </a:r>
          </a:p>
          <a:p>
            <a:endParaRPr lang="en-US" sz="1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PBBS Contributors</a:t>
            </a:r>
            <a:endParaRPr lang="en-US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84" y="5143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64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350731" y="1575983"/>
            <a:ext cx="4119669" cy="329262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Lunar Geophysical Network, a New Frontiers mission concept, calls for a seismometer more sensitive than the state of the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science goals of the Lunar Geophysical Network drive </a:t>
            </a:r>
            <a:r>
              <a:rPr lang="en-US" sz="1600" dirty="0"/>
              <a:t>seismometer performance requirements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Motivation: Understanding the Lunar Interior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536" y="1376924"/>
            <a:ext cx="3772914" cy="349168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143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25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3000"/>
    </mc:Choice>
    <mc:Fallback>
      <p:transition spd="slow" advClick="0" advTm="4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6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D33C2-CE7F-5C4D-9F49-77092C449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 Planetary Broadband Seismometer (PBBS)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586" y="1525254"/>
            <a:ext cx="2361647" cy="2564179"/>
          </a:xfrm>
          <a:prstGeom prst="rect">
            <a:avLst/>
          </a:prstGeom>
        </p:spPr>
      </p:pic>
      <p:pic>
        <p:nvPicPr>
          <p:cNvPr id="8" name="Picture 1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47" y="1368136"/>
            <a:ext cx="2503425" cy="26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0630" y="4098092"/>
            <a:ext cx="1298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937563" y="3411711"/>
            <a:ext cx="181238" cy="6777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25033" y="4041346"/>
            <a:ext cx="1586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Capacitor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15" idx="0"/>
          </p:cNvCxnSpPr>
          <p:nvPr/>
        </p:nvCxnSpPr>
        <p:spPr>
          <a:xfrm flipV="1">
            <a:off x="568198" y="2981325"/>
            <a:ext cx="362815" cy="7647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175894" y="3289932"/>
            <a:ext cx="503265" cy="8562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-224935" y="3746069"/>
            <a:ext cx="1586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Spring</a:t>
            </a:r>
          </a:p>
        </p:txBody>
      </p:sp>
      <p:pic>
        <p:nvPicPr>
          <p:cNvPr id="18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345" y="1368136"/>
            <a:ext cx="2172437" cy="276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20851" y="4457316"/>
                <a:ext cx="771237" cy="6220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̈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acc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851" y="4457316"/>
                <a:ext cx="771237" cy="6220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769309" y="4447791"/>
            <a:ext cx="2442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(Ground Acceleration)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6724" y="4786345"/>
            <a:ext cx="2442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Resonance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Frequency)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56650" y="4617068"/>
            <a:ext cx="1608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(Measurement)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73602" y="4137039"/>
            <a:ext cx="2442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At low frequency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239000" y="4105682"/>
                <a:ext cx="11888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=3.1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Hz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4105682"/>
                <a:ext cx="1188852" cy="276999"/>
              </a:xfrm>
              <a:prstGeom prst="rect">
                <a:avLst/>
              </a:prstGeom>
              <a:blipFill>
                <a:blip r:embed="rId8"/>
                <a:stretch>
                  <a:fillRect l="-5641" t="-4444" r="-3077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5143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9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2000"/>
    </mc:Choice>
    <mc:Fallback>
      <p:transition spd="slow" advClick="0" advTm="5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60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286611" y="1643553"/>
                <a:ext cx="4497493" cy="3292621"/>
              </a:xfrm>
            </p:spPr>
            <p:txBody>
              <a:bodyPr/>
              <a:lstStyle/>
              <a:p>
                <a:pPr marL="342900" lvl="0" indent="-342900" defTabSz="4572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prstClr val="black"/>
                    </a:solidFill>
                  </a:rPr>
                  <a:t>When the test mass is released, it will oscillate with a decaying amplitude</a:t>
                </a:r>
              </a:p>
              <a:p>
                <a:pPr marL="342900" lvl="0" indent="-342900" defTabSz="4572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1800" dirty="0" smtClean="0">
                  <a:solidFill>
                    <a:prstClr val="black"/>
                  </a:solidFill>
                </a:endParaRPr>
              </a:p>
              <a:p>
                <a:pPr marL="342900" lvl="0" indent="-342900" defTabSz="4572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prstClr val="black"/>
                    </a:solidFill>
                  </a:rPr>
                  <a:t>Ring </a:t>
                </a:r>
                <a:r>
                  <a:rPr lang="en-US" sz="1800" dirty="0">
                    <a:solidFill>
                      <a:prstClr val="black"/>
                    </a:solidFill>
                  </a:rPr>
                  <a:t>down given </a:t>
                </a:r>
                <a:r>
                  <a:rPr lang="en-US" sz="1800" dirty="0" smtClean="0">
                    <a:solidFill>
                      <a:prstClr val="black"/>
                    </a:solidFill>
                  </a:rPr>
                  <a:t>an </a:t>
                </a:r>
                <a:r>
                  <a:rPr lang="en-US" sz="1800" dirty="0">
                    <a:solidFill>
                      <a:prstClr val="black"/>
                    </a:solidFill>
                  </a:rPr>
                  <a:t>exponential </a:t>
                </a:r>
                <a:r>
                  <a:rPr lang="en-US" sz="1800" dirty="0" smtClean="0">
                    <a:solidFill>
                      <a:prstClr val="black"/>
                    </a:solidFill>
                  </a:rPr>
                  <a:t>decay</a:t>
                </a:r>
              </a:p>
              <a:p>
                <a:pPr marL="342900" lvl="0" indent="-342900" defTabSz="4572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1800" dirty="0" smtClean="0">
                  <a:solidFill>
                    <a:prstClr val="black"/>
                  </a:solidFill>
                </a:endParaRPr>
              </a:p>
              <a:p>
                <a:pPr marL="342900" lvl="0" indent="-342900" defTabSz="4572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1800" dirty="0" smtClean="0">
                    <a:solidFill>
                      <a:prstClr val="black"/>
                    </a:solidFill>
                  </a:rPr>
                  <a:t>Estimate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𝑄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</a:rPr>
                  <a:t> from time constant (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+mn-cs"/>
                      </a:rPr>
                      <m:t>𝜏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</a:rPr>
                  <a:t>) of exponential fit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286611" y="1643553"/>
                <a:ext cx="4497493" cy="3292621"/>
              </a:xfrm>
              <a:blipFill>
                <a:blip r:embed="rId5"/>
                <a:stretch>
                  <a:fillRect l="-81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Understanding our Seismometer: Measuring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6"/>
                <a:stretch>
                  <a:fillRect l="-1299" t="-22535" b="-39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560" y="1403572"/>
            <a:ext cx="4384933" cy="3288700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4572000" y="3623239"/>
            <a:ext cx="7886700" cy="4630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2100" indent="-2921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93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45688" y="3708704"/>
                <a:ext cx="997003" cy="525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688" y="3708704"/>
                <a:ext cx="997003" cy="5250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0731" y="3822133"/>
                <a:ext cx="2933200" cy="411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31" y="3822133"/>
                <a:ext cx="2933200" cy="411651"/>
              </a:xfrm>
              <a:prstGeom prst="rect">
                <a:avLst/>
              </a:prstGeom>
              <a:blipFill>
                <a:blip r:embed="rId9"/>
                <a:stretch>
                  <a:fillRect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929" y="5143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3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7000"/>
    </mc:Choice>
    <mc:Fallback>
      <p:transition spd="slow" advClick="0" advTm="2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84A7146-5543-9B4D-9341-971B7D71334D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PT-1 Quality Factor: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84A7146-5543-9B4D-9341-971B7D7133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4"/>
                <a:stretch>
                  <a:fillRect l="-1299" t="-22535" b="-39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43" y="1298126"/>
            <a:ext cx="2272282" cy="289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" t="4653" r="6938"/>
          <a:stretch/>
        </p:blipFill>
        <p:spPr>
          <a:xfrm>
            <a:off x="3689023" y="1298125"/>
            <a:ext cx="4255204" cy="33288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4"/>
              <p:cNvSpPr txBox="1">
                <a:spLocks/>
              </p:cNvSpPr>
              <p:nvPr/>
            </p:nvSpPr>
            <p:spPr>
              <a:xfrm>
                <a:off x="688648" y="4235375"/>
                <a:ext cx="4537116" cy="102950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Expected: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Measured: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  <m:sup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48" y="4235375"/>
                <a:ext cx="4537116" cy="1029500"/>
              </a:xfrm>
              <a:prstGeom prst="rect">
                <a:avLst/>
              </a:prstGeom>
              <a:blipFill>
                <a:blip r:embed="rId7"/>
                <a:stretch>
                  <a:fillRect l="-1210" t="-5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5143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9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3000"/>
    </mc:Choice>
    <mc:Fallback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88" y="1327165"/>
            <a:ext cx="4569712" cy="3688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B4E6366-EFBC-5F4B-88DF-2C53F2A89F2E}"/>
                  </a:ext>
                </a:extLst>
              </p:cNvPr>
              <p:cNvSpPr>
                <a:spLocks noGrp="1"/>
              </p:cNvSpPr>
              <p:nvPr>
                <p:ph type="body" sz="quarter" idx="3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Internal Friction: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𝐐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𝒐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B4E6366-EFBC-5F4B-88DF-2C53F2A89F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blipFill>
                <a:blip r:embed="rId6"/>
                <a:stretch>
                  <a:fillRect l="-1299" t="-19718" b="-42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381612"/>
            <a:ext cx="3027469" cy="357926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5143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1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9000"/>
    </mc:Choice>
    <mc:Fallback>
      <p:transition spd="slow" advClick="0" advTm="3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Implications for the PBBS Project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r="5854"/>
          <a:stretch/>
        </p:blipFill>
        <p:spPr>
          <a:xfrm>
            <a:off x="350731" y="1253259"/>
            <a:ext cx="5021360" cy="37938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 txBox="1">
                <a:spLocks/>
              </p:cNvSpPr>
              <p:nvPr/>
            </p:nvSpPr>
            <p:spPr>
              <a:xfrm>
                <a:off x="5972602" y="1899054"/>
                <a:ext cx="2162175" cy="11561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92100" indent="-2921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lvl1pPr>
                <a:lvl2pPr marL="749300" indent="-2921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900" dirty="0" smtClean="0">
                    <a:latin typeface="Arial" panose="020B0604020202020204" pitchFamily="34" charset="0"/>
                  </a:rPr>
                  <a:t>Air Damping: </a:t>
                </a:r>
              </a:p>
              <a:p>
                <a:pPr marL="0" indent="0">
                  <a:buNone/>
                </a:pPr>
                <a:endParaRPr lang="en-US" sz="300" dirty="0" smtClean="0">
                  <a:latin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9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rad>
                      <m:r>
                        <a:rPr lang="en-US" sz="19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9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9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sSub>
                                <m:sSub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𝑚𝑄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1900" dirty="0"/>
              </a:p>
            </p:txBody>
          </p:sp>
        </mc:Choice>
        <mc:Fallback xmlns="">
          <p:sp>
            <p:nvSpPr>
              <p:cNvPr id="8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602" y="1899054"/>
                <a:ext cx="2162175" cy="1156196"/>
              </a:xfrm>
              <a:prstGeom prst="rect">
                <a:avLst/>
              </a:prstGeom>
              <a:blipFill>
                <a:blip r:embed="rId6"/>
                <a:stretch>
                  <a:fillRect l="-1695" t="-5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/>
              <p:cNvSpPr txBox="1">
                <a:spLocks/>
              </p:cNvSpPr>
              <p:nvPr/>
            </p:nvSpPr>
            <p:spPr>
              <a:xfrm>
                <a:off x="5972602" y="3141409"/>
                <a:ext cx="2010244" cy="12703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92100" indent="-2921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lvl1pPr>
                <a:lvl2pPr marL="749300" indent="-2921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dirty="0" smtClean="0">
                    <a:latin typeface="Arial" panose="020B0604020202020204" pitchFamily="34" charset="0"/>
                  </a:rPr>
                  <a:t>Internal </a:t>
                </a:r>
                <a:r>
                  <a:rPr lang="en-US" sz="1600" dirty="0">
                    <a:latin typeface="Arial" panose="020B0604020202020204" pitchFamily="34" charset="0"/>
                  </a:rPr>
                  <a:t>friction</a:t>
                </a:r>
                <a:r>
                  <a:rPr lang="en-US" sz="1600" dirty="0" smtClean="0">
                    <a:latin typeface="Arial" panose="020B0604020202020204" pitchFamily="34" charset="0"/>
                  </a:rPr>
                  <a:t>:</a:t>
                </a:r>
                <a:endParaRPr lang="en-US" sz="300" dirty="0" smtClean="0">
                  <a:latin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ra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𝝎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(0)</m:t>
                            </m:r>
                            <m:r>
                              <a:rPr lang="en-US" sz="16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</m:e>
                    </m:ra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602" y="3141409"/>
                <a:ext cx="2010244" cy="1270398"/>
              </a:xfrm>
              <a:prstGeom prst="rect">
                <a:avLst/>
              </a:prstGeom>
              <a:blipFill>
                <a:blip r:embed="rId7"/>
                <a:stretch>
                  <a:fillRect l="-1818" t="-3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867357" y="1408332"/>
            <a:ext cx="2442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Brownian Noise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829613" y="3972040"/>
            <a:ext cx="448151" cy="5259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03640" y="4333607"/>
            <a:ext cx="774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noise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67357" y="4366080"/>
                <a:ext cx="37952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357" y="4366080"/>
                <a:ext cx="379526" cy="246221"/>
              </a:xfrm>
              <a:prstGeom prst="rect">
                <a:avLst/>
              </a:prstGeom>
              <a:blipFill>
                <a:blip r:embed="rId8"/>
                <a:stretch>
                  <a:fillRect l="-11111" r="-15873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0" y="5143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86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6000"/>
    </mc:Choice>
    <mc:Fallback>
      <p:transition spd="slow" advClick="0" advTm="4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 Possible Solution: Fused Silica Spring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32" y="1234209"/>
            <a:ext cx="4425413" cy="35923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00" y="1335809"/>
            <a:ext cx="4067563" cy="3051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731" y="4403213"/>
            <a:ext cx="4147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Fused silica suspension element: 0.135 m diameter and a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cutout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180" y="5167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41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30298A-0F1C-6147-ABD6-8E8B623D0F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050" b="1" dirty="0" smtClean="0"/>
              <a:t>A. Erwin</a:t>
            </a:r>
            <a:r>
              <a:rPr lang="en-US" sz="1050" dirty="0"/>
              <a:t>, K. J. Stone, D. Shelton, I. Hahn, W. Huie, L. A. N. de Paula, N. C. Schmerr, H. J. Paik, and T. C. P. Chui, “Electrostatic Frequency Reduction: A Negative Stiffness Mechanism for </a:t>
            </a:r>
            <a:r>
              <a:rPr lang="en-US" sz="1050" dirty="0" smtClean="0"/>
              <a:t>Measuring Dissipation </a:t>
            </a:r>
            <a:r>
              <a:rPr lang="en-US" sz="1050" dirty="0"/>
              <a:t>in a Mechanical Oscillator at Low Frequency,” </a:t>
            </a:r>
            <a:r>
              <a:rPr lang="en-US" sz="1050" i="1" dirty="0" smtClean="0"/>
              <a:t>Review of Scientific Instruments </a:t>
            </a:r>
            <a:r>
              <a:rPr lang="en-US" sz="1050" dirty="0" smtClean="0"/>
              <a:t>(In Review). 	</a:t>
            </a:r>
          </a:p>
          <a:p>
            <a:r>
              <a:rPr lang="en-US" sz="1050" b="1" dirty="0" smtClean="0"/>
              <a:t>A</a:t>
            </a:r>
            <a:r>
              <a:rPr lang="en-US" sz="1050" b="1" dirty="0"/>
              <a:t>. Erwin </a:t>
            </a:r>
            <a:r>
              <a:rPr lang="en-US" sz="1050" dirty="0"/>
              <a:t>and T. C. P. Chui, </a:t>
            </a:r>
            <a:r>
              <a:rPr lang="en-US" sz="1050" dirty="0" smtClean="0"/>
              <a:t>“Design considerations for long-period seismometers: Brownian, thermal, and DCS noise,” </a:t>
            </a:r>
            <a:r>
              <a:rPr lang="en-US" sz="1050" i="1" dirty="0"/>
              <a:t>Review of Scientific Instruments </a:t>
            </a:r>
            <a:r>
              <a:rPr lang="en-US" sz="1050" dirty="0"/>
              <a:t>(In Preparation</a:t>
            </a:r>
            <a:r>
              <a:rPr lang="en-US" sz="1050" dirty="0" smtClean="0"/>
              <a:t>).</a:t>
            </a:r>
          </a:p>
          <a:p>
            <a:r>
              <a:rPr lang="en-US" sz="1050" b="1" dirty="0" smtClean="0"/>
              <a:t>A. Erwin</a:t>
            </a:r>
            <a:r>
              <a:rPr lang="en-US" sz="1050" dirty="0"/>
              <a:t>, K. J. Stone, D. Shelton, R. Calvet, I. Hahn, S. Kedar, N. C. Schmerr, H. J. Paik, and T. C. P. Chui, “Development of a seismometer for the Moon: Overcoming Brownian motion,” </a:t>
            </a:r>
            <a:r>
              <a:rPr lang="en-US" sz="1050" i="1" dirty="0"/>
              <a:t>Lunar and Planetary Science Conference (LPSC)</a:t>
            </a:r>
            <a:r>
              <a:rPr lang="en-US" sz="1050" dirty="0"/>
              <a:t>, 2020</a:t>
            </a:r>
            <a:r>
              <a:rPr lang="en-US" sz="1050" dirty="0" smtClean="0"/>
              <a:t>.</a:t>
            </a:r>
          </a:p>
          <a:p>
            <a:r>
              <a:rPr lang="en-US" sz="1050" b="1" dirty="0" smtClean="0"/>
              <a:t>A. Erwin</a:t>
            </a:r>
            <a:r>
              <a:rPr lang="en-US" sz="1050" dirty="0"/>
              <a:t>, K. J. Stone, S. Kedar, D. Shelton, H. J. Paik, P. R. Williamson, and T. C. P. Chui, “A planetary broadband seismometer (PBBS) for the Lunar Geophysical Network and Ocean Worlds: Experiment and theory on the thermal drift due to EFR,” </a:t>
            </a:r>
            <a:r>
              <a:rPr lang="en-US" sz="1050" i="1" dirty="0"/>
              <a:t>Lunar and Planetary Science Conference (LPSC)</a:t>
            </a:r>
            <a:r>
              <a:rPr lang="en-US" sz="1050" dirty="0"/>
              <a:t>, 2019</a:t>
            </a:r>
            <a:r>
              <a:rPr lang="en-US" sz="1050" dirty="0" smtClean="0"/>
              <a:t>.</a:t>
            </a:r>
          </a:p>
          <a:p>
            <a:r>
              <a:rPr lang="en-US" sz="1050" b="1" dirty="0"/>
              <a:t>A. Erwin</a:t>
            </a:r>
            <a:r>
              <a:rPr lang="en-US" sz="1050" dirty="0"/>
              <a:t>, K. J. Stone, S. Kedar, D. Shelton, H. J. Paik, P. R. Williamson, and T. C. P. Chui, “A planetary broadband seismometer (PBBS) for the Lunar Geophysical Network,” Los Angeles Postdoctoral Research Symposium, Los Angeles, CA, 2019. 2nd Place Poster Presentation.</a:t>
            </a:r>
          </a:p>
          <a:p>
            <a:r>
              <a:rPr lang="en-US" sz="1050" dirty="0"/>
              <a:t>This work was carried out by the Jet Propulsion Laboratory, California Institute of Technology, under a contract with NASA. This work was supported in part by the NASA </a:t>
            </a:r>
            <a:r>
              <a:rPr lang="en-US" sz="1050" dirty="0" err="1"/>
              <a:t>MatISSE</a:t>
            </a:r>
            <a:r>
              <a:rPr lang="en-US" sz="1050" dirty="0"/>
              <a:t> program. </a:t>
            </a:r>
            <a:r>
              <a:rPr lang="en-US" sz="1050" dirty="0" smtClean="0"/>
              <a:t>Dr</a:t>
            </a:r>
            <a:r>
              <a:rPr lang="en-US" sz="1050" dirty="0"/>
              <a:t>. Andrew Erwin was supported by an appointment to the NASA Postdoctoral Program at the Jet Propulsion Laboratory, administered by USRA under contract with </a:t>
            </a:r>
            <a:r>
              <a:rPr lang="en-US" sz="1050" dirty="0" smtClean="0"/>
              <a:t>NASA, between 2018-2020</a:t>
            </a:r>
            <a:r>
              <a:rPr lang="en-US" sz="1050" dirty="0"/>
              <a:t>.</a:t>
            </a:r>
            <a:r>
              <a:rPr lang="en-US" sz="1050" dirty="0" smtClean="0"/>
              <a:t> </a:t>
            </a:r>
            <a:r>
              <a:rPr lang="en-US" sz="1050" dirty="0"/>
              <a:t>Andrew is currently supported by the JPL Postdoctoral program. </a:t>
            </a:r>
            <a:r>
              <a:rPr lang="en-US" sz="1050" dirty="0" smtClean="0"/>
              <a:t> </a:t>
            </a:r>
            <a:r>
              <a:rPr lang="en-US" sz="1050" dirty="0"/>
              <a:t>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CCF47-63E8-6A4F-BBC4-53DE36AF8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Publications </a:t>
            </a:r>
            <a:r>
              <a:rPr lang="en-US" dirty="0"/>
              <a:t>and </a:t>
            </a:r>
            <a:r>
              <a:rPr lang="en-US" dirty="0" smtClean="0"/>
              <a:t>Acknowledgements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-1170026" y="122266"/>
            <a:ext cx="8454602" cy="329262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114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ysClr val="window" lastClr="FFFFFF">
                  <a:lumMod val="50000"/>
                </a:sysClr>
              </a:solidFill>
              <a:latin typeface="Arial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932" y="5143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78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4000"/>
    </mc:Choice>
    <mc:Fallback>
      <p:transition spd="slow" advClick="0"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22&quot;&gt;&lt;object type=&quot;3&quot; unique_id=&quot;10523&quot;&gt;&lt;property id=&quot;20148&quot; value=&quot;5&quot;/&gt;&lt;property id=&quot;20300&quot; value=&quot;Slide 1&quot;/&gt;&lt;property id=&quot;20307&quot; value=&quot;277&quot;/&gt;&lt;/object&gt;&lt;object type=&quot;3&quot; unique_id=&quot;10524&quot;&gt;&lt;property id=&quot;20148&quot; value=&quot;5&quot;/&gt;&lt;property id=&quot;20300&quot; value=&quot;Slide 2&quot;/&gt;&lt;property id=&quot;20307&quot; value=&quot;281&quot;/&gt;&lt;/object&gt;&lt;object type=&quot;3&quot; unique_id=&quot;10525&quot;&gt;&lt;property id=&quot;20148&quot; value=&quot;5&quot;/&gt;&lt;property id=&quot;20300&quot; value=&quot;Slide 3&quot;/&gt;&lt;property id=&quot;20307&quot; value=&quot;280&quot;/&gt;&lt;/object&gt;&lt;object type=&quot;3&quot; unique_id=&quot;10526&quot;&gt;&lt;property id=&quot;20148&quot; value=&quot;5&quot;/&gt;&lt;property id=&quot;20300&quot; value=&quot;Slide 4&quot;/&gt;&lt;property id=&quot;20307&quot; value=&quot;278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NASAjpl-White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65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13573</TotalTime>
  <Words>885</Words>
  <Application>Microsoft Office PowerPoint</Application>
  <PresentationFormat>On-screen Show (16:9)</PresentationFormat>
  <Paragraphs>63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NASAjpl-WhiteTheme-16x9-vA6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 Stolze</dc:creator>
  <cp:lastModifiedBy>Erwin, Andrew C (382J-Affiliate)</cp:lastModifiedBy>
  <cp:revision>178</cp:revision>
  <dcterms:created xsi:type="dcterms:W3CDTF">2016-09-08T21:41:17Z</dcterms:created>
  <dcterms:modified xsi:type="dcterms:W3CDTF">2020-10-13T01:08:46Z</dcterms:modified>
</cp:coreProperties>
</file>