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2"/>
  </p:notesMasterIdLst>
  <p:handoutMasterIdLst>
    <p:handoutMasterId r:id="rId13"/>
  </p:handoutMasterIdLst>
  <p:sldIdLst>
    <p:sldId id="641" r:id="rId3"/>
    <p:sldId id="640" r:id="rId4"/>
    <p:sldId id="284" r:id="rId5"/>
    <p:sldId id="639" r:id="rId6"/>
    <p:sldId id="285" r:id="rId7"/>
    <p:sldId id="637" r:id="rId8"/>
    <p:sldId id="636" r:id="rId9"/>
    <p:sldId id="281" r:id="rId10"/>
    <p:sldId id="635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6405" autoAdjust="0"/>
  </p:normalViewPr>
  <p:slideViewPr>
    <p:cSldViewPr snapToGrid="0" snapToObjects="1">
      <p:cViewPr varScale="1">
        <p:scale>
          <a:sx n="168" d="100"/>
          <a:sy n="168" d="100"/>
        </p:scale>
        <p:origin x="352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11/9/20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15.jpe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em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7" y="3326394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Instrument Development to test Microgravity Biofilm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Formation Aboard the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International Space Station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174125" y="4182316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Ceth Parker</a:t>
            </a:r>
            <a:endParaRPr lang="en-US" sz="1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174125" y="4524240"/>
            <a:ext cx="3823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Organization: Biotechnology and Planetary Protection (352N)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Advisor:  </a:t>
            </a:r>
            <a:r>
              <a:rPr lang="en-US" altLang="en-US" sz="1000" dirty="0" err="1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Kasthuri</a:t>
            </a: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1000" dirty="0" err="1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Venkateswaran</a:t>
            </a:r>
            <a:endParaRPr lang="en-US" altLang="en-US" sz="10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</a:rPr>
              <a:t>Postdoc Program: JPL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3F14E-3C89-F04E-9345-1A521C18B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142" y="4224168"/>
            <a:ext cx="2915051" cy="809737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2AC548A-3AF8-644C-AF29-A1F4A9F5A0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65"/>
            <a:ext cx="9144000" cy="32194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CFA512-C8B0-8D49-BCDD-8B12CE923997}"/>
              </a:ext>
            </a:extLst>
          </p:cNvPr>
          <p:cNvSpPr txBox="1"/>
          <p:nvPr/>
        </p:nvSpPr>
        <p:spPr>
          <a:xfrm>
            <a:off x="7010769" y="-27565"/>
            <a:ext cx="561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800" dirty="0">
                <a:solidFill>
                  <a:schemeClr val="bg1"/>
                </a:solidFill>
                <a:latin typeface="Tahoma" panose="020B0604030504040204" pitchFamily="34" charset="0"/>
              </a:rPr>
              <a:t>I used a </a:t>
            </a:r>
            <a:r>
              <a:rPr lang="en-US" altLang="en-US" sz="800" i="1" dirty="0">
                <a:solidFill>
                  <a:schemeClr val="bg1"/>
                </a:solidFill>
                <a:latin typeface="Tahoma" panose="020B0604030504040204" pitchFamily="34" charset="0"/>
              </a:rPr>
              <a:t>Rhodotorula mucilaginosa </a:t>
            </a:r>
            <a:r>
              <a:rPr lang="en-US" altLang="en-US" sz="800" dirty="0">
                <a:solidFill>
                  <a:schemeClr val="bg1"/>
                </a:solidFill>
                <a:latin typeface="Tahoma" panose="020B0604030504040204" pitchFamily="34" charset="0"/>
              </a:rPr>
              <a:t>strain</a:t>
            </a:r>
            <a:r>
              <a:rPr lang="en-US" altLang="en-US" sz="800" i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800" dirty="0">
                <a:solidFill>
                  <a:schemeClr val="bg1"/>
                </a:solidFill>
                <a:latin typeface="Tahoma" panose="020B0604030504040204" pitchFamily="34" charset="0"/>
              </a:rPr>
              <a:t>isolated from the International Space Station</a:t>
            </a:r>
            <a:endParaRPr lang="en-US" altLang="en-US" sz="800" i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800" dirty="0">
                <a:solidFill>
                  <a:schemeClr val="bg1"/>
                </a:solidFill>
                <a:latin typeface="Tahoma" panose="020B0604030504040204" pitchFamily="34" charset="0"/>
              </a:rPr>
              <a:t>to ‘paint’ American astronaut Anna Fisher </a:t>
            </a:r>
          </a:p>
        </p:txBody>
      </p:sp>
      <p:pic>
        <p:nvPicPr>
          <p:cNvPr id="21" name="Audio Recording Oct 13, 2020 at 3:30:16 AM" descr="Audio Recording Oct 13, 2020 at 3:30:16 AM">
            <a:hlinkClick r:id="" action="ppaction://media"/>
            <a:extLst>
              <a:ext uri="{FF2B5EF4-FFF2-40B4-BE49-F238E27FC236}">
                <a16:creationId xmlns:a16="http://schemas.microsoft.com/office/drawing/2014/main" id="{093A06B4-01B6-AA49-82AB-257C298A0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77" y="5028514"/>
            <a:ext cx="99447" cy="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1050" y="1202759"/>
            <a:ext cx="3691879" cy="329262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Biofilms pose threats to the crew and life support systems aboard the International space Station (ISS)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Biofilm mitigation is essential for Moon and Mars 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Cultivating ISS Microbes on Earth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Discovered dual biofilm morphologies in ISS yeast 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Rhodotorula mucilaginosa 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Need to to study under ‘ISS’ relevant conditions</a:t>
            </a:r>
          </a:p>
          <a:p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8" y="372281"/>
            <a:ext cx="8921222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4290E-3D0F-4741-BCAF-338E66E0350D}"/>
              </a:ext>
            </a:extLst>
          </p:cNvPr>
          <p:cNvSpPr txBox="1"/>
          <p:nvPr/>
        </p:nvSpPr>
        <p:spPr>
          <a:xfrm>
            <a:off x="4171135" y="4660774"/>
            <a:ext cx="2191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Photos from Mr. Donald Layne Carter, </a:t>
            </a:r>
          </a:p>
          <a:p>
            <a:pPr algn="ctr"/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NASAMarshall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Space Flight Center </a:t>
            </a:r>
          </a:p>
          <a:p>
            <a:pPr algn="ctr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1" descr="page18image12431552">
            <a:extLst>
              <a:ext uri="{FF2B5EF4-FFF2-40B4-BE49-F238E27FC236}">
                <a16:creationId xmlns:a16="http://schemas.microsoft.com/office/drawing/2014/main" id="{40A88C85-A5BE-C946-A036-FFFEDEB19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3693" y="2571868"/>
            <a:ext cx="2330103" cy="21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14image12242592">
            <a:extLst>
              <a:ext uri="{FF2B5EF4-FFF2-40B4-BE49-F238E27FC236}">
                <a16:creationId xmlns:a16="http://schemas.microsoft.com/office/drawing/2014/main" id="{4A71F4E1-3279-534C-8C4F-18C7306E6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2658" y="482726"/>
            <a:ext cx="2330103" cy="19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BB08C-AD15-7440-B56F-EA53A51A30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918" y="2568106"/>
            <a:ext cx="2326388" cy="2099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2639F-E54F-1247-B848-86D030F0497D}"/>
              </a:ext>
            </a:extLst>
          </p:cNvPr>
          <p:cNvSpPr txBox="1"/>
          <p:nvPr/>
        </p:nvSpPr>
        <p:spPr>
          <a:xfrm>
            <a:off x="6803792" y="4653487"/>
            <a:ext cx="1834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Images from Dr. Ceth Parker, 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NASA Jet Propulsion Laboratory</a:t>
            </a:r>
          </a:p>
          <a:p>
            <a:pPr algn="ctr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8B9D7-9CD6-F14D-B82F-43692527A98B}"/>
              </a:ext>
            </a:extLst>
          </p:cNvPr>
          <p:cNvSpPr txBox="1"/>
          <p:nvPr/>
        </p:nvSpPr>
        <p:spPr>
          <a:xfrm>
            <a:off x="4454663" y="133202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</a:rPr>
              <a:t>Biofilms on the ISS</a:t>
            </a:r>
          </a:p>
          <a:p>
            <a:pPr algn="ctr"/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8BD49-7645-E842-A1A1-858A08214242}"/>
              </a:ext>
            </a:extLst>
          </p:cNvPr>
          <p:cNvSpPr txBox="1"/>
          <p:nvPr/>
        </p:nvSpPr>
        <p:spPr>
          <a:xfrm>
            <a:off x="6948320" y="133202"/>
            <a:ext cx="1402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</a:rPr>
              <a:t>Cultivated at JPL</a:t>
            </a:r>
          </a:p>
          <a:p>
            <a:pPr algn="ctr"/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C97B6E-8FDB-EA46-B3AE-C373BD7F81A1}"/>
              </a:ext>
            </a:extLst>
          </p:cNvPr>
          <p:cNvSpPr/>
          <p:nvPr/>
        </p:nvSpPr>
        <p:spPr>
          <a:xfrm>
            <a:off x="4008259" y="125914"/>
            <a:ext cx="2354502" cy="48843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BB011-5E27-B846-9771-BC923768FBB5}"/>
              </a:ext>
            </a:extLst>
          </p:cNvPr>
          <p:cNvSpPr/>
          <p:nvPr/>
        </p:nvSpPr>
        <p:spPr>
          <a:xfrm>
            <a:off x="6484678" y="125914"/>
            <a:ext cx="2354502" cy="48843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CD5B4B-FF8D-7E4A-9E5F-0F1B23DFCF3C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2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93B03-5F45-5545-AD71-5DDF9761218C}"/>
              </a:ext>
            </a:extLst>
          </p:cNvPr>
          <p:cNvSpPr txBox="1"/>
          <p:nvPr/>
        </p:nvSpPr>
        <p:spPr>
          <a:xfrm>
            <a:off x="3984046" y="214543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375FF-41F9-204D-BFB5-D9C82AD4A297}"/>
              </a:ext>
            </a:extLst>
          </p:cNvPr>
          <p:cNvSpPr txBox="1"/>
          <p:nvPr/>
        </p:nvSpPr>
        <p:spPr>
          <a:xfrm>
            <a:off x="3980145" y="4234339"/>
            <a:ext cx="28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ED3757-1B47-9144-ABDA-BAF9B61FFB29}"/>
              </a:ext>
            </a:extLst>
          </p:cNvPr>
          <p:cNvSpPr txBox="1"/>
          <p:nvPr/>
        </p:nvSpPr>
        <p:spPr>
          <a:xfrm>
            <a:off x="6446971" y="422472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53EF17-8E39-FE4F-9DB0-54C89182B4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777" y="482726"/>
            <a:ext cx="2344403" cy="19749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A19B26-A5AF-3945-818A-5A094A9319EE}"/>
              </a:ext>
            </a:extLst>
          </p:cNvPr>
          <p:cNvSpPr txBox="1"/>
          <p:nvPr/>
        </p:nvSpPr>
        <p:spPr>
          <a:xfrm>
            <a:off x="6486213" y="21374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24" name="Audio Recording Oct 13, 2020 at 2:20:23 AM" descr="Audio Recording Oct 13, 2020 at 2:20:23 AM">
            <a:hlinkClick r:id="" action="ppaction://media"/>
            <a:extLst>
              <a:ext uri="{FF2B5EF4-FFF2-40B4-BE49-F238E27FC236}">
                <a16:creationId xmlns:a16="http://schemas.microsoft.com/office/drawing/2014/main" id="{39DF28A3-6FC1-934C-8A35-14DA9271D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977984"/>
            <a:ext cx="182562" cy="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699" y="1069569"/>
            <a:ext cx="3913504" cy="329262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Centers for Disease Control 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(CDC) bioreactors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State of the art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Industry standard 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Bench top method provides flow regimes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However; many draw backs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  <a:p>
            <a:pPr marL="582930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372280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Current State of the 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8168A-7BB2-0A48-894D-166D79CFA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907" y="587371"/>
            <a:ext cx="4167433" cy="41150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F0E7BD-4E6A-324D-8D2B-ABDEF7F2307B}"/>
              </a:ext>
            </a:extLst>
          </p:cNvPr>
          <p:cNvSpPr/>
          <p:nvPr/>
        </p:nvSpPr>
        <p:spPr>
          <a:xfrm>
            <a:off x="459437" y="3283230"/>
            <a:ext cx="3474720" cy="171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99F5FA-0F26-A340-8F6A-9E964E2FFADA}"/>
              </a:ext>
            </a:extLst>
          </p:cNvPr>
          <p:cNvSpPr/>
          <p:nvPr/>
        </p:nvSpPr>
        <p:spPr>
          <a:xfrm>
            <a:off x="7566213" y="2339019"/>
            <a:ext cx="161364" cy="12356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0A8004-C763-8C49-A470-70210726CBAF}"/>
              </a:ext>
            </a:extLst>
          </p:cNvPr>
          <p:cNvCxnSpPr>
            <a:cxnSpLocks/>
            <a:stCxn id="12" idx="0"/>
            <a:endCxn id="11" idx="0"/>
          </p:cNvCxnSpPr>
          <p:nvPr/>
        </p:nvCxnSpPr>
        <p:spPr>
          <a:xfrm flipV="1">
            <a:off x="7646895" y="587371"/>
            <a:ext cx="1152406" cy="175164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846C95-74D7-0249-AA32-C3D5D71C3476}"/>
              </a:ext>
            </a:extLst>
          </p:cNvPr>
          <p:cNvCxnSpPr>
            <a:cxnSpLocks/>
          </p:cNvCxnSpPr>
          <p:nvPr/>
        </p:nvCxnSpPr>
        <p:spPr>
          <a:xfrm>
            <a:off x="7727577" y="3584355"/>
            <a:ext cx="767150" cy="97177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C5E5609-50EA-3745-8669-D7223FCB7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0" t="6805" r="52032" b="76975"/>
          <a:stretch/>
        </p:blipFill>
        <p:spPr>
          <a:xfrm>
            <a:off x="293896" y="3067531"/>
            <a:ext cx="3568597" cy="1915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0BD307-F873-5A4A-885F-93B53741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4727" y="587371"/>
            <a:ext cx="609148" cy="40513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344C81D-F34C-6841-AA81-2BB7CA77E225}"/>
              </a:ext>
            </a:extLst>
          </p:cNvPr>
          <p:cNvSpPr/>
          <p:nvPr/>
        </p:nvSpPr>
        <p:spPr>
          <a:xfrm>
            <a:off x="8451454" y="587371"/>
            <a:ext cx="679853" cy="4051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4425EE2-E5FC-C546-8194-80823734E200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9682FD-F102-6F40-9678-94288DC81071}"/>
              </a:ext>
            </a:extLst>
          </p:cNvPr>
          <p:cNvSpPr txBox="1"/>
          <p:nvPr/>
        </p:nvSpPr>
        <p:spPr>
          <a:xfrm>
            <a:off x="4399482" y="2917490"/>
            <a:ext cx="12675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Feed Reservoir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4308CA-B46B-6740-AD1A-9227604D110E}"/>
              </a:ext>
            </a:extLst>
          </p:cNvPr>
          <p:cNvSpPr txBox="1"/>
          <p:nvPr/>
        </p:nvSpPr>
        <p:spPr>
          <a:xfrm>
            <a:off x="5889465" y="935091"/>
            <a:ext cx="9129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Peristaltic </a:t>
            </a:r>
          </a:p>
          <a:p>
            <a:pPr algn="ctr"/>
            <a:r>
              <a:rPr lang="en-US" sz="1350" dirty="0"/>
              <a:t>Pump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372A9-10E1-0E43-88FC-5BFE322B0861}"/>
              </a:ext>
            </a:extLst>
          </p:cNvPr>
          <p:cNvSpPr txBox="1"/>
          <p:nvPr/>
        </p:nvSpPr>
        <p:spPr>
          <a:xfrm>
            <a:off x="7086196" y="935092"/>
            <a:ext cx="7282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CDC </a:t>
            </a:r>
          </a:p>
          <a:p>
            <a:pPr algn="ctr"/>
            <a:r>
              <a:rPr lang="en-US" sz="1350" dirty="0"/>
              <a:t>Reactor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F963D8-9DE8-7445-82FD-6559B3ECEAB7}"/>
              </a:ext>
            </a:extLst>
          </p:cNvPr>
          <p:cNvCxnSpPr>
            <a:cxnSpLocks/>
          </p:cNvCxnSpPr>
          <p:nvPr/>
        </p:nvCxnSpPr>
        <p:spPr>
          <a:xfrm>
            <a:off x="6345936" y="1442922"/>
            <a:ext cx="0" cy="11978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B67044A-C7E7-5E4D-B38C-BB7B315F8900}"/>
              </a:ext>
            </a:extLst>
          </p:cNvPr>
          <p:cNvCxnSpPr>
            <a:cxnSpLocks/>
          </p:cNvCxnSpPr>
          <p:nvPr/>
        </p:nvCxnSpPr>
        <p:spPr>
          <a:xfrm>
            <a:off x="7450302" y="1442922"/>
            <a:ext cx="0" cy="11978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Audio Recording Oct 13, 2020 at 2:26:45 AM" descr="Audio Recording Oct 13, 2020 at 2:26:45 AM">
            <a:hlinkClick r:id="" action="ppaction://media"/>
            <a:extLst>
              <a:ext uri="{FF2B5EF4-FFF2-40B4-BE49-F238E27FC236}">
                <a16:creationId xmlns:a16="http://schemas.microsoft.com/office/drawing/2014/main" id="{57ED2A58-C741-6F46-84F1-50F57A095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46" y="4983479"/>
            <a:ext cx="82495" cy="824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DDEB4D-4445-E043-83C2-FAB3D5A56ABC}"/>
              </a:ext>
            </a:extLst>
          </p:cNvPr>
          <p:cNvSpPr txBox="1"/>
          <p:nvPr/>
        </p:nvSpPr>
        <p:spPr>
          <a:xfrm>
            <a:off x="8443278" y="704682"/>
            <a:ext cx="7282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350" dirty="0"/>
          </a:p>
          <a:p>
            <a:pPr algn="ctr"/>
            <a:r>
              <a:rPr lang="en-US" sz="1350" dirty="0"/>
              <a:t>Reactor</a:t>
            </a:r>
          </a:p>
          <a:p>
            <a:pPr algn="ctr"/>
            <a:r>
              <a:rPr lang="en-US" sz="1350" dirty="0"/>
              <a:t>Rods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32427-02B0-D843-A86B-6320AF45D14B}"/>
              </a:ext>
            </a:extLst>
          </p:cNvPr>
          <p:cNvSpPr txBox="1"/>
          <p:nvPr/>
        </p:nvSpPr>
        <p:spPr>
          <a:xfrm>
            <a:off x="8387217" y="2401867"/>
            <a:ext cx="8018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350" dirty="0"/>
          </a:p>
          <a:p>
            <a:pPr algn="ctr"/>
            <a:r>
              <a:rPr lang="en-US" sz="1350" dirty="0"/>
              <a:t>Coupons</a:t>
            </a:r>
          </a:p>
        </p:txBody>
      </p:sp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850" y="372280"/>
            <a:ext cx="8656835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Role of Microgravity (µG) in Biofilm Formation</a:t>
            </a:r>
          </a:p>
        </p:txBody>
      </p:sp>
      <p:pic>
        <p:nvPicPr>
          <p:cNvPr id="6" name="Online Media 3" descr="IMG_2702 2_J3BYbV.mp4">
            <a:hlinkClick r:id="" action="ppaction://media"/>
            <a:extLst>
              <a:ext uri="{FF2B5EF4-FFF2-40B4-BE49-F238E27FC236}">
                <a16:creationId xmlns:a16="http://schemas.microsoft.com/office/drawing/2014/main" id="{D52307D3-3BC5-374E-B137-E9FAF08A7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8364" y="1452302"/>
            <a:ext cx="5173132" cy="2909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D75E3-BFD3-8B4F-806E-3C723507FB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155487"/>
            <a:ext cx="3184742" cy="214630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26F7874-70C8-BD4B-BBBE-E92B7A424812}"/>
              </a:ext>
            </a:extLst>
          </p:cNvPr>
          <p:cNvSpPr txBox="1">
            <a:spLocks/>
          </p:cNvSpPr>
          <p:nvPr/>
        </p:nvSpPr>
        <p:spPr>
          <a:xfrm>
            <a:off x="253944" y="1036116"/>
            <a:ext cx="3554420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Simulated µG Devices (3D Clinostats) allow testing on Earth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Samples are inverted while being turned in all directions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Need to test µG </a:t>
            </a:r>
            <a:r>
              <a:rPr lang="en-US" sz="1800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AND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flow regimes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NO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current Technology can meet these requirements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550080D-F0C4-B949-B122-CFEC9C1AF8E0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Audio Recording Oct 13, 2020 at 2:41:43 AM" descr="Audio Recording Oct 13, 2020 at 2:41:43 AM">
            <a:hlinkClick r:id="" action="ppaction://media"/>
            <a:extLst>
              <a:ext uri="{FF2B5EF4-FFF2-40B4-BE49-F238E27FC236}">
                <a16:creationId xmlns:a16="http://schemas.microsoft.com/office/drawing/2014/main" id="{C6DE8EE2-BFB3-8B42-B8B3-99CB5FDE4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05" y="4895200"/>
            <a:ext cx="233651" cy="2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B95521-FDCD-5044-A65F-660DAC9B13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ini Pump Flow V1 _720" descr="Mini Pump Flow V1 _720">
            <a:hlinkClick r:id="" action="ppaction://media"/>
            <a:extLst>
              <a:ext uri="{FF2B5EF4-FFF2-40B4-BE49-F238E27FC236}">
                <a16:creationId xmlns:a16="http://schemas.microsoft.com/office/drawing/2014/main" id="{C5BC906B-A439-044C-B5EA-E84F8450E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6000"/>
          </a:blip>
          <a:stretch>
            <a:fillRect/>
          </a:stretch>
        </p:blipFill>
        <p:spPr>
          <a:xfrm>
            <a:off x="846382" y="730140"/>
            <a:ext cx="7451233" cy="4191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42FCF-C525-684E-A844-221ACDDA2A53}"/>
              </a:ext>
            </a:extLst>
          </p:cNvPr>
          <p:cNvSpPr txBox="1"/>
          <p:nvPr/>
        </p:nvSpPr>
        <p:spPr>
          <a:xfrm>
            <a:off x="1350036" y="2758699"/>
            <a:ext cx="13644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Waste Reservoir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22A73-FD15-904B-9D90-9A5CB0A50827}"/>
              </a:ext>
            </a:extLst>
          </p:cNvPr>
          <p:cNvSpPr txBox="1"/>
          <p:nvPr/>
        </p:nvSpPr>
        <p:spPr>
          <a:xfrm>
            <a:off x="3245512" y="3809358"/>
            <a:ext cx="12675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Feed Reservoir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56948-243C-BD4B-B911-48E4F55EEC36}"/>
              </a:ext>
            </a:extLst>
          </p:cNvPr>
          <p:cNvSpPr txBox="1"/>
          <p:nvPr/>
        </p:nvSpPr>
        <p:spPr>
          <a:xfrm>
            <a:off x="3038734" y="951977"/>
            <a:ext cx="13420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Coupon Holder -</a:t>
            </a:r>
          </a:p>
          <a:p>
            <a:pPr algn="ctr"/>
            <a:r>
              <a:rPr lang="en-US" sz="1350" dirty="0"/>
              <a:t>Flow Cell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02D78-54A7-3B46-A78B-BC6A1B4D29FE}"/>
              </a:ext>
            </a:extLst>
          </p:cNvPr>
          <p:cNvSpPr txBox="1"/>
          <p:nvPr/>
        </p:nvSpPr>
        <p:spPr>
          <a:xfrm>
            <a:off x="4888878" y="1158087"/>
            <a:ext cx="893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Controller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C5421-FCA9-D74D-8E7F-9044096C46BB}"/>
              </a:ext>
            </a:extLst>
          </p:cNvPr>
          <p:cNvSpPr txBox="1"/>
          <p:nvPr/>
        </p:nvSpPr>
        <p:spPr>
          <a:xfrm>
            <a:off x="7503014" y="1330762"/>
            <a:ext cx="6989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9 Volt </a:t>
            </a:r>
            <a:br>
              <a:rPr lang="en-US" sz="1350" dirty="0"/>
            </a:br>
            <a:r>
              <a:rPr lang="en-US" sz="1350" dirty="0"/>
              <a:t>Battery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24A509-A79A-7F42-B8F7-5554F853936F}"/>
              </a:ext>
            </a:extLst>
          </p:cNvPr>
          <p:cNvCxnSpPr>
            <a:cxnSpLocks/>
          </p:cNvCxnSpPr>
          <p:nvPr/>
        </p:nvCxnSpPr>
        <p:spPr>
          <a:xfrm>
            <a:off x="4123944" y="1406790"/>
            <a:ext cx="1404688" cy="8929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BB1143-6D24-644A-ABCF-C7DCC2DC3105}"/>
              </a:ext>
            </a:extLst>
          </p:cNvPr>
          <p:cNvCxnSpPr>
            <a:cxnSpLocks/>
          </p:cNvCxnSpPr>
          <p:nvPr/>
        </p:nvCxnSpPr>
        <p:spPr>
          <a:xfrm>
            <a:off x="7986019" y="2199291"/>
            <a:ext cx="0" cy="559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AE4A3E-63D8-C145-8BBE-25DC73ABF395}"/>
              </a:ext>
            </a:extLst>
          </p:cNvPr>
          <p:cNvCxnSpPr>
            <a:cxnSpLocks/>
          </p:cNvCxnSpPr>
          <p:nvPr/>
        </p:nvCxnSpPr>
        <p:spPr>
          <a:xfrm>
            <a:off x="5413248" y="1508949"/>
            <a:ext cx="1421591" cy="942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F67D54-BA90-5B4E-A2FF-2ED7973D3B0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764511" y="1107307"/>
            <a:ext cx="551049" cy="1608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F13EAE-477D-BD4E-9172-0B4D36872F98}"/>
              </a:ext>
            </a:extLst>
          </p:cNvPr>
          <p:cNvSpPr txBox="1"/>
          <p:nvPr/>
        </p:nvSpPr>
        <p:spPr>
          <a:xfrm>
            <a:off x="5871029" y="807225"/>
            <a:ext cx="1786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Micro-Peristaltic Pump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9FCB45-1EAF-DF41-9AAE-6FB595341F0C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2364207" y="1316828"/>
            <a:ext cx="3529998" cy="121796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CC6F3A-3422-4741-B0ED-4CDC520AEBED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2364207" y="1316828"/>
            <a:ext cx="3089684" cy="125492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FE07CF0-B267-E649-BC05-D55D237F4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92004" y="548937"/>
            <a:ext cx="1208622" cy="15357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91430C9-A30E-A84F-B3AD-3B266FC8DBE8}"/>
              </a:ext>
            </a:extLst>
          </p:cNvPr>
          <p:cNvSpPr txBox="1">
            <a:spLocks/>
          </p:cNvSpPr>
          <p:nvPr/>
        </p:nvSpPr>
        <p:spPr>
          <a:xfrm>
            <a:off x="0" y="-5751"/>
            <a:ext cx="9073621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Microgravity Compatible Continuous System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Flow Cell (µCFC) for Microbial Growth and Biofilm Analysis</a:t>
            </a:r>
          </a:p>
          <a:p>
            <a:pPr algn="ctr"/>
            <a:endParaRPr lang="en-US" sz="2400" dirty="0">
              <a:latin typeface="+mn-lt"/>
            </a:endParaRPr>
          </a:p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98457D-1A17-1D46-B6B6-8A894F702256}"/>
              </a:ext>
            </a:extLst>
          </p:cNvPr>
          <p:cNvSpPr/>
          <p:nvPr/>
        </p:nvSpPr>
        <p:spPr>
          <a:xfrm>
            <a:off x="0" y="4906857"/>
            <a:ext cx="9208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Problem discovery, concept, design, system building, and testing performed by Dr. Ceth Parker;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cs typeface="Gautami" panose="020B0502040204020203" pitchFamily="34" charset="0"/>
              </a:rPr>
              <a:t>Controller was designed and built by Dr.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George </a:t>
            </a:r>
            <a:r>
              <a:rPr lang="en-US" sz="1100" dirty="0" err="1">
                <a:solidFill>
                  <a:schemeClr val="bg1">
                    <a:lumMod val="85000"/>
                  </a:schemeClr>
                </a:solidFill>
              </a:rPr>
              <a:t>Richdale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cs typeface="Gautami" panose="020B0502040204020203" pitchFamily="34" charset="0"/>
              </a:rPr>
              <a:t> 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7D0EE5C7-03E4-7C4B-8D30-3937CA19DA8D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5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1" name="Audio Recording Oct 13, 2020 at 12:42:32 AM" descr="Audio Recording Oct 13, 2020 at 12:42:32 AM">
            <a:hlinkClick r:id="" action="ppaction://media"/>
            <a:extLst>
              <a:ext uri="{FF2B5EF4-FFF2-40B4-BE49-F238E27FC236}">
                <a16:creationId xmlns:a16="http://schemas.microsoft.com/office/drawing/2014/main" id="{ADF5F776-D29A-304C-BFE2-6D2AAFDE7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14" y="4735037"/>
            <a:ext cx="215159" cy="2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686" y="279192"/>
            <a:ext cx="8454602" cy="35002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Accomplishments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35140-99D2-4F41-B240-6E2C142A1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217565" y="985721"/>
            <a:ext cx="2238350" cy="16676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081334-FCC9-D245-AA19-51D0E3CFA233}"/>
              </a:ext>
            </a:extLst>
          </p:cNvPr>
          <p:cNvSpPr/>
          <p:nvPr/>
        </p:nvSpPr>
        <p:spPr>
          <a:xfrm>
            <a:off x="65314" y="4098005"/>
            <a:ext cx="89153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bg1">
                  <a:lumMod val="85000"/>
                </a:schemeClr>
              </a:solidFill>
              <a:latin typeface="wf_segoe-ui_normal"/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  <a:latin typeface="wf_segoe-ui_normal"/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wf_segoe-ui_normal"/>
              </a:rPr>
              <a:t> 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64ED2EC-6EF4-D849-9071-1FDCC2FB7C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529" y="1352497"/>
            <a:ext cx="8454602" cy="32926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Succeeded 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Complete Miniaturization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Filling the technology gap</a:t>
            </a:r>
          </a:p>
          <a:p>
            <a:pPr marL="106299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Can operate on simulated-µG devices 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 New Technology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 Provisional Patent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C540E-BA68-1F40-9652-E9A8B56EF418}"/>
              </a:ext>
            </a:extLst>
          </p:cNvPr>
          <p:cNvSpPr/>
          <p:nvPr/>
        </p:nvSpPr>
        <p:spPr>
          <a:xfrm>
            <a:off x="572310" y="990802"/>
            <a:ext cx="5065086" cy="165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ransparent Green Checkmark Clip Art at Clker.com - vector clip art online,  royalty free &amp; public domain">
            <a:extLst>
              <a:ext uri="{FF2B5EF4-FFF2-40B4-BE49-F238E27FC236}">
                <a16:creationId xmlns:a16="http://schemas.microsoft.com/office/drawing/2014/main" id="{56B32390-C4B5-F847-92DF-05AD56A6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114" y="1255375"/>
            <a:ext cx="184399" cy="1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ransparent Green Checkmark Clip Art at Clker.com - vector clip art online,  royalty free &amp; public domain">
            <a:extLst>
              <a:ext uri="{FF2B5EF4-FFF2-40B4-BE49-F238E27FC236}">
                <a16:creationId xmlns:a16="http://schemas.microsoft.com/office/drawing/2014/main" id="{43752478-C97B-7A4E-82D6-14C72EDD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488" y="1988543"/>
            <a:ext cx="184399" cy="1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ansparent Green Checkmark Clip Art at Clker.com - vector clip art online,  royalty free &amp; public domain">
            <a:extLst>
              <a:ext uri="{FF2B5EF4-FFF2-40B4-BE49-F238E27FC236}">
                <a16:creationId xmlns:a16="http://schemas.microsoft.com/office/drawing/2014/main" id="{447F9300-A69A-4D4F-AAB3-777275BC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465" y="1756578"/>
            <a:ext cx="184399" cy="1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ansparent Green Checkmark Clip Art at Clker.com - vector clip art online,  royalty free &amp; public domain">
            <a:extLst>
              <a:ext uri="{FF2B5EF4-FFF2-40B4-BE49-F238E27FC236}">
                <a16:creationId xmlns:a16="http://schemas.microsoft.com/office/drawing/2014/main" id="{70CBDBBE-4F5F-AB45-B56D-81C7F212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997" y="1497361"/>
            <a:ext cx="184399" cy="1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ansparent Green Checkmark Clip Art at Clker.com - vector clip art online,  royalty free &amp; public domain">
            <a:extLst>
              <a:ext uri="{FF2B5EF4-FFF2-40B4-BE49-F238E27FC236}">
                <a16:creationId xmlns:a16="http://schemas.microsoft.com/office/drawing/2014/main" id="{A680466A-696C-CD45-92E1-A8FFA902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465" y="2247760"/>
            <a:ext cx="184399" cy="1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BDD2B-D758-6445-A013-AFADFE158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0" t="6805" r="33027" b="76975"/>
          <a:stretch/>
        </p:blipFill>
        <p:spPr>
          <a:xfrm>
            <a:off x="368373" y="683971"/>
            <a:ext cx="5303313" cy="1915948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5287CDF-ED08-7040-97A5-AFE41C5BD6FC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6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F6C5DC-1706-E441-886D-DC9B42A7AD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133" y="3115794"/>
            <a:ext cx="2553806" cy="1721092"/>
          </a:xfrm>
          <a:prstGeom prst="rect">
            <a:avLst/>
          </a:prstGeom>
        </p:spPr>
      </p:pic>
      <p:pic>
        <p:nvPicPr>
          <p:cNvPr id="24" name="Audio Recording Oct 13, 2020 at 1:07:50 AM" descr="Audio Recording Oct 13, 2020 at 1:07:50 AM">
            <a:hlinkClick r:id="" action="ppaction://media"/>
            <a:extLst>
              <a:ext uri="{FF2B5EF4-FFF2-40B4-BE49-F238E27FC236}">
                <a16:creationId xmlns:a16="http://schemas.microsoft.com/office/drawing/2014/main" id="{7DFFAC59-5DC8-7E4C-AE70-3787FFADA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14" y="4986176"/>
            <a:ext cx="135765" cy="1357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246A1F2-2945-164E-BA62-317BC906A2F6}"/>
              </a:ext>
            </a:extLst>
          </p:cNvPr>
          <p:cNvSpPr txBox="1"/>
          <p:nvPr/>
        </p:nvSpPr>
        <p:spPr>
          <a:xfrm>
            <a:off x="6531834" y="978304"/>
            <a:ext cx="12820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Folded up µCFC</a:t>
            </a:r>
          </a:p>
        </p:txBody>
      </p:sp>
    </p:spTree>
    <p:extLst>
      <p:ext uri="{BB962C8B-B14F-4D97-AF65-F5344CB8AC3E}">
        <p14:creationId xmlns:p14="http://schemas.microsoft.com/office/powerpoint/2010/main" val="35033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851" y="372280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Varied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4A75A-C007-8144-9C06-D56774D805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699" y="979141"/>
            <a:ext cx="8454602" cy="32926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Microgravity Associated Research 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Simulated-µG studies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International Space Station studies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Cube Sat Studies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Antarctic Balloon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Medical Research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Infectious Microorganisms</a:t>
            </a:r>
          </a:p>
          <a:p>
            <a:pPr marL="106299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Full sample and waste containment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Biofilm growth on Medical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General Biofilm Studies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5677D-A08E-C94D-B7D4-69DB39815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91616" y="1880633"/>
            <a:ext cx="3091114" cy="2827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F7E81-E64E-0C41-8B10-82030BB72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"/>
          <a:stretch/>
        </p:blipFill>
        <p:spPr>
          <a:xfrm rot="10800000">
            <a:off x="5384800" y="174286"/>
            <a:ext cx="3759200" cy="146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6E3A35-0BFF-B646-A438-CFCD7FBA08CA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7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Audio Recording Oct 13, 2020 at 1:22:07 AM" descr="Audio Recording Oct 13, 2020 at 1:22:07 AM">
            <a:hlinkClick r:id="" action="ppaction://media"/>
            <a:extLst>
              <a:ext uri="{FF2B5EF4-FFF2-40B4-BE49-F238E27FC236}">
                <a16:creationId xmlns:a16="http://schemas.microsoft.com/office/drawing/2014/main" id="{68174C60-98C6-BF4B-ADA2-FC8152C01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38" y="4960937"/>
            <a:ext cx="134366" cy="1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572" y="454088"/>
            <a:ext cx="8759372" cy="273829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sng" dirty="0">
                <a:solidFill>
                  <a:schemeClr val="bg1">
                    <a:lumMod val="85000"/>
                  </a:schemeClr>
                </a:solidFill>
              </a:rPr>
              <a:t>Awards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2019 American Society for Gravitational and Space Research conference in Denver, CO., 1st place in Technical Merit for my submitted SEM (Below) .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Two JPL Team awards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“COVID Surface Testing Team Award”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“Outstanding execution of the move and set up of the new B245 Planetary Protection Lab”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sng" dirty="0">
                <a:solidFill>
                  <a:schemeClr val="bg1">
                    <a:lumMod val="85000"/>
                  </a:schemeClr>
                </a:solidFill>
              </a:rPr>
              <a:t>Provisional Patents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Microgravity Compatible Continuous Flow Cell (µCFC) System for Microbial Growth and Biofilm Analysis 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Ceth Parker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George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Richdale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Kasthuri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CIT-8517-P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sng" dirty="0">
                <a:solidFill>
                  <a:schemeClr val="bg1">
                    <a:lumMod val="85000"/>
                  </a:schemeClr>
                </a:solidFill>
              </a:rPr>
              <a:t>New Technology Reports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Microgravity Compatible Continuous Flow Cell (µCFC) System for Microbial Growth and Biofilm Analysis 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Ceth Parker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George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Richdale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Kasthuri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JPL NTR ID # 51649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Enclosed Miniature-CDC Rods (EMCR) system for Biofilm Analysis in Microgravity Simulators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Ceth Parker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</a:t>
            </a:r>
            <a:r>
              <a:rPr lang="en-US" sz="9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Kasthuri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JPL NTR ID # 51725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Culture Tube Holder for both the Gravite and RPM Microgravity Simulators 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Jonathan Gleeson, Jeffrey Richards, </a:t>
            </a: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Ceth Parker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Kasthuri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Ye Zhang: NASA NTR ID # 1596561636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sng" dirty="0">
                <a:solidFill>
                  <a:schemeClr val="bg1">
                    <a:lumMod val="85000"/>
                  </a:schemeClr>
                </a:solidFill>
              </a:rPr>
              <a:t>Select Accepted Publications 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Parker CW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*, Singh N*, Tighe S*,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Blachowicz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 A, Wood JM,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Seuylemezian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A,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Vaishampayan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P,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Urbaniak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C, Hendrickson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R,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Laaguiby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P, Clark K, Clement BG, O’Hara NB, Couto-Rodriguez M,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Bezdan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D, Mason M, and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K*. 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End-to-End Protocol for the Detection of SARS-CoV-2 from Built Environments.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mSystems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. Accepted. (*Co-First Authorship)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Mohan GB*, </a:t>
            </a: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Parker CW</a:t>
            </a:r>
            <a:r>
              <a:rPr lang="en-US" sz="900" b="1" dirty="0">
                <a:solidFill>
                  <a:schemeClr val="bg1">
                    <a:lumMod val="85000"/>
                  </a:schemeClr>
                </a:solidFill>
              </a:rPr>
              <a:t>*,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Urbaniak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C*, Singh N, Hood A,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Minich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J, Knight R, Rucker MA,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K. Microbiome and 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Metagenome Analyses of a Closed Habitat During Human Occupation.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mSystems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. 2020;5:1. (*Co-First Authorship)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Mhatre SS, Singh NK, Wood JM, </a:t>
            </a: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Parker CW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K. Description of chloramphenicol resistant 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Kineococcus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rubinsiae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sp.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nov.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isolated from a spacecraft assembly facility. Frontiers in Microbiology. 2020;11:1957.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Urbaniak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C, Wong S, Tighe S, Arumugam A, Liu B, </a:t>
            </a:r>
            <a:r>
              <a:rPr lang="en-US" sz="900" b="1" u="sng" dirty="0">
                <a:solidFill>
                  <a:schemeClr val="bg1">
                    <a:lumMod val="85000"/>
                  </a:schemeClr>
                </a:solidFill>
              </a:rPr>
              <a:t>Parker CW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Wood JM, Singh NK,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Skorupa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 D, Peyton B, Jenson R. Validating an </a:t>
            </a:r>
            <a:br>
              <a:rPr lang="en-US" sz="9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automated nucleic acid extraction device for omics in space using whole cell microbial reference standards. Frontiers in Microbiology. 2020;11:1909. </a:t>
            </a:r>
          </a:p>
          <a:p>
            <a:pPr marL="94869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948690" lvl="2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572" y="23905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Accomplishments and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E6C9A-1690-1645-B35D-9ED4A7685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9" y="896812"/>
            <a:ext cx="2213429" cy="3458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0B5F2-FF35-8F4C-9D6C-ACA6B9EB4DAD}"/>
              </a:ext>
            </a:extLst>
          </p:cNvPr>
          <p:cNvSpPr txBox="1"/>
          <p:nvPr/>
        </p:nvSpPr>
        <p:spPr>
          <a:xfrm>
            <a:off x="6904166" y="4395891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“One Small EPS for Bacteria,</a:t>
            </a:r>
          </a:p>
          <a:p>
            <a:pPr algn="ctr"/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One Giant Biofilm for Bacterial-Kind”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9E816C-993E-104A-A398-656CA5DB9137}"/>
              </a:ext>
            </a:extLst>
          </p:cNvPr>
          <p:cNvSpPr txBox="1">
            <a:spLocks/>
          </p:cNvSpPr>
          <p:nvPr/>
        </p:nvSpPr>
        <p:spPr>
          <a:xfrm>
            <a:off x="8799301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8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Audio Recording Oct 13, 2020 at 1:36:57 AM" descr="Audio Recording Oct 13, 2020 at 1:36:57 AM">
            <a:hlinkClick r:id="" action="ppaction://media"/>
            <a:extLst>
              <a:ext uri="{FF2B5EF4-FFF2-40B4-BE49-F238E27FC236}">
                <a16:creationId xmlns:a16="http://schemas.microsoft.com/office/drawing/2014/main" id="{5E85F3CF-5CDC-0245-B208-9E134C4EA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906679"/>
            <a:ext cx="212916" cy="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851" y="289984"/>
            <a:ext cx="8454602" cy="43018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Acknowledgements and Funding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4A75A-C007-8144-9C06-D56774D805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699" y="777971"/>
            <a:ext cx="8799301" cy="32926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Funding Sources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JPL Directors Innovation Fund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ISS Advanced Exploration Life Support System program (LSS)-Nanoengineered Materials That Resist Organisms (NEMO)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Advisor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Kasthuri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Venkateswaran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Group Supervisor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Brian Clement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Lab Members 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Nitin Singh, Adriana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Blachowicz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Jason M. Wood, Camilla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Urbaniak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Ganesh Babu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Malli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Mohan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Other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JPLers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George (Coleman)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Richdale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Matthew Gentile, Josh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Krohn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Josh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Ravich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Visiting Students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Madelyn Mettler, Robert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Daudu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John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Bateh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Adriana Gonzalez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Collaborators 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Brent M. Peyton (MSU), Dana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Skorupa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(MSU), Niamh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O’hara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(Biotia), Mara Couto-Rodriguez (Biotia), Ryan Jensen (IRPI), Ye Zhang (KSC), Jeff Richards (KSC), Season Wong (AI Bioscience), Arun Kumar (AI Bioscience), Daniela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Bezdan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(Weill Cornell Medicine), Chris Mason (Weill Cornell Medicine), Scott Tighe (VIGR), Julie Dragon (VIGR),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Pheobe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Laaguiby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(VIGR),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Fathi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Karouia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(AMES), Donald Layne Carter (Marshal)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3839B-E4F3-C048-BEA4-7359886DF073}"/>
              </a:ext>
            </a:extLst>
          </p:cNvPr>
          <p:cNvSpPr txBox="1">
            <a:spLocks/>
          </p:cNvSpPr>
          <p:nvPr/>
        </p:nvSpPr>
        <p:spPr>
          <a:xfrm>
            <a:off x="8744437" y="47783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19BC3-7E48-734B-B255-F05E5B733943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Audio Recording Oct 13, 2020 at 3:10:41 AM" descr="Audio Recording Oct 13, 2020 at 3:10:41 AM">
            <a:hlinkClick r:id="" action="ppaction://media"/>
            <a:extLst>
              <a:ext uri="{FF2B5EF4-FFF2-40B4-BE49-F238E27FC236}">
                <a16:creationId xmlns:a16="http://schemas.microsoft.com/office/drawing/2014/main" id="{3CBCE066-A910-484D-BCC4-568029948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32" y="4960937"/>
            <a:ext cx="143510" cy="143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BC95F-D408-D04C-887A-A2CAD4ABB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275" y="57881"/>
            <a:ext cx="3501725" cy="9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20812</TotalTime>
  <Words>925</Words>
  <Application>Microsoft Macintosh PowerPoint</Application>
  <PresentationFormat>On-screen Show (16:9)</PresentationFormat>
  <Paragraphs>144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wf_segoe-ui_normal</vt:lpstr>
      <vt:lpstr>Arial</vt:lpstr>
      <vt:lpstr>Calibri</vt:lpstr>
      <vt:lpstr>Tahoma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234</cp:revision>
  <dcterms:created xsi:type="dcterms:W3CDTF">2016-09-08T21:41:17Z</dcterms:created>
  <dcterms:modified xsi:type="dcterms:W3CDTF">2020-11-09T19:12:01Z</dcterms:modified>
</cp:coreProperties>
</file>