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94" r:id="rId2"/>
  </p:sldMasterIdLst>
  <p:notesMasterIdLst>
    <p:notesMasterId r:id="rId12"/>
  </p:notesMasterIdLst>
  <p:handoutMasterIdLst>
    <p:handoutMasterId r:id="rId13"/>
  </p:handoutMasterIdLst>
  <p:sldIdLst>
    <p:sldId id="282" r:id="rId3"/>
    <p:sldId id="283" r:id="rId4"/>
    <p:sldId id="284" r:id="rId5"/>
    <p:sldId id="279" r:id="rId6"/>
    <p:sldId id="287" r:id="rId7"/>
    <p:sldId id="280" r:id="rId8"/>
    <p:sldId id="281" r:id="rId9"/>
    <p:sldId id="289" r:id="rId10"/>
    <p:sldId id="288" r:id="rId11"/>
  </p:sldIdLst>
  <p:sldSz cx="9144000" cy="5143500" type="screen16x9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832F"/>
    <a:srgbClr val="EBB8A4"/>
    <a:srgbClr val="2E8AC9"/>
    <a:srgbClr val="8BE8A5"/>
    <a:srgbClr val="FE0000"/>
    <a:srgbClr val="CDD378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5268" autoAdjust="0"/>
  </p:normalViewPr>
  <p:slideViewPr>
    <p:cSldViewPr snapToGrid="0" snapToObjects="1">
      <p:cViewPr varScale="1">
        <p:scale>
          <a:sx n="111" d="100"/>
          <a:sy n="111" d="100"/>
        </p:scale>
        <p:origin x="96" y="13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10/15/2020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10/15/2020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34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96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447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501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47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350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5" y="1184383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3" y="4802823"/>
            <a:ext cx="7493624" cy="274637"/>
          </a:xfrm>
        </p:spPr>
        <p:txBody>
          <a:bodyPr/>
          <a:lstStyle/>
          <a:p>
            <a:pPr algn="l"/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D18AFA9-C13B-4E9A-A7F0-C8B20BE5ADB5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CDEFE66-01B5-A147-B059-451E84A54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732" y="1571687"/>
            <a:ext cx="8454602" cy="32926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Insert Content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B06CD5-79FB-D64E-854C-192AEA1DF18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0731" y="823076"/>
            <a:ext cx="8454602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 b="1" baseline="0">
                <a:solidFill>
                  <a:srgbClr val="99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269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39" y="3918225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5" y="4802823"/>
            <a:ext cx="3347357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8530529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7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8530530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44" y="4219782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9" y="4802823"/>
            <a:ext cx="5605046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41DE1EE-7D9E-4356-A17B-AC39B24D4A0F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0EE1217-8810-43A4-A260-F7B93C1E2460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A7201D-60A7-477E-96B4-3973BB7451F7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F441585-8FA9-4EA2-85A4-83043578477A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999" y="4802823"/>
            <a:ext cx="1422401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FB8DC75-F238-4FEA-A196-95F443A65C8E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1" y="4802823"/>
            <a:ext cx="5791199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4802823"/>
            <a:ext cx="58613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1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emf"/><Relationship Id="rId12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microsoft.com/office/2007/relationships/media" Target="../media/media5.mp4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6.jpg"/><Relationship Id="rId17" Type="http://schemas.openxmlformats.org/officeDocument/2006/relationships/image" Target="../media/image21.png"/><Relationship Id="rId2" Type="http://schemas.openxmlformats.org/officeDocument/2006/relationships/audio" Target="../media/media4.m4a"/><Relationship Id="rId16" Type="http://schemas.openxmlformats.org/officeDocument/2006/relationships/image" Target="../media/image20.svg"/><Relationship Id="rId1" Type="http://schemas.microsoft.com/office/2007/relationships/media" Target="../media/media4.m4a"/><Relationship Id="rId6" Type="http://schemas.openxmlformats.org/officeDocument/2006/relationships/video" Target="../media/media6.mp4"/><Relationship Id="rId11" Type="http://schemas.openxmlformats.org/officeDocument/2006/relationships/image" Target="../media/image15.png"/><Relationship Id="rId5" Type="http://schemas.microsoft.com/office/2007/relationships/media" Target="../media/media6.mp4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video" Target="../media/media5.mp4"/><Relationship Id="rId9" Type="http://schemas.openxmlformats.org/officeDocument/2006/relationships/image" Target="../media/image2.pn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video" Target="NULL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6.jpeg"/><Relationship Id="rId4" Type="http://schemas.microsoft.com/office/2007/relationships/media" Target="../media/media8.mp4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8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agrformet.2019.01.033" TargetMode="External"/><Relationship Id="rId3" Type="http://schemas.openxmlformats.org/officeDocument/2006/relationships/hyperlink" Target="https://doi.org/10.1007/978-3-030-33157-3_4" TargetMode="External"/><Relationship Id="rId7" Type="http://schemas.openxmlformats.org/officeDocument/2006/relationships/hyperlink" Target="https://doi.org/10.1029/2019EO136205" TargetMode="External"/><Relationship Id="rId2" Type="http://schemas.openxmlformats.org/officeDocument/2006/relationships/hyperlink" Target="https://doi.org/10.1088/1748-9326/ab9e99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oi.org/10.1111/jbi.13809" TargetMode="External"/><Relationship Id="rId5" Type="http://schemas.openxmlformats.org/officeDocument/2006/relationships/hyperlink" Target="https://doi.org/10.1016/j.agrformet.2019.107786" TargetMode="External"/><Relationship Id="rId4" Type="http://schemas.openxmlformats.org/officeDocument/2006/relationships/hyperlink" Target="https://doi.org/10.1002/ece3.6469" TargetMode="External"/><Relationship Id="rId9" Type="http://schemas.openxmlformats.org/officeDocument/2006/relationships/hyperlink" Target="https://doi.org/10.1111/nph.15934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01/2020.06.19.160374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2">
            <a:hlinkClick r:id="" action="ppaction://media"/>
            <a:extLst>
              <a:ext uri="{FF2B5EF4-FFF2-40B4-BE49-F238E27FC236}">
                <a16:creationId xmlns:a16="http://schemas.microsoft.com/office/drawing/2014/main" id="{5E8DB8BC-26E1-47DE-980D-9F8202C0F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7970" y="2719601"/>
            <a:ext cx="487363" cy="487363"/>
          </a:xfrm>
          <a:prstGeom prst="rect">
            <a:avLst/>
          </a:prstGeom>
        </p:spPr>
      </p:pic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3CAB81-4E43-F140-AF13-B466D9094E76}"/>
              </a:ext>
            </a:extLst>
          </p:cNvPr>
          <p:cNvSpPr txBox="1">
            <a:spLocks/>
          </p:cNvSpPr>
          <p:nvPr/>
        </p:nvSpPr>
        <p:spPr>
          <a:xfrm>
            <a:off x="369198" y="3483788"/>
            <a:ext cx="8436135" cy="363898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+mj-lt"/>
              </a:rPr>
              <a:t>2020 Postdoc Research Day Presentation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1EEC75B-CC61-E044-8ABA-811DA016D64D}"/>
              </a:ext>
            </a:extLst>
          </p:cNvPr>
          <p:cNvSpPr txBox="1">
            <a:spLocks/>
          </p:cNvSpPr>
          <p:nvPr/>
        </p:nvSpPr>
        <p:spPr>
          <a:xfrm>
            <a:off x="369198" y="3913971"/>
            <a:ext cx="8436134" cy="40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b="0" i="0" u="none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A50021"/>
                </a:solidFill>
                <a:latin typeface="Arial" charset="0"/>
              </a:rPr>
              <a:t>Fabian D Schneider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F809F-D295-CF4A-B583-F28EED4303E1}"/>
              </a:ext>
            </a:extLst>
          </p:cNvPr>
          <p:cNvSpPr txBox="1"/>
          <p:nvPr/>
        </p:nvSpPr>
        <p:spPr>
          <a:xfrm>
            <a:off x="369197" y="4234054"/>
            <a:ext cx="5619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Organization: 329G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Advisor:  David Schimel (329G)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Postdoc Program: JPL (California Institute of Technology)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A3C4A89-ADAE-408B-B161-FB63DEB333F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0" b="17860"/>
          <a:stretch/>
        </p:blipFill>
        <p:spPr>
          <a:xfrm>
            <a:off x="-794" y="0"/>
            <a:ext cx="9144000" cy="341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2">
            <a:hlinkClick r:id="" action="ppaction://media"/>
            <a:extLst>
              <a:ext uri="{FF2B5EF4-FFF2-40B4-BE49-F238E27FC236}">
                <a16:creationId xmlns:a16="http://schemas.microsoft.com/office/drawing/2014/main" id="{0F2E5053-25F3-4AA3-A095-E7E48E857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9740.802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290" y="167857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51B667-2C97-42A9-9944-0A0371DE47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50" y="0"/>
            <a:ext cx="9147050" cy="514142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6C49FB-97BD-4027-B56C-1CD942F5F4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947"/>
          <a:stretch/>
        </p:blipFill>
        <p:spPr>
          <a:xfrm>
            <a:off x="4507" y="823076"/>
            <a:ext cx="9108545" cy="430333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0E3D1F-0A26-421D-81C2-128D105A3B25}"/>
              </a:ext>
            </a:extLst>
          </p:cNvPr>
          <p:cNvSpPr txBox="1"/>
          <p:nvPr/>
        </p:nvSpPr>
        <p:spPr>
          <a:xfrm>
            <a:off x="7593871" y="3798157"/>
            <a:ext cx="117436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Morphological</a:t>
            </a:r>
          </a:p>
          <a:p>
            <a:r>
              <a:rPr lang="en-US" sz="1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Diversity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61EAB8-915F-4C9A-B7DF-BE5B8BF83CCC}"/>
              </a:ext>
            </a:extLst>
          </p:cNvPr>
          <p:cNvSpPr txBox="1"/>
          <p:nvPr/>
        </p:nvSpPr>
        <p:spPr>
          <a:xfrm>
            <a:off x="7593871" y="2593529"/>
            <a:ext cx="1057546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Physiological</a:t>
            </a:r>
          </a:p>
          <a:p>
            <a:r>
              <a:rPr lang="en-US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Diversity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517F27-36E4-4E87-8011-05FC3B975810}"/>
              </a:ext>
            </a:extLst>
          </p:cNvPr>
          <p:cNvSpPr txBox="1"/>
          <p:nvPr/>
        </p:nvSpPr>
        <p:spPr>
          <a:xfrm>
            <a:off x="6595783" y="4843989"/>
            <a:ext cx="25097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>
                    <a:lumMod val="85000"/>
                  </a:schemeClr>
                </a:solidFill>
              </a:rPr>
              <a:t>Image Credit: ELEVATE team, Josh Fisher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Remote Sensing of Biological Diversity &amp; Function</a:t>
            </a:r>
          </a:p>
        </p:txBody>
      </p:sp>
    </p:spTree>
    <p:extLst>
      <p:ext uri="{BB962C8B-B14F-4D97-AF65-F5344CB8AC3E}">
        <p14:creationId xmlns:p14="http://schemas.microsoft.com/office/powerpoint/2010/main" val="307273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Biodiversity Crisis &amp; Solutions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C67A10-AAF0-41B0-9B16-FD67A51A7E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16"/>
          <a:stretch/>
        </p:blipFill>
        <p:spPr>
          <a:xfrm>
            <a:off x="416342" y="1425389"/>
            <a:ext cx="3843612" cy="3438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ED9D9F-30B8-4B69-88D0-354B7A3663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9" r="3295"/>
          <a:stretch/>
        </p:blipFill>
        <p:spPr>
          <a:xfrm>
            <a:off x="4746813" y="1425388"/>
            <a:ext cx="3542279" cy="1558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71CC15-62FA-4989-BE0F-65AB8E596B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74" r="2366"/>
          <a:stretch/>
        </p:blipFill>
        <p:spPr>
          <a:xfrm>
            <a:off x="4749589" y="3155960"/>
            <a:ext cx="3978069" cy="1719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645BC5-D3F0-4B09-AFB0-75F21B5568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797" y="576900"/>
            <a:ext cx="4046457" cy="13648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47E769-1B39-455E-A208-9AB2112533CE}"/>
              </a:ext>
            </a:extLst>
          </p:cNvPr>
          <p:cNvSpPr txBox="1"/>
          <p:nvPr/>
        </p:nvSpPr>
        <p:spPr>
          <a:xfrm>
            <a:off x="432326" y="4864308"/>
            <a:ext cx="24545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Garschagen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al. (2020) Earth’s Future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A65EA6-30F6-44B1-BC44-B24D338237B1}"/>
              </a:ext>
            </a:extLst>
          </p:cNvPr>
          <p:cNvSpPr txBox="1"/>
          <p:nvPr/>
        </p:nvSpPr>
        <p:spPr>
          <a:xfrm>
            <a:off x="432326" y="4864308"/>
            <a:ext cx="1636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Diaz et al. (2019) Science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0DDBB2-8775-45E0-A941-B73F1A0856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326" y="1921549"/>
            <a:ext cx="3894820" cy="3169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C0B678-C0B2-441E-934A-306BA7AFBA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797" y="1480069"/>
            <a:ext cx="6293224" cy="338423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5FA8592-011A-4A94-8812-FD411ABA48FC}"/>
              </a:ext>
            </a:extLst>
          </p:cNvPr>
          <p:cNvSpPr/>
          <p:nvPr/>
        </p:nvSpPr>
        <p:spPr>
          <a:xfrm>
            <a:off x="2000680" y="2571750"/>
            <a:ext cx="632517" cy="343330"/>
          </a:xfrm>
          <a:prstGeom prst="ellipse">
            <a:avLst/>
          </a:prstGeom>
          <a:solidFill>
            <a:srgbClr val="70AD47">
              <a:alpha val="10196"/>
            </a:srgb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2AB7F41-6269-4E4A-9EDC-0C9E93443C2F}"/>
              </a:ext>
            </a:extLst>
          </p:cNvPr>
          <p:cNvSpPr/>
          <p:nvPr/>
        </p:nvSpPr>
        <p:spPr>
          <a:xfrm>
            <a:off x="5625050" y="2204609"/>
            <a:ext cx="632517" cy="343330"/>
          </a:xfrm>
          <a:prstGeom prst="ellipse">
            <a:avLst/>
          </a:prstGeom>
          <a:solidFill>
            <a:srgbClr val="70AD47">
              <a:alpha val="10196"/>
            </a:srgb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1F9101-F8D0-4829-9E87-5A107F8876BD}"/>
              </a:ext>
            </a:extLst>
          </p:cNvPr>
          <p:cNvSpPr txBox="1"/>
          <p:nvPr/>
        </p:nvSpPr>
        <p:spPr>
          <a:xfrm>
            <a:off x="6700799" y="1557575"/>
            <a:ext cx="400110" cy="2852512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400" b="1" dirty="0"/>
              <a:t>Perceived Risks over the next Decade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70A95A-720D-4375-8A3B-57ECF1CD3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6521" y="2067314"/>
            <a:ext cx="4226090" cy="2094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v2">
            <a:hlinkClick r:id="" action="ppaction://media"/>
            <a:extLst>
              <a:ext uri="{FF2B5EF4-FFF2-40B4-BE49-F238E27FC236}">
                <a16:creationId xmlns:a16="http://schemas.microsoft.com/office/drawing/2014/main" id="{E69B1792-A2B3-41DD-AD4B-AE0919D588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745.920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89092" y="229435"/>
            <a:ext cx="487363" cy="4873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EDD749-E254-48D9-B99B-534B6CDF7641}"/>
              </a:ext>
            </a:extLst>
          </p:cNvPr>
          <p:cNvSpPr/>
          <p:nvPr/>
        </p:nvSpPr>
        <p:spPr>
          <a:xfrm>
            <a:off x="7982093" y="48126"/>
            <a:ext cx="1038154" cy="859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9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12" grpId="0"/>
      <p:bldP spid="13" grpId="0"/>
      <p:bldP spid="14" grpId="0" animBg="1"/>
      <p:bldP spid="14" grpId="1" animBg="1"/>
      <p:bldP spid="15" grpId="0" animBg="1"/>
      <p:bldP spid="15" grpId="1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v2">
            <a:hlinkClick r:id="" action="ppaction://media"/>
            <a:extLst>
              <a:ext uri="{FF2B5EF4-FFF2-40B4-BE49-F238E27FC236}">
                <a16:creationId xmlns:a16="http://schemas.microsoft.com/office/drawing/2014/main" id="{B4F2101B-5146-4C37-9A51-53BB95B6F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30699" y="108657"/>
            <a:ext cx="487363" cy="48736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77D454-A50A-8741-AA0B-23CF4A7E8F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342900" indent="-342900">
              <a:buFont typeface="+mj-lt"/>
              <a:buAutoNum type="alphaLcParenR"/>
            </a:pPr>
            <a:r>
              <a:rPr lang="en-US" dirty="0"/>
              <a:t>Formulation, theory or experiment description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Innovation, advancement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A7146-5543-9B4D-9341-971B7D713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pic>
        <p:nvPicPr>
          <p:cNvPr id="4" name="GEDI-1">
            <a:hlinkClick r:id="" action="ppaction://media"/>
            <a:extLst>
              <a:ext uri="{FF2B5EF4-FFF2-40B4-BE49-F238E27FC236}">
                <a16:creationId xmlns:a16="http://schemas.microsoft.com/office/drawing/2014/main" id="{13B6B249-FD72-429B-9C67-EBC46EA070B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4002"/>
            <a:ext cx="9144000" cy="5143500"/>
          </a:xfrm>
          <a:prstGeom prst="rect">
            <a:avLst/>
          </a:prstGeom>
        </p:spPr>
      </p:pic>
      <p:pic>
        <p:nvPicPr>
          <p:cNvPr id="5" name="GEDI-2">
            <a:hlinkClick r:id="" action="ppaction://media"/>
            <a:extLst>
              <a:ext uri="{FF2B5EF4-FFF2-40B4-BE49-F238E27FC236}">
                <a16:creationId xmlns:a16="http://schemas.microsoft.com/office/drawing/2014/main" id="{F4D2D6FF-8CB3-4BD6-BF74-EA3B8232BDD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4003"/>
            <a:ext cx="9144000" cy="5143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A189A5-BDD0-44EA-8B94-19CBCC17B07E}"/>
              </a:ext>
            </a:extLst>
          </p:cNvPr>
          <p:cNvSpPr txBox="1"/>
          <p:nvPr/>
        </p:nvSpPr>
        <p:spPr>
          <a:xfrm>
            <a:off x="6497448" y="4851028"/>
            <a:ext cx="26132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>
                    <a:lumMod val="85000"/>
                  </a:schemeClr>
                </a:solidFill>
              </a:rPr>
              <a:t>Credit: NASA's Goddard Space Flight Center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AD4DEC-1EC2-4583-B2A8-0B065A56673A}"/>
              </a:ext>
            </a:extLst>
          </p:cNvPr>
          <p:cNvSpPr/>
          <p:nvPr/>
        </p:nvSpPr>
        <p:spPr>
          <a:xfrm>
            <a:off x="-13022" y="2521"/>
            <a:ext cx="9157022" cy="51435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9B4B942-713E-4546-AC61-149D19EECDB8}"/>
              </a:ext>
            </a:extLst>
          </p:cNvPr>
          <p:cNvSpPr txBox="1">
            <a:spLocks/>
          </p:cNvSpPr>
          <p:nvPr/>
        </p:nvSpPr>
        <p:spPr>
          <a:xfrm>
            <a:off x="95692" y="157577"/>
            <a:ext cx="6642946" cy="430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Morphological Diversity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2D1C1D-0BC0-4338-BAB9-DACAB9D43C5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9" b="27341"/>
          <a:stretch/>
        </p:blipFill>
        <p:spPr>
          <a:xfrm>
            <a:off x="8168254" y="133441"/>
            <a:ext cx="806412" cy="3609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DCF9C46-0543-4687-8E0F-0417FD823710}"/>
              </a:ext>
            </a:extLst>
          </p:cNvPr>
          <p:cNvGrpSpPr/>
          <p:nvPr/>
        </p:nvGrpSpPr>
        <p:grpSpPr>
          <a:xfrm>
            <a:off x="-7346" y="739585"/>
            <a:ext cx="9091609" cy="4401951"/>
            <a:chOff x="-21" y="961997"/>
            <a:chExt cx="12192021" cy="59031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04B4FC0-25DF-49C2-9E8F-F0AC6D9F8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" y="964731"/>
              <a:ext cx="5160948" cy="58976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7281D3-BD2B-4847-8FE9-E798DC4CA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6168" y="961997"/>
              <a:ext cx="6275832" cy="5903100"/>
            </a:xfrm>
            <a:prstGeom prst="rect">
              <a:avLst/>
            </a:prstGeom>
          </p:spPr>
        </p:pic>
        <p:pic>
          <p:nvPicPr>
            <p:cNvPr id="13" name="Graphic 12" descr="Airplane">
              <a:extLst>
                <a:ext uri="{FF2B5EF4-FFF2-40B4-BE49-F238E27FC236}">
                  <a16:creationId xmlns:a16="http://schemas.microsoft.com/office/drawing/2014/main" id="{9A24E574-2CDF-41D8-9007-F88498A49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3363738">
              <a:off x="5678142" y="2132696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Satellite">
              <a:extLst>
                <a:ext uri="{FF2B5EF4-FFF2-40B4-BE49-F238E27FC236}">
                  <a16:creationId xmlns:a16="http://schemas.microsoft.com/office/drawing/2014/main" id="{0B3D2613-6088-4CE9-BFED-2726C0558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750719" y="977189"/>
              <a:ext cx="914400" cy="914400"/>
            </a:xfrm>
            <a:prstGeom prst="rect">
              <a:avLst/>
            </a:prstGeom>
          </p:spPr>
        </p:pic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F1292C08-C65E-42B6-87F2-19519215FFB3}"/>
                </a:ext>
              </a:extLst>
            </p:cNvPr>
            <p:cNvSpPr/>
            <p:nvPr/>
          </p:nvSpPr>
          <p:spPr>
            <a:xfrm rot="1191798">
              <a:off x="6421349" y="2580307"/>
              <a:ext cx="365760" cy="265754"/>
            </a:xfrm>
            <a:prstGeom prst="rightArrow">
              <a:avLst/>
            </a:prstGeom>
            <a:solidFill>
              <a:srgbClr val="CDD3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6E75AA5D-77F9-4187-9FFF-5C9F302D6503}"/>
                </a:ext>
              </a:extLst>
            </p:cNvPr>
            <p:cNvSpPr/>
            <p:nvPr/>
          </p:nvSpPr>
          <p:spPr>
            <a:xfrm rot="349843">
              <a:off x="6706781" y="1245938"/>
              <a:ext cx="365760" cy="265754"/>
            </a:xfrm>
            <a:prstGeom prst="rightArrow">
              <a:avLst/>
            </a:prstGeom>
            <a:solidFill>
              <a:srgbClr val="F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 descr="Airplane">
              <a:extLst>
                <a:ext uri="{FF2B5EF4-FFF2-40B4-BE49-F238E27FC236}">
                  <a16:creationId xmlns:a16="http://schemas.microsoft.com/office/drawing/2014/main" id="{7AF58A89-AB84-4094-9AA5-5E2B57154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3363738">
              <a:off x="3832350" y="1129740"/>
              <a:ext cx="914400" cy="9144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FD81FB-FA9C-4581-A205-A43A48DCF4F2}"/>
              </a:ext>
            </a:extLst>
          </p:cNvPr>
          <p:cNvGrpSpPr/>
          <p:nvPr/>
        </p:nvGrpSpPr>
        <p:grpSpPr>
          <a:xfrm>
            <a:off x="-10794" y="742458"/>
            <a:ext cx="3855862" cy="4406255"/>
            <a:chOff x="-389726" y="2967919"/>
            <a:chExt cx="5160948" cy="589763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E014BE4-E5E5-4C56-A220-714D28BE5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9726" y="2967919"/>
              <a:ext cx="5160948" cy="5897632"/>
            </a:xfrm>
            <a:prstGeom prst="rect">
              <a:avLst/>
            </a:prstGeom>
          </p:spPr>
        </p:pic>
        <p:pic>
          <p:nvPicPr>
            <p:cNvPr id="20" name="Graphic 19" descr="Satellite">
              <a:extLst>
                <a:ext uri="{FF2B5EF4-FFF2-40B4-BE49-F238E27FC236}">
                  <a16:creationId xmlns:a16="http://schemas.microsoft.com/office/drawing/2014/main" id="{BD6017CA-E61E-4855-AC3D-7AF985B1A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460882" y="3319495"/>
              <a:ext cx="914400" cy="91440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681F2F5-615E-4898-BF58-AAFCE49C30B7}"/>
              </a:ext>
            </a:extLst>
          </p:cNvPr>
          <p:cNvSpPr txBox="1"/>
          <p:nvPr/>
        </p:nvSpPr>
        <p:spPr>
          <a:xfrm>
            <a:off x="3884100" y="4868907"/>
            <a:ext cx="17011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>
                    <a:lumMod val="85000"/>
                  </a:schemeClr>
                </a:solidFill>
              </a:rPr>
              <a:t>Schneider, et al. (2020) ERL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817D78-6877-4BD5-B5AA-1614BF35865B}"/>
              </a:ext>
            </a:extLst>
          </p:cNvPr>
          <p:cNvSpPr txBox="1"/>
          <p:nvPr/>
        </p:nvSpPr>
        <p:spPr>
          <a:xfrm>
            <a:off x="1950782" y="823076"/>
            <a:ext cx="101662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</a:t>
            </a:r>
            <a:r>
              <a:rPr lang="en-US" b="1" baseline="30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 = 0.75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A208532-DC9C-41BA-BB30-EEE6CBDA3186}"/>
              </a:ext>
            </a:extLst>
          </p:cNvPr>
          <p:cNvSpPr/>
          <p:nvPr/>
        </p:nvSpPr>
        <p:spPr>
          <a:xfrm rot="19263757">
            <a:off x="2488920" y="3867164"/>
            <a:ext cx="946394" cy="549670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4D0F4A-8582-4CAA-9177-2E6F237F364D}"/>
              </a:ext>
            </a:extLst>
          </p:cNvPr>
          <p:cNvSpPr txBox="1"/>
          <p:nvPr/>
        </p:nvSpPr>
        <p:spPr>
          <a:xfrm>
            <a:off x="4231784" y="2306354"/>
            <a:ext cx="67999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CDD378"/>
                </a:solidFill>
              </a:rPr>
              <a:t>Airborne</a:t>
            </a:r>
          </a:p>
          <a:p>
            <a:r>
              <a:rPr lang="en-US" sz="1050" b="1" dirty="0">
                <a:solidFill>
                  <a:srgbClr val="CDD378"/>
                </a:solidFill>
              </a:rPr>
              <a:t>Point </a:t>
            </a:r>
          </a:p>
          <a:p>
            <a:r>
              <a:rPr lang="en-US" sz="1050" b="1" dirty="0">
                <a:solidFill>
                  <a:srgbClr val="CDD378"/>
                </a:solidFill>
              </a:rPr>
              <a:t>Cloud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45C514-40E4-476F-8B87-DFE2DC732233}"/>
              </a:ext>
            </a:extLst>
          </p:cNvPr>
          <p:cNvSpPr txBox="1"/>
          <p:nvPr/>
        </p:nvSpPr>
        <p:spPr>
          <a:xfrm>
            <a:off x="4569341" y="591314"/>
            <a:ext cx="1133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FE0000"/>
                </a:solidFill>
              </a:rPr>
              <a:t>GEDI Waveforms</a:t>
            </a:r>
          </a:p>
        </p:txBody>
      </p:sp>
    </p:spTree>
    <p:extLst>
      <p:ext uri="{BB962C8B-B14F-4D97-AF65-F5344CB8AC3E}">
        <p14:creationId xmlns:p14="http://schemas.microsoft.com/office/powerpoint/2010/main" val="102979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 animBg="1"/>
      <p:bldP spid="8" grpId="0"/>
      <p:bldP spid="21" grpId="0"/>
      <p:bldP spid="22" grpId="0"/>
      <p:bldP spid="24" grpId="0" animBg="1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2">
            <a:hlinkClick r:id="" action="ppaction://media"/>
            <a:extLst>
              <a:ext uri="{FF2B5EF4-FFF2-40B4-BE49-F238E27FC236}">
                <a16:creationId xmlns:a16="http://schemas.microsoft.com/office/drawing/2014/main" id="{2BA49F99-20F1-4537-B2B6-60A0004C9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5022" y="2657704"/>
            <a:ext cx="487363" cy="48736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9EBF0B-9284-4E8D-825C-14A746C4AE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8883" y="193449"/>
            <a:ext cx="8966234" cy="430183"/>
          </a:xfrm>
        </p:spPr>
        <p:txBody>
          <a:bodyPr/>
          <a:lstStyle/>
          <a:p>
            <a:r>
              <a:rPr lang="en-US" sz="2400" dirty="0"/>
              <a:t>Imaging Spectroscopy – Reflectance of the Earth Surface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F96796-11B9-4E92-8444-14FF3093A4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8"/>
          <a:stretch/>
        </p:blipFill>
        <p:spPr>
          <a:xfrm>
            <a:off x="88883" y="698425"/>
            <a:ext cx="8966234" cy="4146248"/>
          </a:xfrm>
          <a:prstGeom prst="rect">
            <a:avLst/>
          </a:prstGeom>
        </p:spPr>
      </p:pic>
      <p:pic>
        <p:nvPicPr>
          <p:cNvPr id="10" name="InsideLeaf">
            <a:hlinkClick r:id="" action="ppaction://media"/>
            <a:extLst>
              <a:ext uri="{FF2B5EF4-FFF2-40B4-BE49-F238E27FC236}">
                <a16:creationId xmlns:a16="http://schemas.microsoft.com/office/drawing/2014/main" id="{BE68D8A0-F753-4447-95B9-E2793C6D017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3039" end="400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2733" y="658691"/>
            <a:ext cx="7512384" cy="4225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719D98-A921-415C-A84F-AACA25B3D59D}"/>
              </a:ext>
            </a:extLst>
          </p:cNvPr>
          <p:cNvSpPr txBox="1"/>
          <p:nvPr/>
        </p:nvSpPr>
        <p:spPr>
          <a:xfrm>
            <a:off x="0" y="4919466"/>
            <a:ext cx="56509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Schneider et al. (2019) EOS - NASA’s planned Surface Biology and Geology (SBG) observing system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CF87CA-812F-4886-BE45-C425F817F90E}"/>
              </a:ext>
            </a:extLst>
          </p:cNvPr>
          <p:cNvSpPr txBox="1"/>
          <p:nvPr/>
        </p:nvSpPr>
        <p:spPr>
          <a:xfrm>
            <a:off x="6732045" y="4625816"/>
            <a:ext cx="23230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>
                    <a:lumMod val="85000"/>
                  </a:schemeClr>
                </a:solidFill>
              </a:rPr>
              <a:t>Credit: California Academy of Sciences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5016DD-EFFA-4405-B8F5-7553D30C41B9}"/>
              </a:ext>
            </a:extLst>
          </p:cNvPr>
          <p:cNvGrpSpPr/>
          <p:nvPr/>
        </p:nvGrpSpPr>
        <p:grpSpPr>
          <a:xfrm>
            <a:off x="0" y="0"/>
            <a:ext cx="9143999" cy="5143499"/>
            <a:chOff x="1536700" y="7075718"/>
            <a:chExt cx="12206677" cy="686647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244ECF1-4448-4718-924B-9888EC5DB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6700" y="7075718"/>
              <a:ext cx="12206677" cy="686647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DBBED90-B5A9-46B1-95C0-D84AA93A9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337" b="22652"/>
            <a:stretch/>
          </p:blipFill>
          <p:spPr>
            <a:xfrm>
              <a:off x="11775785" y="13186809"/>
              <a:ext cx="1865243" cy="627148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41BC6D3-B436-461E-974E-F2F4FA638A75}"/>
              </a:ext>
            </a:extLst>
          </p:cNvPr>
          <p:cNvSpPr txBox="1"/>
          <p:nvPr/>
        </p:nvSpPr>
        <p:spPr>
          <a:xfrm>
            <a:off x="-12213" y="4860065"/>
            <a:ext cx="3508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Credit: Schneider, JPL-Caltech, Townsend Lab</a:t>
            </a:r>
          </a:p>
        </p:txBody>
      </p:sp>
    </p:spTree>
    <p:extLst>
      <p:ext uri="{BB962C8B-B14F-4D97-AF65-F5344CB8AC3E}">
        <p14:creationId xmlns:p14="http://schemas.microsoft.com/office/powerpoint/2010/main" val="13598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2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2">
            <a:hlinkClick r:id="" action="ppaction://media"/>
            <a:extLst>
              <a:ext uri="{FF2B5EF4-FFF2-40B4-BE49-F238E27FC236}">
                <a16:creationId xmlns:a16="http://schemas.microsoft.com/office/drawing/2014/main" id="{241C2BC6-CE41-4192-9E6D-5CF97A737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268" y="250908"/>
            <a:ext cx="487363" cy="487363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FB410E8-FAC8-4DA7-80CE-AC952EC4FC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D99F21-1D38-41F8-8755-F93712CED0C7}"/>
              </a:ext>
            </a:extLst>
          </p:cNvPr>
          <p:cNvGrpSpPr/>
          <p:nvPr/>
        </p:nvGrpSpPr>
        <p:grpSpPr>
          <a:xfrm>
            <a:off x="893" y="1"/>
            <a:ext cx="9143108" cy="5136816"/>
            <a:chOff x="-1" y="10154"/>
            <a:chExt cx="12211115" cy="686049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7766FDA-B2A4-4AE0-BF85-B9261D26B73C}"/>
                </a:ext>
              </a:extLst>
            </p:cNvPr>
            <p:cNvSpPr/>
            <p:nvPr/>
          </p:nvSpPr>
          <p:spPr>
            <a:xfrm>
              <a:off x="-1" y="10154"/>
              <a:ext cx="12211115" cy="686049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itle 3">
              <a:extLst>
                <a:ext uri="{FF2B5EF4-FFF2-40B4-BE49-F238E27FC236}">
                  <a16:creationId xmlns:a16="http://schemas.microsoft.com/office/drawing/2014/main" id="{7B59759A-BFA3-4F6F-8FE1-CF956C66A8E0}"/>
                </a:ext>
              </a:extLst>
            </p:cNvPr>
            <p:cNvSpPr txBox="1">
              <a:spLocks/>
            </p:cNvSpPr>
            <p:nvPr/>
          </p:nvSpPr>
          <p:spPr>
            <a:xfrm>
              <a:off x="218826" y="182386"/>
              <a:ext cx="11457615" cy="627149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Physiological Diversity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B6BC71C-1B56-4138-92B8-48290D0E2ADE}"/>
                </a:ext>
              </a:extLst>
            </p:cNvPr>
            <p:cNvGrpSpPr/>
            <p:nvPr/>
          </p:nvGrpSpPr>
          <p:grpSpPr>
            <a:xfrm>
              <a:off x="0" y="1263056"/>
              <a:ext cx="12206678" cy="5340691"/>
              <a:chOff x="0" y="1263056"/>
              <a:chExt cx="12206678" cy="5340691"/>
            </a:xfrm>
          </p:grpSpPr>
          <p:pic>
            <p:nvPicPr>
              <p:cNvPr id="21" name="Content Placeholder 4">
                <a:extLst>
                  <a:ext uri="{FF2B5EF4-FFF2-40B4-BE49-F238E27FC236}">
                    <a16:creationId xmlns:a16="http://schemas.microsoft.com/office/drawing/2014/main" id="{C4C5D4AA-E951-4271-9179-3AAC1B092A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263056"/>
                <a:ext cx="12206678" cy="5340691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39E3AAA-925F-4459-902D-E98F8E8FA035}"/>
                  </a:ext>
                </a:extLst>
              </p:cNvPr>
              <p:cNvSpPr txBox="1"/>
              <p:nvPr/>
            </p:nvSpPr>
            <p:spPr>
              <a:xfrm>
                <a:off x="9540956" y="1453095"/>
                <a:ext cx="1826141" cy="33855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Functional Richness</a:t>
                </a:r>
              </a:p>
            </p:txBody>
          </p: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7C32B74-14AC-42EB-ACD5-10E116BAE6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4302" y="104111"/>
            <a:ext cx="2663028" cy="2550599"/>
          </a:xfrm>
          <a:prstGeom prst="rect">
            <a:avLst/>
          </a:prstGeom>
        </p:spPr>
      </p:pic>
      <p:sp>
        <p:nvSpPr>
          <p:cNvPr id="24" name="Arrow: Curved Up 23">
            <a:extLst>
              <a:ext uri="{FF2B5EF4-FFF2-40B4-BE49-F238E27FC236}">
                <a16:creationId xmlns:a16="http://schemas.microsoft.com/office/drawing/2014/main" id="{8B2DF1AA-DD8C-40CB-AF22-DBDB846D344C}"/>
              </a:ext>
            </a:extLst>
          </p:cNvPr>
          <p:cNvSpPr/>
          <p:nvPr/>
        </p:nvSpPr>
        <p:spPr>
          <a:xfrm>
            <a:off x="5459147" y="1856150"/>
            <a:ext cx="1865885" cy="572417"/>
          </a:xfrm>
          <a:prstGeom prst="curvedUpArrow">
            <a:avLst/>
          </a:prstGeom>
          <a:solidFill>
            <a:srgbClr val="8BE8A5"/>
          </a:solidFill>
          <a:ln w="19050">
            <a:solidFill>
              <a:srgbClr val="2E8A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urved Up 24">
            <a:extLst>
              <a:ext uri="{FF2B5EF4-FFF2-40B4-BE49-F238E27FC236}">
                <a16:creationId xmlns:a16="http://schemas.microsoft.com/office/drawing/2014/main" id="{D0EAE835-33CC-41E5-9606-FC9DFC82B7E2}"/>
              </a:ext>
            </a:extLst>
          </p:cNvPr>
          <p:cNvSpPr/>
          <p:nvPr/>
        </p:nvSpPr>
        <p:spPr>
          <a:xfrm rot="20515508" flipV="1">
            <a:off x="2110045" y="711625"/>
            <a:ext cx="5305271" cy="893033"/>
          </a:xfrm>
          <a:prstGeom prst="curvedUpArrow">
            <a:avLst/>
          </a:prstGeom>
          <a:solidFill>
            <a:srgbClr val="EBB8A4"/>
          </a:solidFill>
          <a:ln w="19050">
            <a:solidFill>
              <a:srgbClr val="D083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2CB920-2A99-4402-B371-7B84E385310F}"/>
              </a:ext>
            </a:extLst>
          </p:cNvPr>
          <p:cNvSpPr txBox="1"/>
          <p:nvPr/>
        </p:nvSpPr>
        <p:spPr>
          <a:xfrm>
            <a:off x="83190" y="4794370"/>
            <a:ext cx="3700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Schneider et al. (2017) Nature Communications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38648B-5CA4-4442-9E44-D1AFFD6E7577}"/>
              </a:ext>
            </a:extLst>
          </p:cNvPr>
          <p:cNvSpPr txBox="1"/>
          <p:nvPr/>
        </p:nvSpPr>
        <p:spPr>
          <a:xfrm>
            <a:off x="5712223" y="4792881"/>
            <a:ext cx="2546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Schneider et al. (in preparation)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1CEEAB-8935-45F5-8BC3-0D586125F992}"/>
              </a:ext>
            </a:extLst>
          </p:cNvPr>
          <p:cNvGrpSpPr/>
          <p:nvPr/>
        </p:nvGrpSpPr>
        <p:grpSpPr>
          <a:xfrm>
            <a:off x="6032" y="-9399"/>
            <a:ext cx="9144000" cy="5146216"/>
            <a:chOff x="0" y="-2716"/>
            <a:chExt cx="9144000" cy="514621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A4D5EF7-8E8E-4293-AD44-39A3CDCCF3EF}"/>
                </a:ext>
              </a:extLst>
            </p:cNvPr>
            <p:cNvGrpSpPr/>
            <p:nvPr/>
          </p:nvGrpSpPr>
          <p:grpSpPr>
            <a:xfrm>
              <a:off x="0" y="-2716"/>
              <a:ext cx="9144000" cy="5146216"/>
              <a:chOff x="0" y="-2716"/>
              <a:chExt cx="9144000" cy="5146216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5EA0F87-EE32-491B-B19A-966843A46BE3}"/>
                  </a:ext>
                </a:extLst>
              </p:cNvPr>
              <p:cNvSpPr/>
              <p:nvPr/>
            </p:nvSpPr>
            <p:spPr>
              <a:xfrm>
                <a:off x="0" y="-2716"/>
                <a:ext cx="9144000" cy="514621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9A31F2D-D002-4B0B-9AD2-1D680A576F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67026" y="0"/>
                <a:ext cx="6809948" cy="5143500"/>
              </a:xfrm>
              <a:prstGeom prst="rect">
                <a:avLst/>
              </a:prstGeom>
            </p:spPr>
          </p:pic>
          <p:sp>
            <p:nvSpPr>
              <p:cNvPr id="10" name="Text Placeholder 2">
                <a:extLst>
                  <a:ext uri="{FF2B5EF4-FFF2-40B4-BE49-F238E27FC236}">
                    <a16:creationId xmlns:a16="http://schemas.microsoft.com/office/drawing/2014/main" id="{3C9BA283-DA18-41C7-940C-B43CC7CFD8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131" y="0"/>
                <a:ext cx="525569" cy="506954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vert270" anchor="t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600" b="1" kern="1200" baseline="0">
                    <a:solidFill>
                      <a:srgbClr val="990000"/>
                    </a:solidFill>
                    <a:latin typeface="Arial"/>
                    <a:ea typeface="+mn-ea"/>
                    <a:cs typeface="Arial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100" dirty="0">
                    <a:solidFill>
                      <a:schemeClr val="bg1"/>
                    </a:solidFill>
                  </a:rPr>
                  <a:t>Biodiversity Data Cube</a:t>
                </a:r>
              </a:p>
            </p:txBody>
          </p:sp>
        </p:grpSp>
        <p:sp>
          <p:nvSpPr>
            <p:cNvPr id="13" name="Text Placeholder 2">
              <a:extLst>
                <a:ext uri="{FF2B5EF4-FFF2-40B4-BE49-F238E27FC236}">
                  <a16:creationId xmlns:a16="http://schemas.microsoft.com/office/drawing/2014/main" id="{C2611670-B28E-45DC-B750-6E2C0CE60D62}"/>
                </a:ext>
              </a:extLst>
            </p:cNvPr>
            <p:cNvSpPr txBox="1">
              <a:spLocks/>
            </p:cNvSpPr>
            <p:nvPr/>
          </p:nvSpPr>
          <p:spPr>
            <a:xfrm>
              <a:off x="8186313" y="68752"/>
              <a:ext cx="525569" cy="499807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vert"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100" dirty="0">
                  <a:solidFill>
                    <a:schemeClr val="bg1"/>
                  </a:solidFill>
                </a:rPr>
                <a:t>Function – Biodiversity – Environment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621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30298A-0F1C-6147-ABD6-8E8B623D0F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900" b="1" dirty="0"/>
              <a:t>Published</a:t>
            </a:r>
          </a:p>
          <a:p>
            <a:r>
              <a:rPr lang="en-US" sz="900" b="1" dirty="0"/>
              <a:t>Schneider, F.D.</a:t>
            </a:r>
            <a:r>
              <a:rPr lang="en-US" sz="900" dirty="0"/>
              <a:t>, Ferraz, A., Hancock, S., Duncanson, L.I., Dubayah, R.P., Pavlick, R.P., &amp; Schimel, D.S. (2020). Towards mapping the diversity of canopy structure from space with GEDI. </a:t>
            </a:r>
            <a:r>
              <a:rPr lang="en-US" sz="900" i="1" dirty="0"/>
              <a:t>Environmental Research Letters</a:t>
            </a:r>
            <a:r>
              <a:rPr lang="en-US" sz="900" dirty="0"/>
              <a:t>. </a:t>
            </a:r>
            <a:r>
              <a:rPr lang="en-US" sz="900" u="sng" dirty="0">
                <a:hlinkClick r:id="rId2"/>
              </a:rPr>
              <a:t>https://doi.org/10.1088/1748-9326/ab9e99</a:t>
            </a:r>
            <a:endParaRPr lang="en-US" sz="900" dirty="0"/>
          </a:p>
          <a:p>
            <a:r>
              <a:rPr lang="en-US" sz="900" dirty="0"/>
              <a:t>Morsdorf, F., </a:t>
            </a:r>
            <a:r>
              <a:rPr lang="en-US" sz="900" b="1" dirty="0"/>
              <a:t>Schneider, F.D.</a:t>
            </a:r>
            <a:r>
              <a:rPr lang="en-US" sz="900" dirty="0"/>
              <a:t>, Guillén-</a:t>
            </a:r>
            <a:r>
              <a:rPr lang="en-US" sz="900" dirty="0" err="1"/>
              <a:t>Escribà</a:t>
            </a:r>
            <a:r>
              <a:rPr lang="en-US" sz="900" dirty="0"/>
              <a:t>, C., Kükenbrink, D., </a:t>
            </a:r>
            <a:r>
              <a:rPr lang="en-US" sz="900" dirty="0" err="1"/>
              <a:t>Leiterer</a:t>
            </a:r>
            <a:r>
              <a:rPr lang="en-US" sz="900" dirty="0"/>
              <a:t>, R., &amp; Schaepman, M.E. (2020). The </a:t>
            </a:r>
            <a:r>
              <a:rPr lang="en-US" sz="900" dirty="0" err="1"/>
              <a:t>Laegeren</a:t>
            </a:r>
            <a:r>
              <a:rPr lang="en-US" sz="900" dirty="0"/>
              <a:t> Site: An Augmented Forest Laboratory. In J. Cavender-Bares, J.A. Gamon &amp; P.A. Townsend (Eds.). </a:t>
            </a:r>
            <a:r>
              <a:rPr lang="en-US" sz="900" i="1" dirty="0"/>
              <a:t>Remote Sensing of Plant Biodiversity </a:t>
            </a:r>
            <a:r>
              <a:rPr lang="en-US" sz="900" dirty="0"/>
              <a:t>(pp. 83-104). </a:t>
            </a:r>
            <a:r>
              <a:rPr lang="en-US" sz="900" u="sng" dirty="0">
                <a:hlinkClick r:id="rId3"/>
              </a:rPr>
              <a:t>https://doi.org/10.1007/978-3-030-33157-3_4</a:t>
            </a:r>
            <a:endParaRPr lang="en-US" sz="900" dirty="0"/>
          </a:p>
          <a:p>
            <a:r>
              <a:rPr lang="en-US" sz="900" dirty="0" err="1"/>
              <a:t>Czyż</a:t>
            </a:r>
            <a:r>
              <a:rPr lang="en-US" sz="900" dirty="0"/>
              <a:t>, E.A., Guillen </a:t>
            </a:r>
            <a:r>
              <a:rPr lang="en-US" sz="900" dirty="0" err="1"/>
              <a:t>Escriba</a:t>
            </a:r>
            <a:r>
              <a:rPr lang="en-US" sz="900" dirty="0"/>
              <a:t>, C., Wulf, H., Tedder, A., Schuman, M.C., </a:t>
            </a:r>
            <a:r>
              <a:rPr lang="en-US" sz="900" b="1" dirty="0"/>
              <a:t>Schneider, F.D.</a:t>
            </a:r>
            <a:r>
              <a:rPr lang="en-US" sz="900" dirty="0"/>
              <a:t>, &amp; Schaepman, M.E. (2020). Intraspecific genetic variation of a Fagus sylvatica population in a temperate forest derived from airborne imaging spectroscopy time series. </a:t>
            </a:r>
            <a:r>
              <a:rPr lang="en-US" sz="900" i="1" dirty="0"/>
              <a:t>Ecology and Evolution, 10 (14), </a:t>
            </a:r>
            <a:r>
              <a:rPr lang="en-US" sz="900" dirty="0"/>
              <a:t>7419-7430. </a:t>
            </a:r>
            <a:r>
              <a:rPr lang="en-US" sz="900" u="sng" dirty="0">
                <a:hlinkClick r:id="rId4"/>
              </a:rPr>
              <a:t>https://doi.org/10.1002/ece3.6469</a:t>
            </a:r>
            <a:endParaRPr lang="en-US" sz="900" dirty="0"/>
          </a:p>
          <a:p>
            <a:r>
              <a:rPr lang="en-US" sz="900" dirty="0"/>
              <a:t>Paul-Limoges, E., Wolf, S., </a:t>
            </a:r>
            <a:r>
              <a:rPr lang="en-US" sz="900" b="1" dirty="0"/>
              <a:t>Schneider, F. D.</a:t>
            </a:r>
            <a:r>
              <a:rPr lang="en-US" sz="900" dirty="0"/>
              <a:t>, Longo, M., Moorcroft, P., </a:t>
            </a:r>
            <a:r>
              <a:rPr lang="en-US" sz="900" dirty="0" err="1"/>
              <a:t>Gharun</a:t>
            </a:r>
            <a:r>
              <a:rPr lang="en-US" sz="900" dirty="0"/>
              <a:t>, M., &amp; </a:t>
            </a:r>
            <a:r>
              <a:rPr lang="en-US" sz="900" dirty="0" err="1"/>
              <a:t>Damm</a:t>
            </a:r>
            <a:r>
              <a:rPr lang="en-US" sz="900" dirty="0"/>
              <a:t>, A. (2020). Partitioning evapotranspiration with concurrent eddy covariance measurements in a mixed forest. </a:t>
            </a:r>
            <a:r>
              <a:rPr lang="en-US" sz="900" i="1" dirty="0"/>
              <a:t>Agricultural and Forest Meteorology, 280</a:t>
            </a:r>
            <a:r>
              <a:rPr lang="en-US" sz="900" dirty="0"/>
              <a:t>, 107786. </a:t>
            </a:r>
            <a:r>
              <a:rPr lang="en-US" sz="900" u="sng" dirty="0">
                <a:hlinkClick r:id="rId5"/>
              </a:rPr>
              <a:t>https://doi.org/10.1016/j.agrformet.2019.107786</a:t>
            </a:r>
            <a:endParaRPr lang="en-US" sz="900" dirty="0"/>
          </a:p>
          <a:p>
            <a:r>
              <a:rPr lang="en-US" sz="900" dirty="0"/>
              <a:t>Thonicke, K., Billing, M., Bloh, W., Sakschewski, B., Niinemets, Ü., Peñuelas, J., Cornelissen, J.H.C., Onoda, Y., van Bodegom, P., Schaepman, M.E., </a:t>
            </a:r>
            <a:r>
              <a:rPr lang="en-US" sz="900" b="1" dirty="0"/>
              <a:t>Schneider, F.D.</a:t>
            </a:r>
            <a:r>
              <a:rPr lang="en-US" sz="900" dirty="0"/>
              <a:t>, &amp; Walz, A. (2020). Simulating functional diversity of European natural forests along climatic gradients. </a:t>
            </a:r>
            <a:r>
              <a:rPr lang="en-US" sz="900" i="1" dirty="0"/>
              <a:t>Journal of Biogeography, 47 (5)</a:t>
            </a:r>
            <a:r>
              <a:rPr lang="en-US" sz="900" dirty="0"/>
              <a:t>, 1069-1085. </a:t>
            </a:r>
            <a:r>
              <a:rPr lang="en-US" sz="900" u="sng" dirty="0">
                <a:hlinkClick r:id="rId6"/>
              </a:rPr>
              <a:t>https://doi.org/10.1111/jbi.13809</a:t>
            </a:r>
            <a:endParaRPr lang="en-US" sz="900" dirty="0"/>
          </a:p>
          <a:p>
            <a:r>
              <a:rPr lang="en-US" sz="900" b="1" dirty="0"/>
              <a:t>Schneider, F. D.</a:t>
            </a:r>
            <a:r>
              <a:rPr lang="en-US" sz="900" dirty="0"/>
              <a:t>, A. Ferraz, &amp; Schimel, D. (2019). Watching Earth’s interconnected systems at work, </a:t>
            </a:r>
            <a:r>
              <a:rPr lang="en-US" sz="900" i="1" dirty="0"/>
              <a:t>EOS</a:t>
            </a:r>
            <a:r>
              <a:rPr lang="en-US" sz="900" dirty="0"/>
              <a:t>, 100. </a:t>
            </a:r>
            <a:r>
              <a:rPr lang="de-CH" sz="900" u="sng" dirty="0">
                <a:hlinkClick r:id="rId7"/>
              </a:rPr>
              <a:t>https://doi.org/10.1029/2019EO136205</a:t>
            </a:r>
            <a:endParaRPr lang="en-US" sz="900" dirty="0"/>
          </a:p>
          <a:p>
            <a:r>
              <a:rPr lang="de-CH" sz="900" b="1" dirty="0"/>
              <a:t>Schneider, F. D.</a:t>
            </a:r>
            <a:r>
              <a:rPr lang="de-CH" sz="900" dirty="0"/>
              <a:t>, Kükenbrink, D., Schaepman, M. E., Schimel, D. S., &amp; Morsdorf, F. (2019). </a:t>
            </a:r>
            <a:r>
              <a:rPr lang="en-US" sz="900" dirty="0"/>
              <a:t>Quantifying 3D structure and occlusion in dense tropical and temperate forests using close-range LiDAR. </a:t>
            </a:r>
            <a:r>
              <a:rPr lang="en-US" sz="900" i="1" dirty="0"/>
              <a:t>Agricultural and Forest Meteorology, 268</a:t>
            </a:r>
            <a:r>
              <a:rPr lang="en-US" sz="900" dirty="0"/>
              <a:t>, 249–257. </a:t>
            </a:r>
            <a:r>
              <a:rPr lang="en-US" sz="900" u="sng" dirty="0">
                <a:hlinkClick r:id="rId8"/>
              </a:rPr>
              <a:t>https://doi.org/10.1016/j.agrformet.2019.01.033</a:t>
            </a:r>
            <a:endParaRPr lang="en-US" sz="900" dirty="0"/>
          </a:p>
          <a:p>
            <a:r>
              <a:rPr lang="en-US" sz="900" dirty="0"/>
              <a:t>Schimel, D., </a:t>
            </a:r>
            <a:r>
              <a:rPr lang="en-US" sz="900" b="1" dirty="0"/>
              <a:t>Schneider, F. D.</a:t>
            </a:r>
            <a:r>
              <a:rPr lang="en-US" sz="900" dirty="0"/>
              <a:t>, &amp; JPL Carbon and Ecosystem Participants (2019). Flux towers in the sky: global ecology from space. </a:t>
            </a:r>
            <a:r>
              <a:rPr lang="en-US" sz="900" i="1" dirty="0"/>
              <a:t>New </a:t>
            </a:r>
            <a:r>
              <a:rPr lang="en-US" sz="900" i="1" dirty="0" err="1"/>
              <a:t>Phytologist</a:t>
            </a:r>
            <a:r>
              <a:rPr lang="en-US" sz="900" i="1" dirty="0"/>
              <a:t>, 224 (2)</a:t>
            </a:r>
            <a:r>
              <a:rPr lang="en-US" sz="900" dirty="0"/>
              <a:t>, 570–584. </a:t>
            </a:r>
            <a:r>
              <a:rPr lang="de-CH" sz="900" u="sng" dirty="0">
                <a:hlinkClick r:id="rId9"/>
              </a:rPr>
              <a:t>https://doi.org/10.1111/nph.15934</a:t>
            </a:r>
            <a:endParaRPr lang="en-US" sz="9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CCF47-63E8-6A4F-BBC4-53DE36AF81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Publications </a:t>
            </a:r>
            <a:r>
              <a:rPr lang="en-US" b="0" dirty="0"/>
              <a:t>(1/2)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578222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30298A-0F1C-6147-ABD6-8E8B623D0F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900" b="1" dirty="0"/>
              <a:t>In Review</a:t>
            </a:r>
          </a:p>
          <a:p>
            <a:r>
              <a:rPr lang="en-US" sz="900" dirty="0"/>
              <a:t>Lin, M., Simons, A.L., Curd, E.E., Harrigan, R.J., </a:t>
            </a:r>
            <a:r>
              <a:rPr lang="en-US" sz="900" b="1" dirty="0"/>
              <a:t>Schneider, F.D.</a:t>
            </a:r>
            <a:r>
              <a:rPr lang="en-US" sz="900" dirty="0"/>
              <a:t>, Ruiz-Ramos, D. V., Gold, Z., … &amp; Meyer, R.S. (in review). A Biodiversity Map of California Derived from Environmental DNA Metabarcoding and Earth Observation. </a:t>
            </a:r>
            <a:r>
              <a:rPr lang="en-US" sz="900" i="1" dirty="0"/>
              <a:t>Ecological Applications</a:t>
            </a:r>
            <a:r>
              <a:rPr lang="en-US" sz="900" dirty="0"/>
              <a:t>, Available as Preprint: </a:t>
            </a:r>
            <a:r>
              <a:rPr lang="en-US" sz="900" u="sng" dirty="0">
                <a:hlinkClick r:id="rId2"/>
              </a:rPr>
              <a:t>https://doi.org/10.1101/2020.06.19.160374</a:t>
            </a:r>
            <a:endParaRPr lang="en-US" sz="900" dirty="0"/>
          </a:p>
          <a:p>
            <a:r>
              <a:rPr lang="en-US" sz="900" dirty="0"/>
              <a:t>Zheng, Z., Zeng, Y., </a:t>
            </a:r>
            <a:r>
              <a:rPr lang="en-US" sz="900" b="1" dirty="0"/>
              <a:t>Schneider, F.D.</a:t>
            </a:r>
            <a:r>
              <a:rPr lang="en-US" sz="900" dirty="0"/>
              <a:t>, Zhao, Y., Zhao, D., Schmid, B., Schaepman, M.E., &amp; Morsdorf, F. (in review). Mapping functional diversity using individual tree-based morphological and physiological traits in a subtropical forest. </a:t>
            </a:r>
            <a:r>
              <a:rPr lang="en-US" sz="900" i="1" dirty="0"/>
              <a:t>Remote Sensing of Environment</a:t>
            </a:r>
            <a:r>
              <a:rPr lang="en-US" sz="900" dirty="0"/>
              <a:t>.</a:t>
            </a:r>
          </a:p>
          <a:p>
            <a:r>
              <a:rPr lang="en-US" sz="900" dirty="0"/>
              <a:t>Guillén </a:t>
            </a:r>
            <a:r>
              <a:rPr lang="en-US" sz="900" dirty="0" err="1"/>
              <a:t>Escribà</a:t>
            </a:r>
            <a:r>
              <a:rPr lang="en-US" sz="900" dirty="0"/>
              <a:t>, C., </a:t>
            </a:r>
            <a:r>
              <a:rPr lang="en-US" sz="900" b="1" dirty="0"/>
              <a:t>Schneider, F.D.</a:t>
            </a:r>
            <a:r>
              <a:rPr lang="en-US" sz="900" dirty="0"/>
              <a:t>, Tedder, A., Schmid, B., Furrer, R., Niklaus, P.A., Hueni, A., &amp; Schaepman, M.E. (in review). Remotely sensed within-species functional trait variation of a temperate forest. </a:t>
            </a:r>
            <a:r>
              <a:rPr lang="en-US" sz="900" i="1" dirty="0"/>
              <a:t>Ecology and Evolution</a:t>
            </a:r>
            <a:r>
              <a:rPr lang="en-US" sz="900" dirty="0"/>
              <a:t>. </a:t>
            </a:r>
          </a:p>
          <a:p>
            <a:r>
              <a:rPr lang="en-US" sz="900" dirty="0"/>
              <a:t>Kükenbrink, D., </a:t>
            </a:r>
            <a:r>
              <a:rPr lang="en-US" sz="900" b="1" dirty="0"/>
              <a:t>Schneider, F.D.</a:t>
            </a:r>
            <a:r>
              <a:rPr lang="en-US" sz="900" dirty="0"/>
              <a:t>, Schmid, B., </a:t>
            </a:r>
            <a:r>
              <a:rPr lang="en-US" sz="900" dirty="0" err="1"/>
              <a:t>Gastellu-Etchegorry</a:t>
            </a:r>
            <a:r>
              <a:rPr lang="en-US" sz="900" dirty="0"/>
              <a:t>, J.P., Schaepman, M.E., &amp; Morsdorf, F. (in review). Modelling of three-dimensional, diurnal light extinction in two contrasting forests. </a:t>
            </a:r>
            <a:r>
              <a:rPr lang="en-US" sz="900" i="1" dirty="0"/>
              <a:t>Agricultural and Forest Meteorology</a:t>
            </a:r>
            <a:r>
              <a:rPr lang="en-US" sz="900" dirty="0"/>
              <a:t>.</a:t>
            </a:r>
          </a:p>
          <a:p>
            <a:r>
              <a:rPr lang="en-US" sz="900" dirty="0"/>
              <a:t>Cawse-Nicholson, K., Townsend, P.A., Schimel, D.S., </a:t>
            </a:r>
            <a:r>
              <a:rPr lang="en-US" sz="900" dirty="0" err="1"/>
              <a:t>Assiri</a:t>
            </a:r>
            <a:r>
              <a:rPr lang="en-US" sz="900" dirty="0"/>
              <a:t>, A.M., … </a:t>
            </a:r>
            <a:r>
              <a:rPr lang="en-US" sz="900" b="1" dirty="0"/>
              <a:t>Schneider, F.D.</a:t>
            </a:r>
            <a:r>
              <a:rPr lang="en-US" sz="900" dirty="0"/>
              <a:t>, … &amp; Zhang, Q. (in review). The world of surface imaging algorithms: NASA’s Surface Biology and Geology Designated Observable. </a:t>
            </a:r>
            <a:r>
              <a:rPr lang="en-US" sz="900" i="1" dirty="0"/>
              <a:t>Remote Sensing of Environment.</a:t>
            </a:r>
          </a:p>
          <a:p>
            <a:r>
              <a:rPr lang="en-US" sz="900" b="1" dirty="0"/>
              <a:t>In Preparation</a:t>
            </a:r>
          </a:p>
          <a:p>
            <a:r>
              <a:rPr lang="en-US" sz="900" b="1" dirty="0"/>
              <a:t>Schneider, F.D.</a:t>
            </a:r>
            <a:r>
              <a:rPr lang="en-US" sz="900" dirty="0"/>
              <a:t>, Longo, M., Schaepman, M.E., Schmid, B., Paul-Limoges, E., Morsdorf, F., Scholl, V., Pavlick, R.P., Schimel, D.S., &amp; Moorcroft, P.R. (in preparation). Remote sensing-based forest modeling reveals positive effects of functional diversity on productivity regulated by soil characteristics.</a:t>
            </a:r>
          </a:p>
          <a:p>
            <a:r>
              <a:rPr lang="en-US" sz="900" dirty="0"/>
              <a:t>Ilangakoon, N., Glenn, N.F., </a:t>
            </a:r>
            <a:r>
              <a:rPr lang="en-US" sz="900" b="1" dirty="0"/>
              <a:t>Schneider, F.D.</a:t>
            </a:r>
            <a:r>
              <a:rPr lang="en-US" sz="900" dirty="0"/>
              <a:t>, Dashti, H., Hancock, S., Spaete, L., &amp; Goulden, T. Spaceborne LiDAR reveals trends and patterns of functional diversity in a semi-arid ecosystem.</a:t>
            </a:r>
          </a:p>
          <a:p>
            <a:r>
              <a:rPr lang="en-US" sz="900" dirty="0"/>
              <a:t>Rocchini, D., Iannacito, M., Thouverai, E., Marcantonio, M., Da Re, D., </a:t>
            </a:r>
            <a:r>
              <a:rPr lang="en-US" sz="900" dirty="0" err="1"/>
              <a:t>Bacaro</a:t>
            </a:r>
            <a:r>
              <a:rPr lang="en-US" sz="900" dirty="0"/>
              <a:t>, G., </a:t>
            </a:r>
            <a:r>
              <a:rPr lang="en-US" sz="900" dirty="0" err="1"/>
              <a:t>Bazzichetto</a:t>
            </a:r>
            <a:r>
              <a:rPr lang="en-US" sz="900" dirty="0"/>
              <a:t>, M., Bernardi, A., Foody, G.M., …, </a:t>
            </a:r>
            <a:r>
              <a:rPr lang="en-US" sz="900" b="1" dirty="0"/>
              <a:t>Schneider, F.D.</a:t>
            </a:r>
            <a:r>
              <a:rPr lang="en-US" sz="900" dirty="0"/>
              <a:t>, …, &amp; Wegman, M. (in preparation). </a:t>
            </a:r>
            <a:r>
              <a:rPr lang="en-US" sz="900" dirty="0" err="1"/>
              <a:t>Rasterdiv</a:t>
            </a:r>
            <a:r>
              <a:rPr lang="en-US" sz="900" dirty="0"/>
              <a:t> – an Information Theory tailored R package for measuring diversity from space: to the origin and back.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CCF47-63E8-6A4F-BBC4-53DE36AF81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Publications </a:t>
            </a:r>
            <a:r>
              <a:rPr lang="en-US" b="0" dirty="0"/>
              <a:t>(2/2)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28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30298A-0F1C-6147-ABD6-8E8B623D0F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 would like to thank the Remote Sensing Laboratories at the University of Zurich, the Townsend Lab at the University of Wisconsin-Madison, the Moorcroft Lab at Harvard University, the GEDI Science Team members from Goddard / University of Maryland, and my current lab Carbon Cycle &amp; Ecosystems at JPL for the excellent collaborations and scientific discussions.</a:t>
            </a:r>
          </a:p>
          <a:p>
            <a:r>
              <a:rPr lang="en-US" dirty="0"/>
              <a:t>The research carried out at the Jet Propulsion Laboratory, California Institute of Technology, was under a contract with the National Aeronautics and Space Administration (80NM0018D0004). Government sponsorship is acknowledged.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CCF47-63E8-6A4F-BBC4-53DE36AF81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70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522&quot;&gt;&lt;object type=&quot;3&quot; unique_id=&quot;10523&quot;&gt;&lt;property id=&quot;20148&quot; value=&quot;5&quot;/&gt;&lt;property id=&quot;20300&quot; value=&quot;Slide 1&quot;/&gt;&lt;property id=&quot;20307&quot; value=&quot;277&quot;/&gt;&lt;/object&gt;&lt;object type=&quot;3&quot; unique_id=&quot;10524&quot;&gt;&lt;property id=&quot;20148&quot; value=&quot;5&quot;/&gt;&lt;property id=&quot;20300&quot; value=&quot;Slide 2&quot;/&gt;&lt;property id=&quot;20307&quot; value=&quot;281&quot;/&gt;&lt;/object&gt;&lt;object type=&quot;3&quot; unique_id=&quot;10525&quot;&gt;&lt;property id=&quot;20148&quot; value=&quot;5&quot;/&gt;&lt;property id=&quot;20300&quot; value=&quot;Slide 3&quot;/&gt;&lt;property id=&quot;20307&quot; value=&quot;280&quot;/&gt;&lt;/object&gt;&lt;object type=&quot;3&quot; unique_id=&quot;10526&quot;&gt;&lt;property id=&quot;20148&quot; value=&quot;5&quot;/&gt;&lt;property id=&quot;20300&quot; value=&quot;Slide 4&quot;/&gt;&lt;property id=&quot;20307&quot; value=&quot;278&quot;/&gt;&lt;/object&gt;&lt;/object&gt;&lt;object type=&quot;8&quot; unique_id=&quot;10532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NASAjpl-White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14132</TotalTime>
  <Words>1338</Words>
  <Application>Microsoft Office PowerPoint</Application>
  <PresentationFormat>On-screen Show (16:9)</PresentationFormat>
  <Paragraphs>66</Paragraphs>
  <Slides>9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Tahoma</vt:lpstr>
      <vt:lpstr>NASAjpl-WhiteTheme-16x9-vA6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Schneider, Fabian D (329G)</cp:lastModifiedBy>
  <cp:revision>209</cp:revision>
  <dcterms:created xsi:type="dcterms:W3CDTF">2016-09-08T21:41:17Z</dcterms:created>
  <dcterms:modified xsi:type="dcterms:W3CDTF">2020-10-15T16:45:55Z</dcterms:modified>
</cp:coreProperties>
</file>