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0"/>
  </p:notesMasterIdLst>
  <p:handoutMasterIdLst>
    <p:handoutMasterId r:id="rId11"/>
  </p:handoutMasterIdLst>
  <p:sldIdLst>
    <p:sldId id="282" r:id="rId3"/>
    <p:sldId id="283" r:id="rId4"/>
    <p:sldId id="284" r:id="rId5"/>
    <p:sldId id="279" r:id="rId6"/>
    <p:sldId id="285" r:id="rId7"/>
    <p:sldId id="280" r:id="rId8"/>
    <p:sldId id="281" r:id="rId9"/>
  </p:sldIdLst>
  <p:sldSz cx="9144000" cy="5143500" type="screen16x9"/>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37"/>
    <p:restoredTop sz="79866" autoAdjust="0"/>
  </p:normalViewPr>
  <p:slideViewPr>
    <p:cSldViewPr snapToGrid="0" snapToObjects="1">
      <p:cViewPr varScale="1">
        <p:scale>
          <a:sx n="116" d="100"/>
          <a:sy n="116" d="100"/>
        </p:scale>
        <p:origin x="448"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10/30/20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10/30/20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232360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340098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192884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269980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2700144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Include all conference papers, journal articles in prep/submitted/accepted, book chapters as a result of your work</a:t>
            </a:r>
          </a:p>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7</a:t>
            </a:fld>
            <a:endParaRPr lang="en-US" dirty="0"/>
          </a:p>
        </p:txBody>
      </p:sp>
    </p:spTree>
    <p:extLst>
      <p:ext uri="{BB962C8B-B14F-4D97-AF65-F5344CB8AC3E}">
        <p14:creationId xmlns:p14="http://schemas.microsoft.com/office/powerpoint/2010/main" val="1281024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10/30/20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10/30/20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10/30/20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10/30/20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10/30/20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10/30/20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10/30/20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10/30/20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10/30/20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10/30/20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53932" y="3626816"/>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Jessica Weber</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3227</a:t>
            </a:r>
          </a:p>
          <a:p>
            <a:pPr>
              <a:spcBef>
                <a:spcPct val="0"/>
              </a:spcBef>
            </a:pPr>
            <a:r>
              <a:rPr lang="en-US" altLang="en-US" sz="1000" dirty="0">
                <a:latin typeface="Tahoma" panose="020B0604030504040204" pitchFamily="34" charset="0"/>
              </a:rPr>
              <a:t>Advisor:  Laurie Barge (3227)</a:t>
            </a:r>
          </a:p>
          <a:p>
            <a:pPr>
              <a:spcBef>
                <a:spcPct val="0"/>
              </a:spcBef>
            </a:pPr>
            <a:r>
              <a:rPr lang="en-US" altLang="en-US" sz="1000" dirty="0">
                <a:latin typeface="Tahoma" panose="020B0604030504040204" pitchFamily="34" charset="0"/>
              </a:rPr>
              <a:t>Postdoc Program: JPL</a:t>
            </a:r>
          </a:p>
        </p:txBody>
      </p:sp>
      <p:pic>
        <p:nvPicPr>
          <p:cNvPr id="2" name="Recorded Sound" descr="Recorded Sound">
            <a:hlinkClick r:id="" action="ppaction://media"/>
            <a:extLst>
              <a:ext uri="{FF2B5EF4-FFF2-40B4-BE49-F238E27FC236}">
                <a16:creationId xmlns:a16="http://schemas.microsoft.com/office/drawing/2014/main" id="{05E5455A-72C1-0C46-BBA4-39A17B864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3827654"/>
            <a:ext cx="812800" cy="812800"/>
          </a:xfrm>
          <a:prstGeom prst="rect">
            <a:avLst/>
          </a:prstGeom>
        </p:spPr>
      </p:pic>
      <p:sp>
        <p:nvSpPr>
          <p:cNvPr id="36" name="Picture Placeholder 35">
            <a:extLst>
              <a:ext uri="{FF2B5EF4-FFF2-40B4-BE49-F238E27FC236}">
                <a16:creationId xmlns:a16="http://schemas.microsoft.com/office/drawing/2014/main" id="{2D756BEC-98FD-6A49-B904-FAA9D5932531}"/>
              </a:ext>
            </a:extLst>
          </p:cNvPr>
          <p:cNvSpPr>
            <a:spLocks noGrp="1"/>
          </p:cNvSpPr>
          <p:nvPr>
            <p:ph type="pic" sz="quarter" idx="14"/>
          </p:nvPr>
        </p:nvSpPr>
        <p:spPr/>
      </p:sp>
      <p:pic>
        <p:nvPicPr>
          <p:cNvPr id="39" name="Picture 38">
            <a:extLst>
              <a:ext uri="{FF2B5EF4-FFF2-40B4-BE49-F238E27FC236}">
                <a16:creationId xmlns:a16="http://schemas.microsoft.com/office/drawing/2014/main" id="{AF57707C-97BF-8E49-9EFC-0AFC967046D5}"/>
              </a:ext>
            </a:extLst>
          </p:cNvPr>
          <p:cNvPicPr>
            <a:picLocks noChangeAspect="1"/>
          </p:cNvPicPr>
          <p:nvPr/>
        </p:nvPicPr>
        <p:blipFill>
          <a:blip r:embed="rId6"/>
          <a:stretch>
            <a:fillRect/>
          </a:stretch>
        </p:blipFill>
        <p:spPr>
          <a:xfrm>
            <a:off x="0" y="0"/>
            <a:ext cx="9159265" cy="3620291"/>
          </a:xfrm>
          <a:prstGeom prst="rect">
            <a:avLst/>
          </a:prstGeom>
        </p:spPr>
      </p:pic>
      <p:sp>
        <p:nvSpPr>
          <p:cNvPr id="8" name="Rectangle 7">
            <a:extLst>
              <a:ext uri="{FF2B5EF4-FFF2-40B4-BE49-F238E27FC236}">
                <a16:creationId xmlns:a16="http://schemas.microsoft.com/office/drawing/2014/main" id="{A7F56320-00D2-764A-9E0D-F5F07CB30BEB}"/>
              </a:ext>
            </a:extLst>
          </p:cNvPr>
          <p:cNvSpPr/>
          <p:nvPr/>
        </p:nvSpPr>
        <p:spPr>
          <a:xfrm>
            <a:off x="0" y="4892892"/>
            <a:ext cx="6096000" cy="246221"/>
          </a:xfrm>
          <a:prstGeom prst="rect">
            <a:avLst/>
          </a:prstGeom>
        </p:spPr>
        <p:txBody>
          <a:bodyPr>
            <a:spAutoFit/>
          </a:bodyPr>
          <a:lstStyle/>
          <a:p>
            <a:r>
              <a:rPr lang="en-US" sz="1000" dirty="0">
                <a:solidFill>
                  <a:schemeClr val="bg1">
                    <a:lumMod val="65000"/>
                  </a:schemeClr>
                </a:solidFill>
                <a:latin typeface="Calibri" panose="020F0502020204030204" pitchFamily="34" charset="0"/>
                <a:cs typeface="Calibri" panose="020F0502020204030204" pitchFamily="34" charset="0"/>
              </a:rPr>
              <a:t>© 2019 California Institute of Technology. Government sponsorship acknowledged.</a:t>
            </a:r>
          </a:p>
        </p:txBody>
      </p:sp>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1571687"/>
            <a:ext cx="8454602" cy="3292621"/>
          </a:xfrm>
        </p:spPr>
        <p:txBody>
          <a:bodyPr/>
          <a:lstStyle/>
          <a:p>
            <a:r>
              <a:rPr lang="en-US" b="1" dirty="0"/>
              <a:t>Abstract</a:t>
            </a:r>
            <a:endParaRPr lang="en-US" dirty="0"/>
          </a:p>
          <a:p>
            <a:r>
              <a:rPr lang="en-US" dirty="0"/>
              <a:t>The origin of metabolism on Earth is not presently known. Additionally, while we know life emerged within the geological context of early Earth, we do not know the roles minerals played in this evolution. Knowledge as to whether or not minerals can catalyze these reactions could be important for both how life originated on Earth and where we search for life on other worlds. We investigated if the biochemically important redox reaction of nicotinamide adenine dinucleotide (NAD) to NADH could be successfully catalyzed by iron minerals as opposed to complex enzymes. We were able to successfully show that NAD could be reduced to NADH by using </a:t>
            </a:r>
            <a:r>
              <a:rPr lang="en-US" dirty="0" err="1"/>
              <a:t>FeS</a:t>
            </a:r>
            <a:r>
              <a:rPr lang="en-US" dirty="0"/>
              <a:t> to mediate that electron transfer. </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11" name="Picture 10">
            <a:extLst>
              <a:ext uri="{FF2B5EF4-FFF2-40B4-BE49-F238E27FC236}">
                <a16:creationId xmlns:a16="http://schemas.microsoft.com/office/drawing/2014/main" id="{AE26BE08-4520-F943-8C50-D7EA40564E57}"/>
              </a:ext>
            </a:extLst>
          </p:cNvPr>
          <p:cNvPicPr>
            <a:picLocks noChangeAspect="1"/>
          </p:cNvPicPr>
          <p:nvPr/>
        </p:nvPicPr>
        <p:blipFill>
          <a:blip r:embed="rId5"/>
          <a:stretch>
            <a:fillRect/>
          </a:stretch>
        </p:blipFill>
        <p:spPr>
          <a:xfrm>
            <a:off x="1187007" y="3053759"/>
            <a:ext cx="6578600" cy="1524000"/>
          </a:xfrm>
          <a:prstGeom prst="rect">
            <a:avLst/>
          </a:prstGeom>
        </p:spPr>
      </p:pic>
      <p:pic>
        <p:nvPicPr>
          <p:cNvPr id="4" name="Recorded Sound" descr="Recorded Sound">
            <a:hlinkClick r:id="" action="ppaction://media"/>
            <a:extLst>
              <a:ext uri="{FF2B5EF4-FFF2-40B4-BE49-F238E27FC236}">
                <a16:creationId xmlns:a16="http://schemas.microsoft.com/office/drawing/2014/main" id="{A60C6A2D-CCEF-1044-AD64-36B3FF8241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0552" y="28247"/>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50731" y="1571687"/>
            <a:ext cx="5358953" cy="3292621"/>
          </a:xfrm>
        </p:spPr>
        <p:txBody>
          <a:bodyPr/>
          <a:lstStyle/>
          <a:p>
            <a:pPr marL="228600" indent="-228600">
              <a:buAutoNum type="alphaLcParenR"/>
            </a:pPr>
            <a:r>
              <a:rPr lang="en-US" b="1" dirty="0"/>
              <a:t>Context: </a:t>
            </a:r>
            <a:r>
              <a:rPr lang="en-US" dirty="0"/>
              <a:t>The origin of metabolism is unknown and how specific metabolic reactions on Earth evolved is not well understood. Understanding how this process could have evolved on Earth will help researchers better understand how life could have evolved on other worlds, especially if these reactions can be performed by simple and readily available iron minerals.</a:t>
            </a:r>
          </a:p>
          <a:p>
            <a:pPr marL="228600" indent="-228600">
              <a:buAutoNum type="alphaLcParenR"/>
            </a:pPr>
            <a:r>
              <a:rPr lang="en-US" b="1" dirty="0"/>
              <a:t>Why does it interest you? What are your own contributions as distinct from those of your advisor or research group? </a:t>
            </a:r>
            <a:r>
              <a:rPr lang="en-US" dirty="0"/>
              <a:t>This is a very interesting chemical problem. My PhD was in organic chemistry with a focus on catalysis and this project involves experimentally finding a successful catalyst for a reaction. I bring experimental techniques from chemistry that I can apply to </a:t>
            </a:r>
            <a:r>
              <a:rPr lang="en-US" dirty="0" err="1"/>
              <a:t>astrobiologial</a:t>
            </a:r>
            <a:r>
              <a:rPr lang="en-US" dirty="0"/>
              <a:t> or planetary science problems. I designed the experiments and analysis for this project.</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pic>
        <p:nvPicPr>
          <p:cNvPr id="6" name="Picture 5">
            <a:extLst>
              <a:ext uri="{FF2B5EF4-FFF2-40B4-BE49-F238E27FC236}">
                <a16:creationId xmlns:a16="http://schemas.microsoft.com/office/drawing/2014/main" id="{2C761740-4DD7-CA4A-8E80-88B8B60513C2}"/>
              </a:ext>
            </a:extLst>
          </p:cNvPr>
          <p:cNvPicPr>
            <a:picLocks noChangeAspect="1"/>
          </p:cNvPicPr>
          <p:nvPr/>
        </p:nvPicPr>
        <p:blipFill>
          <a:blip r:embed="rId5"/>
          <a:stretch>
            <a:fillRect/>
          </a:stretch>
        </p:blipFill>
        <p:spPr>
          <a:xfrm>
            <a:off x="5676900" y="990600"/>
            <a:ext cx="3467100" cy="3162300"/>
          </a:xfrm>
          <a:prstGeom prst="rect">
            <a:avLst/>
          </a:prstGeom>
        </p:spPr>
      </p:pic>
      <p:pic>
        <p:nvPicPr>
          <p:cNvPr id="4" name="Recorded Sound" descr="Recorded Sound">
            <a:hlinkClick r:id="" action="ppaction://media"/>
            <a:extLst>
              <a:ext uri="{FF2B5EF4-FFF2-40B4-BE49-F238E27FC236}">
                <a16:creationId xmlns:a16="http://schemas.microsoft.com/office/drawing/2014/main" id="{1CC36D21-E97A-F54F-8B29-C2F1EF82B6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2483" y="177800"/>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1" y="1253259"/>
            <a:ext cx="8454602" cy="3292621"/>
          </a:xfrm>
        </p:spPr>
        <p:txBody>
          <a:bodyPr/>
          <a:lstStyle/>
          <a:p>
            <a:pPr marL="342900" indent="-342900">
              <a:buFont typeface="+mj-lt"/>
              <a:buAutoNum type="alphaLcParenR"/>
            </a:pPr>
            <a:r>
              <a:rPr lang="en-US" b="1" dirty="0"/>
              <a:t>Formulation, theory or experiment description: </a:t>
            </a:r>
            <a:r>
              <a:rPr lang="en-US" dirty="0"/>
              <a:t>These reactions were tested experimentally within a nitrogen filled glovebox to simulate an early Earth environment. NAD was used as a starting material and we explored different Fe sources (dissolved Fe</a:t>
            </a:r>
            <a:r>
              <a:rPr lang="en-US" baseline="30000" dirty="0"/>
              <a:t>2+</a:t>
            </a:r>
            <a:r>
              <a:rPr lang="en-US" dirty="0"/>
              <a:t>, </a:t>
            </a:r>
            <a:r>
              <a:rPr lang="en-US" dirty="0" err="1"/>
              <a:t>FeS</a:t>
            </a:r>
            <a:r>
              <a:rPr lang="en-US" dirty="0"/>
              <a:t>), concentrations, and mixing. These reactions were run for 1 week with multiple time points being taken. These time points were analyzed by </a:t>
            </a:r>
            <a:r>
              <a:rPr lang="en-US" dirty="0" err="1"/>
              <a:t>UVVis</a:t>
            </a:r>
            <a:r>
              <a:rPr lang="en-US" dirty="0"/>
              <a:t> and nuclear magnetic resonance (NMR). The </a:t>
            </a:r>
            <a:r>
              <a:rPr lang="en-US" dirty="0" err="1"/>
              <a:t>FeS</a:t>
            </a:r>
            <a:r>
              <a:rPr lang="en-US" dirty="0"/>
              <a:t> mineral was characterized with XRD and Raman.</a:t>
            </a:r>
          </a:p>
          <a:p>
            <a:pPr marL="342900" indent="-342900">
              <a:buFont typeface="+mj-lt"/>
              <a:buAutoNum type="alphaLcParenR"/>
            </a:pPr>
            <a:r>
              <a:rPr lang="en-US" b="1" dirty="0"/>
              <a:t>Innovation, advancement: </a:t>
            </a:r>
          </a:p>
          <a:p>
            <a:pPr marL="1120140" lvl="2"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This is one of the first examples exploring the redox transformation of NAD to NADH via a simple mineral catalyst</a:t>
            </a:r>
          </a:p>
          <a:p>
            <a:pPr marL="1120140" lvl="2"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We developed a novel characterization set for this reaction. We were able to determine yields for this reaction, which has been challenging in previous reports due to the instability of NADH</a:t>
            </a:r>
          </a:p>
          <a:p>
            <a:pPr marL="1120140" lvl="2"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We determined that a red colored organometallic intermediate was being formed during the reaction and characterized that structure with Raman spectroscopy</a:t>
            </a:r>
          </a:p>
          <a:p>
            <a:pPr marL="1120140" lvl="2" indent="-342900">
              <a:buFont typeface="Arial" panose="020B0604020202020204" pitchFamily="34" charset="0"/>
              <a:buChar char="•"/>
            </a:pPr>
            <a:endParaRPr lang="en-US" sz="1200" dirty="0"/>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pic>
        <p:nvPicPr>
          <p:cNvPr id="4" name="Picture 3">
            <a:extLst>
              <a:ext uri="{FF2B5EF4-FFF2-40B4-BE49-F238E27FC236}">
                <a16:creationId xmlns:a16="http://schemas.microsoft.com/office/drawing/2014/main" id="{EEBD3E51-4636-794A-9D09-D0366C23B45C}"/>
              </a:ext>
            </a:extLst>
          </p:cNvPr>
          <p:cNvPicPr>
            <a:picLocks noChangeAspect="1"/>
          </p:cNvPicPr>
          <p:nvPr/>
        </p:nvPicPr>
        <p:blipFill>
          <a:blip r:embed="rId5"/>
          <a:stretch>
            <a:fillRect/>
          </a:stretch>
        </p:blipFill>
        <p:spPr>
          <a:xfrm>
            <a:off x="0" y="3115441"/>
            <a:ext cx="1197864" cy="1966643"/>
          </a:xfrm>
          <a:prstGeom prst="rect">
            <a:avLst/>
          </a:prstGeom>
        </p:spPr>
      </p:pic>
      <p:pic>
        <p:nvPicPr>
          <p:cNvPr id="8" name="Picture 7">
            <a:extLst>
              <a:ext uri="{FF2B5EF4-FFF2-40B4-BE49-F238E27FC236}">
                <a16:creationId xmlns:a16="http://schemas.microsoft.com/office/drawing/2014/main" id="{D5E29A5F-F577-C54E-8AF2-9F23D7725CF5}"/>
              </a:ext>
            </a:extLst>
          </p:cNvPr>
          <p:cNvPicPr>
            <a:picLocks noChangeAspect="1"/>
          </p:cNvPicPr>
          <p:nvPr/>
        </p:nvPicPr>
        <p:blipFill>
          <a:blip r:embed="rId6"/>
          <a:stretch>
            <a:fillRect/>
          </a:stretch>
        </p:blipFill>
        <p:spPr>
          <a:xfrm>
            <a:off x="2306297" y="3579329"/>
            <a:ext cx="4742697" cy="2231857"/>
          </a:xfrm>
          <a:prstGeom prst="rect">
            <a:avLst/>
          </a:prstGeom>
        </p:spPr>
      </p:pic>
      <p:sp>
        <p:nvSpPr>
          <p:cNvPr id="9" name="Rectangle 8">
            <a:extLst>
              <a:ext uri="{FF2B5EF4-FFF2-40B4-BE49-F238E27FC236}">
                <a16:creationId xmlns:a16="http://schemas.microsoft.com/office/drawing/2014/main" id="{7C44EF4B-81C7-A848-B23D-9F3F9C2797B2}"/>
              </a:ext>
            </a:extLst>
          </p:cNvPr>
          <p:cNvSpPr/>
          <p:nvPr/>
        </p:nvSpPr>
        <p:spPr>
          <a:xfrm>
            <a:off x="4133631" y="4902248"/>
            <a:ext cx="3023405" cy="1099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B26BCE-5D5F-5E4D-8A82-AE7D0845161B}"/>
              </a:ext>
            </a:extLst>
          </p:cNvPr>
          <p:cNvPicPr/>
          <p:nvPr/>
        </p:nvPicPr>
        <p:blipFill>
          <a:blip r:embed="rId7"/>
          <a:stretch>
            <a:fillRect/>
          </a:stretch>
        </p:blipFill>
        <p:spPr>
          <a:xfrm>
            <a:off x="5770725" y="3576365"/>
            <a:ext cx="1062182" cy="1336235"/>
          </a:xfrm>
          <a:prstGeom prst="rect">
            <a:avLst/>
          </a:prstGeom>
        </p:spPr>
      </p:pic>
      <p:sp>
        <p:nvSpPr>
          <p:cNvPr id="10" name="TextBox 9">
            <a:extLst>
              <a:ext uri="{FF2B5EF4-FFF2-40B4-BE49-F238E27FC236}">
                <a16:creationId xmlns:a16="http://schemas.microsoft.com/office/drawing/2014/main" id="{66AC5AC9-31DB-1240-B1A5-728E103A20CD}"/>
              </a:ext>
            </a:extLst>
          </p:cNvPr>
          <p:cNvSpPr txBox="1"/>
          <p:nvPr/>
        </p:nvSpPr>
        <p:spPr>
          <a:xfrm>
            <a:off x="5730973" y="4912600"/>
            <a:ext cx="1372042" cy="276999"/>
          </a:xfrm>
          <a:prstGeom prst="rect">
            <a:avLst/>
          </a:prstGeom>
          <a:noFill/>
        </p:spPr>
        <p:txBody>
          <a:bodyPr wrap="none" rtlCol="0">
            <a:spAutoFit/>
          </a:bodyPr>
          <a:lstStyle/>
          <a:p>
            <a:r>
              <a:rPr lang="en-US" sz="1200" dirty="0"/>
              <a:t>Reaction after 72 h</a:t>
            </a:r>
          </a:p>
        </p:txBody>
      </p:sp>
      <p:pic>
        <p:nvPicPr>
          <p:cNvPr id="6" name="Recorded Sound" descr="Recorded Sound">
            <a:hlinkClick r:id="" action="ppaction://media"/>
            <a:extLst>
              <a:ext uri="{FF2B5EF4-FFF2-40B4-BE49-F238E27FC236}">
                <a16:creationId xmlns:a16="http://schemas.microsoft.com/office/drawing/2014/main" id="{040B4F98-4A8C-1646-8151-9148372E57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75449" y="37220"/>
            <a:ext cx="812800" cy="8128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sp>
        <p:nvSpPr>
          <p:cNvPr id="5" name="Text Placeholder 4">
            <a:extLst>
              <a:ext uri="{FF2B5EF4-FFF2-40B4-BE49-F238E27FC236}">
                <a16:creationId xmlns:a16="http://schemas.microsoft.com/office/drawing/2014/main" id="{763D228C-B3A1-184F-9645-220E00568CA5}"/>
              </a:ext>
            </a:extLst>
          </p:cNvPr>
          <p:cNvSpPr>
            <a:spLocks noGrp="1"/>
          </p:cNvSpPr>
          <p:nvPr>
            <p:ph type="body" sz="quarter" idx="17"/>
          </p:nvPr>
        </p:nvSpPr>
        <p:spPr>
          <a:xfrm>
            <a:off x="103187" y="2102083"/>
            <a:ext cx="3753435" cy="2302513"/>
          </a:xfrm>
        </p:spPr>
        <p:txBody>
          <a:bodyPr/>
          <a:lstStyle/>
          <a:p>
            <a:pPr marL="171450" indent="-171450">
              <a:buFont typeface="Arial" panose="020B0604020202020204" pitchFamily="34" charset="0"/>
              <a:buChar char="•"/>
            </a:pPr>
            <a:r>
              <a:rPr lang="en-US" dirty="0"/>
              <a:t>We observed the transformation of NAD to NADH in the presence of </a:t>
            </a:r>
            <a:r>
              <a:rPr lang="en-US" dirty="0" err="1"/>
              <a:t>FeS</a:t>
            </a:r>
            <a:r>
              <a:rPr lang="en-US" dirty="0"/>
              <a:t> via </a:t>
            </a:r>
            <a:r>
              <a:rPr lang="en-US" dirty="0" err="1"/>
              <a:t>UVVis</a:t>
            </a:r>
            <a:r>
              <a:rPr lang="en-US" dirty="0"/>
              <a:t> at t = 72 h.</a:t>
            </a:r>
          </a:p>
          <a:p>
            <a:pPr marL="171450" indent="-171450">
              <a:buFont typeface="Arial" panose="020B0604020202020204" pitchFamily="34" charset="0"/>
              <a:buChar char="•"/>
            </a:pPr>
            <a:r>
              <a:rPr lang="en-US" dirty="0"/>
              <a:t>No NADH was observed without mineral present or when dissolved Fe</a:t>
            </a:r>
            <a:r>
              <a:rPr lang="en-US" baseline="30000" dirty="0"/>
              <a:t>2+ </a:t>
            </a:r>
            <a:r>
              <a:rPr lang="en-US" dirty="0"/>
              <a:t>was used in the reaction indicating the reaction requires the mineral to proceed</a:t>
            </a:r>
          </a:p>
        </p:txBody>
      </p:sp>
      <p:pic>
        <p:nvPicPr>
          <p:cNvPr id="6" name="Picture 5">
            <a:extLst>
              <a:ext uri="{FF2B5EF4-FFF2-40B4-BE49-F238E27FC236}">
                <a16:creationId xmlns:a16="http://schemas.microsoft.com/office/drawing/2014/main" id="{93FD1EB9-B0E5-BD40-8810-B67422E7ECB6}"/>
              </a:ext>
            </a:extLst>
          </p:cNvPr>
          <p:cNvPicPr>
            <a:picLocks noChangeAspect="1"/>
          </p:cNvPicPr>
          <p:nvPr/>
        </p:nvPicPr>
        <p:blipFill>
          <a:blip r:embed="rId4"/>
          <a:stretch>
            <a:fillRect/>
          </a:stretch>
        </p:blipFill>
        <p:spPr>
          <a:xfrm>
            <a:off x="3856622" y="2165350"/>
            <a:ext cx="4584700" cy="2844800"/>
          </a:xfrm>
          <a:prstGeom prst="rect">
            <a:avLst/>
          </a:prstGeom>
        </p:spPr>
      </p:pic>
      <p:pic>
        <p:nvPicPr>
          <p:cNvPr id="7" name="Picture 6">
            <a:extLst>
              <a:ext uri="{FF2B5EF4-FFF2-40B4-BE49-F238E27FC236}">
                <a16:creationId xmlns:a16="http://schemas.microsoft.com/office/drawing/2014/main" id="{E09038E3-F0E5-C743-BFBF-F26DF1944146}"/>
              </a:ext>
            </a:extLst>
          </p:cNvPr>
          <p:cNvPicPr>
            <a:picLocks noChangeAspect="1"/>
          </p:cNvPicPr>
          <p:nvPr/>
        </p:nvPicPr>
        <p:blipFill>
          <a:blip r:embed="rId5"/>
          <a:stretch>
            <a:fillRect/>
          </a:stretch>
        </p:blipFill>
        <p:spPr>
          <a:xfrm>
            <a:off x="4751100" y="658202"/>
            <a:ext cx="3159755" cy="1620387"/>
          </a:xfrm>
          <a:prstGeom prst="rect">
            <a:avLst/>
          </a:prstGeom>
        </p:spPr>
      </p:pic>
      <p:pic>
        <p:nvPicPr>
          <p:cNvPr id="2" name="Recorded Sound" descr="Recorded Sound">
            <a:hlinkClick r:id="" action="ppaction://media"/>
            <a:extLst>
              <a:ext uri="{FF2B5EF4-FFF2-40B4-BE49-F238E27FC236}">
                <a16:creationId xmlns:a16="http://schemas.microsoft.com/office/drawing/2014/main" id="{31960F6A-790A-3046-819D-572181E509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767" y="13347"/>
            <a:ext cx="812800" cy="812800"/>
          </a:xfrm>
          <a:prstGeom prst="rect">
            <a:avLst/>
          </a:prstGeom>
        </p:spPr>
      </p:pic>
    </p:spTree>
    <p:extLst>
      <p:ext uri="{BB962C8B-B14F-4D97-AF65-F5344CB8AC3E}">
        <p14:creationId xmlns:p14="http://schemas.microsoft.com/office/powerpoint/2010/main" val="392615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1" y="1253259"/>
            <a:ext cx="8454602" cy="3292621"/>
          </a:xfrm>
        </p:spPr>
        <p:txBody>
          <a:bodyPr/>
          <a:lstStyle/>
          <a:p>
            <a:pPr marL="342900" indent="-342900">
              <a:buFont typeface="+mj-lt"/>
              <a:buAutoNum type="alphaLcParenR"/>
            </a:pPr>
            <a:r>
              <a:rPr lang="en-US" b="1" dirty="0"/>
              <a:t>Accomplishments versus goals: </a:t>
            </a:r>
            <a:r>
              <a:rPr lang="en-US" dirty="0"/>
              <a:t>I completed my experimental goals and successfully tested if NAD could be transformed to NADH in the presence of iron mineral. We determined that this transformation was possible at 500 mM NAD with </a:t>
            </a:r>
            <a:r>
              <a:rPr lang="en-US" dirty="0" err="1"/>
              <a:t>FeS</a:t>
            </a:r>
            <a:r>
              <a:rPr lang="en-US" dirty="0"/>
              <a:t> performing the electron transfer. </a:t>
            </a:r>
          </a:p>
          <a:p>
            <a:pPr marL="342900" indent="-342900">
              <a:buFont typeface="+mj-lt"/>
              <a:buAutoNum type="alphaLcParenR"/>
            </a:pPr>
            <a:r>
              <a:rPr lang="en-US" b="1" dirty="0"/>
              <a:t>Significance: </a:t>
            </a:r>
            <a:r>
              <a:rPr lang="en-US" dirty="0"/>
              <a:t>For the first time, this reaction was shown to be catalyzed by minerals without any chemical mediators or enzymes. As minerals are capable of mediating these transformations, the origin of metabolism on Earth could have been mineral catalyzed. </a:t>
            </a:r>
          </a:p>
          <a:p>
            <a:pPr marL="342900" indent="-342900">
              <a:buFont typeface="+mj-lt"/>
              <a:buAutoNum type="alphaLcParenR"/>
            </a:pPr>
            <a:r>
              <a:rPr lang="en-US" b="1" dirty="0"/>
              <a:t>Next steps: </a:t>
            </a:r>
          </a:p>
          <a:p>
            <a:pPr marL="58293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 want to test if other important biochemical redox reactions (including quinone/hydroquinone) can be mineral catalyzed</a:t>
            </a:r>
          </a:p>
          <a:p>
            <a:pPr marL="58293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Once these reactions are understood individually, I want to link them in a proto-metabolic sequence</a:t>
            </a:r>
          </a:p>
          <a:p>
            <a:pPr marL="58293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 linking these reactions in a sequence, I am interested in developing a continuous-flow reactor to directly telescope the reactions into each other</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pic>
        <p:nvPicPr>
          <p:cNvPr id="5" name="Picture 4">
            <a:extLst>
              <a:ext uri="{FF2B5EF4-FFF2-40B4-BE49-F238E27FC236}">
                <a16:creationId xmlns:a16="http://schemas.microsoft.com/office/drawing/2014/main" id="{279213EE-36B3-D349-8EEA-B07FE4749A61}"/>
              </a:ext>
            </a:extLst>
          </p:cNvPr>
          <p:cNvPicPr>
            <a:picLocks noChangeAspect="1"/>
          </p:cNvPicPr>
          <p:nvPr/>
        </p:nvPicPr>
        <p:blipFill>
          <a:blip r:embed="rId5"/>
          <a:stretch>
            <a:fillRect/>
          </a:stretch>
        </p:blipFill>
        <p:spPr>
          <a:xfrm>
            <a:off x="2241845" y="3695700"/>
            <a:ext cx="5702300" cy="1447800"/>
          </a:xfrm>
          <a:prstGeom prst="rect">
            <a:avLst/>
          </a:prstGeom>
        </p:spPr>
      </p:pic>
      <p:pic>
        <p:nvPicPr>
          <p:cNvPr id="4" name="Recorded Sound" descr="Recorded Sound">
            <a:hlinkClick r:id="" action="ppaction://media"/>
            <a:extLst>
              <a:ext uri="{FF2B5EF4-FFF2-40B4-BE49-F238E27FC236}">
                <a16:creationId xmlns:a16="http://schemas.microsoft.com/office/drawing/2014/main" id="{E089A706-0654-E04C-B7DB-5468180FB0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0183" y="10276"/>
            <a:ext cx="812800" cy="812800"/>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p:txBody>
          <a:bodyPr/>
          <a:lstStyle/>
          <a:p>
            <a:r>
              <a:rPr lang="en-US" dirty="0"/>
              <a:t>Thank you to my collaborators on this work: Bryana Henderson, Doug </a:t>
            </a:r>
            <a:r>
              <a:rPr lang="en-US" dirty="0" err="1"/>
              <a:t>LaRowe</a:t>
            </a:r>
            <a:r>
              <a:rPr lang="en-US" dirty="0"/>
              <a:t> (USC), Aaron Goldman (Oberlin), Scott Perl, Keith Billings, and Laurie Barge. This project is funded by the NASA/NSF Ideas Lab for the Origins of Life: “Becoming Biotic” Award.</a:t>
            </a:r>
          </a:p>
          <a:p>
            <a:r>
              <a:rPr lang="en-US" b="1" dirty="0"/>
              <a:t>Publications, abstracts, and presentations are listed below:</a:t>
            </a:r>
          </a:p>
          <a:p>
            <a:pPr marL="171450" indent="-171450">
              <a:buFont typeface="Arial" panose="020B0604020202020204" pitchFamily="34" charset="0"/>
              <a:buChar char="•"/>
            </a:pPr>
            <a:r>
              <a:rPr lang="en-US" dirty="0"/>
              <a:t>Weber, J.M., Henderson, B., </a:t>
            </a:r>
            <a:r>
              <a:rPr lang="en-US" dirty="0" err="1"/>
              <a:t>LaRowe</a:t>
            </a:r>
            <a:r>
              <a:rPr lang="en-US" dirty="0"/>
              <a:t>, D.E., Goldman, A.D., Perl, S., Billings, K., Barge, L.M., 2020. Iron-sulfur minerals drive NAD</a:t>
            </a:r>
            <a:r>
              <a:rPr lang="en-US" baseline="30000" dirty="0"/>
              <a:t>+</a:t>
            </a:r>
            <a:r>
              <a:rPr lang="en-US" dirty="0"/>
              <a:t> reduction under prebiotic Earth conditions. </a:t>
            </a:r>
            <a:r>
              <a:rPr lang="en-US" i="1" dirty="0"/>
              <a:t>Nature Ecology and Evolution. In preparation</a:t>
            </a:r>
            <a:r>
              <a:rPr lang="en-US" dirty="0"/>
              <a:t>.</a:t>
            </a:r>
          </a:p>
          <a:p>
            <a:pPr marL="171450" indent="-171450">
              <a:buFont typeface="Arial" panose="020B0604020202020204" pitchFamily="34" charset="0"/>
              <a:buChar char="•"/>
            </a:pPr>
            <a:r>
              <a:rPr lang="en-US" dirty="0"/>
              <a:t>Weber, J.M., </a:t>
            </a:r>
            <a:r>
              <a:rPr lang="en-US" dirty="0" err="1"/>
              <a:t>Crucilla</a:t>
            </a:r>
            <a:r>
              <a:rPr lang="en-US" dirty="0"/>
              <a:t>, S., </a:t>
            </a:r>
            <a:r>
              <a:rPr lang="en-US" dirty="0" err="1"/>
              <a:t>LaRowe</a:t>
            </a:r>
            <a:r>
              <a:rPr lang="en-US" dirty="0"/>
              <a:t>, D., Goldman, A.D., Barge, L.M., 2019. Becoming Biotic: Exploring the Origin of Metabolic Pathways. 2020 Origins of Life Gordon Research Conference</a:t>
            </a:r>
          </a:p>
          <a:p>
            <a:pPr marL="171450" indent="-171450">
              <a:buFont typeface="Arial" panose="020B0604020202020204" pitchFamily="34" charset="0"/>
              <a:buChar char="•"/>
            </a:pPr>
            <a:r>
              <a:rPr lang="en-US" dirty="0"/>
              <a:t>“Synthesis and Use of Metal Complexes for Catalysis.” Invited Presentation at Earth Life Science Institute (Tokyo Tech) Seminar. October 16,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pic>
        <p:nvPicPr>
          <p:cNvPr id="4" name="Recorded Sound" descr="Recorded Sound">
            <a:hlinkClick r:id="" action="ppaction://media"/>
            <a:extLst>
              <a:ext uri="{FF2B5EF4-FFF2-40B4-BE49-F238E27FC236}">
                <a16:creationId xmlns:a16="http://schemas.microsoft.com/office/drawing/2014/main" id="{09C590ED-9545-5A4B-8AF3-DFC377460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4945" y="10276"/>
            <a:ext cx="812800" cy="8128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28824</TotalTime>
  <Words>892</Words>
  <Application>Microsoft Macintosh PowerPoint</Application>
  <PresentationFormat>On-screen Show (16:9)</PresentationFormat>
  <Paragraphs>42</Paragraphs>
  <Slides>7</Slides>
  <Notes>6</Notes>
  <HiddenSlides>0</HiddenSlides>
  <MMClips>7</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Jessica</cp:lastModifiedBy>
  <cp:revision>182</cp:revision>
  <dcterms:created xsi:type="dcterms:W3CDTF">2016-09-08T21:41:17Z</dcterms:created>
  <dcterms:modified xsi:type="dcterms:W3CDTF">2020-10-30T20:32:27Z</dcterms:modified>
</cp:coreProperties>
</file>