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9"/>
  </p:notesMasterIdLst>
  <p:handoutMasterIdLst>
    <p:handoutMasterId r:id="rId10"/>
  </p:handoutMasterIdLst>
  <p:sldIdLst>
    <p:sldId id="282" r:id="rId3"/>
    <p:sldId id="283" r:id="rId4"/>
    <p:sldId id="284" r:id="rId5"/>
    <p:sldId id="279" r:id="rId6"/>
    <p:sldId id="280" r:id="rId7"/>
    <p:sldId id="285" r:id="rId8"/>
  </p:sldIdLst>
  <p:sldSz cx="9144000" cy="5143500" type="screen16x9"/>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8" autoAdjust="0"/>
    <p:restoredTop sz="96619" autoAdjust="0"/>
  </p:normalViewPr>
  <p:slideViewPr>
    <p:cSldViewPr snapToGrid="0" snapToObjects="1">
      <p:cViewPr varScale="1">
        <p:scale>
          <a:sx n="146" d="100"/>
          <a:sy n="146" d="100"/>
        </p:scale>
        <p:origin x="630" y="10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11/9/2020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80AB40-CF9C-CB44-AF47-E5E5B00AC330}" type="slidenum">
              <a:rPr lang="en-US" smtClean="0"/>
              <a:pPr/>
              <a:t>6</a:t>
            </a:fld>
            <a:endParaRPr lang="en-US" dirty="0"/>
          </a:p>
        </p:txBody>
      </p:sp>
    </p:spTree>
    <p:extLst>
      <p:ext uri="{BB962C8B-B14F-4D97-AF65-F5344CB8AC3E}">
        <p14:creationId xmlns:p14="http://schemas.microsoft.com/office/powerpoint/2010/main" val="1583130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11/9/2020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11/9/2020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11/9/2020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11/9/2020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11/9/2020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11/9/2020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11/9/2020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11/9/2020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11/9/2020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11/9/2020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83788"/>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mj-lt"/>
              </a:rPr>
              <a:t>2020 Postdoc Research Day Presentation Conference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Dr. Bernhard </a:t>
            </a:r>
            <a:r>
              <a:rPr lang="en-US" sz="1600" dirty="0" err="1">
                <a:solidFill>
                  <a:srgbClr val="A50021"/>
                </a:solidFill>
                <a:latin typeface="Arial" charset="0"/>
              </a:rPr>
              <a:t>Jost</a:t>
            </a:r>
            <a:r>
              <a:rPr lang="en-US" sz="1600" dirty="0">
                <a:solidFill>
                  <a:srgbClr val="A50021"/>
                </a:solidFill>
                <a:latin typeface="Arial" charset="0"/>
              </a:rPr>
              <a:t> </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(3227) Jet Propulsion Laboratory, California Institute of Technology</a:t>
            </a:r>
          </a:p>
          <a:p>
            <a:pPr>
              <a:spcBef>
                <a:spcPct val="0"/>
              </a:spcBef>
            </a:pPr>
            <a:r>
              <a:rPr lang="en-US" altLang="en-US" sz="1000" dirty="0">
                <a:latin typeface="Tahoma" panose="020B0604030504040204" pitchFamily="34" charset="0"/>
              </a:rPr>
              <a:t>Advisor: Dr. Paul V. Johnson (3220)</a:t>
            </a:r>
          </a:p>
          <a:p>
            <a:pPr>
              <a:spcBef>
                <a:spcPct val="0"/>
              </a:spcBef>
            </a:pPr>
            <a:r>
              <a:rPr lang="en-US" altLang="en-US" sz="1000" dirty="0">
                <a:latin typeface="Tahoma" panose="020B0604030504040204" pitchFamily="34" charset="0"/>
              </a:rPr>
              <a:t>Postdoc Program: NPP</a:t>
            </a:r>
          </a:p>
        </p:txBody>
      </p:sp>
      <p:pic>
        <p:nvPicPr>
          <p:cNvPr id="5" name="Picture Placeholder 4"/>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8769" b="28769"/>
          <a:stretch>
            <a:fillRect/>
          </a:stretch>
        </p:blipFill>
        <p:spPr>
          <a:blipFill dpi="0" rotWithShape="1">
            <a:blip r:embed="rId5">
              <a:alphaModFix amt="45000"/>
            </a:blip>
            <a:srcRect/>
            <a:stretch>
              <a:fillRect/>
            </a:stretch>
          </a:blipFill>
          <a:effectLst>
            <a:outerShdw blurRad="50800" dist="50800" dir="5400000" algn="ctr" rotWithShape="0">
              <a:srgbClr val="000000">
                <a:alpha val="0"/>
              </a:srgbClr>
            </a:outerShdw>
          </a:effectLst>
        </p:spPr>
      </p:pic>
      <p:sp>
        <p:nvSpPr>
          <p:cNvPr id="2" name="TextBox 1"/>
          <p:cNvSpPr txBox="1"/>
          <p:nvPr/>
        </p:nvSpPr>
        <p:spPr>
          <a:xfrm>
            <a:off x="5388428" y="1083129"/>
            <a:ext cx="3690258" cy="830997"/>
          </a:xfrm>
          <a:prstGeom prst="rect">
            <a:avLst/>
          </a:prstGeom>
          <a:noFill/>
        </p:spPr>
        <p:txBody>
          <a:bodyPr wrap="square" rtlCol="0">
            <a:spAutoFit/>
          </a:bodyPr>
          <a:lstStyle/>
          <a:p>
            <a:r>
              <a:rPr lang="en-US" sz="2400" dirty="0"/>
              <a:t>The search for sodium chloride on Europa</a:t>
            </a:r>
          </a:p>
        </p:txBody>
      </p:sp>
      <p:sp>
        <p:nvSpPr>
          <p:cNvPr id="7" name="TextBox 6"/>
          <p:cNvSpPr txBox="1"/>
          <p:nvPr/>
        </p:nvSpPr>
        <p:spPr>
          <a:xfrm>
            <a:off x="7412436" y="3202059"/>
            <a:ext cx="1731564" cy="215444"/>
          </a:xfrm>
          <a:prstGeom prst="rect">
            <a:avLst/>
          </a:prstGeom>
          <a:noFill/>
        </p:spPr>
        <p:txBody>
          <a:bodyPr wrap="none" rtlCol="0">
            <a:spAutoFit/>
          </a:bodyPr>
          <a:lstStyle/>
          <a:p>
            <a:pPr algn="r"/>
            <a:r>
              <a:rPr lang="en-US" sz="800" dirty="0">
                <a:solidFill>
                  <a:schemeClr val="bg1"/>
                </a:solidFill>
                <a:latin typeface="Arial" panose="020B0604020202020204" pitchFamily="34" charset="0"/>
                <a:cs typeface="Arial" panose="020B0604020202020204" pitchFamily="34" charset="0"/>
              </a:rPr>
              <a:t>Image credits: JPL-Caltech/NASA</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203" y="67902"/>
            <a:ext cx="212589" cy="212589"/>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97115" y="2435597"/>
            <a:ext cx="8454602" cy="2012985"/>
          </a:xfrm>
        </p:spPr>
        <p:txBody>
          <a:bodyPr/>
          <a:lstStyle/>
          <a:p>
            <a:pPr marL="171450" indent="-171450">
              <a:buFont typeface="Arial" panose="020B0604020202020204" pitchFamily="34" charset="0"/>
              <a:buChar char="•"/>
            </a:pPr>
            <a:r>
              <a:rPr lang="en-US" sz="1400" dirty="0"/>
              <a:t>My research provides laboratory spectral data to support the interpretation of remote sensing data from the upcoming Europa Clipper mission.</a:t>
            </a:r>
          </a:p>
          <a:p>
            <a:pPr marL="171450" indent="-171450">
              <a:buFont typeface="Arial" panose="020B0604020202020204" pitchFamily="34" charset="0"/>
              <a:buChar char="•"/>
            </a:pPr>
            <a:r>
              <a:rPr lang="en-US" sz="1400" dirty="0"/>
              <a:t>The study of Europa’s surface materials is a possibility to disentangle the </a:t>
            </a:r>
            <a:r>
              <a:rPr lang="en-US" sz="1400" b="1" dirty="0"/>
              <a:t>composition of its global subsurface ocean</a:t>
            </a:r>
            <a:r>
              <a:rPr lang="en-US" sz="1400" dirty="0"/>
              <a:t>. The main focus lies on salt species and their concentration which is indicative for geological processes on the seafloor and determines potential habitability of the ocean.</a:t>
            </a:r>
          </a:p>
          <a:p>
            <a:pPr marL="171450" indent="-171450">
              <a:buFont typeface="Arial" panose="020B0604020202020204" pitchFamily="34" charset="0"/>
              <a:buChar char="•"/>
            </a:pPr>
            <a:r>
              <a:rPr lang="en-US" sz="1400" dirty="0"/>
              <a:t>My work focusses on the </a:t>
            </a:r>
            <a:r>
              <a:rPr lang="en-US" sz="1400" b="1" dirty="0"/>
              <a:t>lifetime of hydrated salt minerals</a:t>
            </a:r>
            <a:r>
              <a:rPr lang="en-US" sz="1400" dirty="0"/>
              <a:t> under Europa’s surface conditions to provide means of resurfacing processes like </a:t>
            </a:r>
            <a:r>
              <a:rPr lang="en-US" sz="1400" dirty="0" err="1"/>
              <a:t>cryovolcanism</a:t>
            </a:r>
            <a:r>
              <a:rPr lang="en-US" sz="1400" dirty="0"/>
              <a:t> and surface ages.</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Abstract</a:t>
            </a:r>
          </a:p>
        </p:txBody>
      </p:sp>
      <p:pic>
        <p:nvPicPr>
          <p:cNvPr id="4" name="Picture 3"/>
          <p:cNvPicPr>
            <a:picLocks noChangeAspect="1"/>
          </p:cNvPicPr>
          <p:nvPr/>
        </p:nvPicPr>
        <p:blipFill>
          <a:blip r:embed="rId4"/>
          <a:stretch>
            <a:fillRect/>
          </a:stretch>
        </p:blipFill>
        <p:spPr>
          <a:xfrm>
            <a:off x="4756337" y="333680"/>
            <a:ext cx="3897828" cy="1839157"/>
          </a:xfrm>
          <a:prstGeom prst="rect">
            <a:avLst/>
          </a:prstGeom>
        </p:spPr>
      </p:pic>
      <p:sp>
        <p:nvSpPr>
          <p:cNvPr id="5" name="TextBox 4"/>
          <p:cNvSpPr txBox="1"/>
          <p:nvPr/>
        </p:nvSpPr>
        <p:spPr>
          <a:xfrm>
            <a:off x="6998185" y="2131620"/>
            <a:ext cx="1731564" cy="215444"/>
          </a:xfrm>
          <a:prstGeom prst="rect">
            <a:avLst/>
          </a:prstGeom>
          <a:noFill/>
        </p:spPr>
        <p:txBody>
          <a:bodyPr wrap="none" rtlCol="0">
            <a:spAutoFit/>
          </a:bodyPr>
          <a:lstStyle/>
          <a:p>
            <a:pPr algn="r"/>
            <a:r>
              <a:rPr lang="en-US" sz="800" dirty="0">
                <a:latin typeface="Arial" panose="020B0604020202020204" pitchFamily="34" charset="0"/>
                <a:cs typeface="Arial" panose="020B0604020202020204" pitchFamily="34" charset="0"/>
              </a:rPr>
              <a:t>Image credits: JPL-Caltech/NASA</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760" y="52256"/>
            <a:ext cx="287971" cy="287971"/>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50731" y="1571687"/>
            <a:ext cx="7669863" cy="3292621"/>
          </a:xfrm>
        </p:spPr>
        <p:txBody>
          <a:bodyPr/>
          <a:lstStyle/>
          <a:p>
            <a:pPr marL="285750" indent="-285750">
              <a:buFont typeface="Arial" panose="020B0604020202020204" pitchFamily="34" charset="0"/>
              <a:buChar char="•"/>
            </a:pPr>
            <a:r>
              <a:rPr lang="en-US" sz="1600" dirty="0"/>
              <a:t>The main problem when trying to detect salts from remote sensing is the total absence of any spectral features in the visible- and infrared wavelength range, i.e. salts are spectrally neutral in their pure form and very easy to overlook.</a:t>
            </a:r>
          </a:p>
          <a:p>
            <a:pPr marL="285750" indent="-285750">
              <a:buFont typeface="Arial" panose="020B0604020202020204" pitchFamily="34" charset="0"/>
              <a:buChar char="•"/>
            </a:pPr>
            <a:r>
              <a:rPr lang="en-US" sz="1600" dirty="0"/>
              <a:t>However, most salts show spectral features when they are hydrated. In case of Sodium Chloride (</a:t>
            </a:r>
            <a:r>
              <a:rPr lang="en-US" sz="1600" dirty="0" err="1"/>
              <a:t>NaCl</a:t>
            </a:r>
            <a:r>
              <a:rPr lang="en-US" sz="1600" dirty="0"/>
              <a:t>) the only hydrated state relevant for Europa’s surface is a </a:t>
            </a:r>
            <a:r>
              <a:rPr lang="en-US" sz="1600" dirty="0" err="1"/>
              <a:t>dihydrate</a:t>
            </a:r>
            <a:r>
              <a:rPr lang="en-US" sz="1600" dirty="0"/>
              <a:t> called </a:t>
            </a:r>
            <a:r>
              <a:rPr lang="en-US" sz="1600" b="1" dirty="0" err="1"/>
              <a:t>Hydrohalite</a:t>
            </a:r>
            <a:r>
              <a:rPr lang="en-US" sz="1600" dirty="0"/>
              <a:t> (NaCl·2H</a:t>
            </a:r>
            <a:r>
              <a:rPr lang="en-US" sz="1600" baseline="-25000" dirty="0"/>
              <a:t>2</a:t>
            </a:r>
            <a:r>
              <a:rPr lang="en-US" sz="1600" dirty="0"/>
              <a:t>O) which forms in brines below -23°C. </a:t>
            </a:r>
          </a:p>
          <a:p>
            <a:pPr marL="285750" indent="-285750">
              <a:buFont typeface="Arial" panose="020B0604020202020204" pitchFamily="34" charset="0"/>
              <a:buChar char="•"/>
            </a:pPr>
            <a:r>
              <a:rPr lang="en-US" sz="1600" dirty="0"/>
              <a:t>Hydrated salt minerals have never been unambiguously detected by previous spacecraft and ground based observations, but are known to dehydrate under vacuum conditions and irradiation.</a:t>
            </a:r>
          </a:p>
          <a:p>
            <a:pPr marL="285750" indent="-285750">
              <a:buFont typeface="Arial" panose="020B0604020202020204" pitchFamily="34" charset="0"/>
              <a:buChar char="•"/>
            </a:pPr>
            <a:r>
              <a:rPr lang="en-US" sz="1600" dirty="0"/>
              <a:t>My goal is to quantify </a:t>
            </a:r>
            <a:r>
              <a:rPr lang="en-US" sz="1600" b="1" dirty="0"/>
              <a:t>dehydration rates</a:t>
            </a:r>
            <a:r>
              <a:rPr lang="en-US" sz="1600" dirty="0"/>
              <a:t> under different temperatures, NaCl concentrations and morphological states and provide a maximum lifetime on Europa’s surface as soon as the material is exposed.</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Problem Description</a:t>
            </a:r>
          </a:p>
        </p:txBody>
      </p:sp>
      <p:pic>
        <p:nvPicPr>
          <p:cNvPr id="7" name="Picture 6"/>
          <p:cNvPicPr>
            <a:picLocks noChangeAspect="1"/>
          </p:cNvPicPr>
          <p:nvPr/>
        </p:nvPicPr>
        <p:blipFill>
          <a:blip r:embed="rId4"/>
          <a:stretch>
            <a:fillRect/>
          </a:stretch>
        </p:blipFill>
        <p:spPr>
          <a:xfrm>
            <a:off x="6480007" y="61674"/>
            <a:ext cx="2237206" cy="1522804"/>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985" y="54262"/>
            <a:ext cx="293547" cy="293547"/>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7D454-A50A-8741-AA0B-23CF4A7E8FCA}"/>
              </a:ext>
            </a:extLst>
          </p:cNvPr>
          <p:cNvSpPr>
            <a:spLocks noGrp="1"/>
          </p:cNvSpPr>
          <p:nvPr>
            <p:ph type="body" sz="quarter" idx="17"/>
          </p:nvPr>
        </p:nvSpPr>
        <p:spPr>
          <a:xfrm>
            <a:off x="350732" y="1571687"/>
            <a:ext cx="6162264" cy="3292621"/>
          </a:xfrm>
        </p:spPr>
        <p:txBody>
          <a:bodyPr/>
          <a:lstStyle/>
          <a:p>
            <a:pPr marL="285750" indent="-285750">
              <a:buFont typeface="Arial" panose="020B0604020202020204" pitchFamily="34" charset="0"/>
              <a:buChar char="•"/>
            </a:pPr>
            <a:r>
              <a:rPr lang="en-US" sz="1600" dirty="0"/>
              <a:t>We use near-infrared </a:t>
            </a:r>
            <a:r>
              <a:rPr lang="en-US" sz="1600" b="1" dirty="0"/>
              <a:t>reflectance spectroscopy</a:t>
            </a:r>
            <a:r>
              <a:rPr lang="en-US" sz="1600" dirty="0"/>
              <a:t> in the 1.4-7.0µm wavelength range, this covers the main vibration modes and overtones of water ice. </a:t>
            </a:r>
          </a:p>
          <a:p>
            <a:pPr marL="285750" indent="-285750">
              <a:buFont typeface="Arial" panose="020B0604020202020204" pitchFamily="34" charset="0"/>
              <a:buChar char="•"/>
            </a:pPr>
            <a:r>
              <a:rPr lang="en-US" sz="1600" dirty="0"/>
              <a:t>This configuration is comparable to spacecraft remote sensing with imaging spectrometers in terms of observation geometry and spectral resolution but differs in spatial resolution and signal-to-noise-ratio.</a:t>
            </a:r>
          </a:p>
          <a:p>
            <a:pPr marL="285750" indent="-285750">
              <a:buFont typeface="Arial" panose="020B0604020202020204" pitchFamily="34" charset="0"/>
              <a:buChar char="•"/>
            </a:pPr>
            <a:r>
              <a:rPr lang="en-US" sz="1600" dirty="0"/>
              <a:t>Laboratory measurements of mm-sized samples are performed at pressures of a few millitorr and temperatures in the 100-235K range. Spectra are acquired every few minutes to monitor sample evolution over multiple hours/days.</a:t>
            </a:r>
          </a:p>
          <a:p>
            <a:endParaRPr lang="en-US" sz="1600" dirty="0"/>
          </a:p>
        </p:txBody>
      </p:sp>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Methodology</a:t>
            </a:r>
          </a:p>
        </p:txBody>
      </p:sp>
      <p:pic>
        <p:nvPicPr>
          <p:cNvPr id="4" name="Picture 3"/>
          <p:cNvPicPr>
            <a:picLocks noChangeAspect="1"/>
          </p:cNvPicPr>
          <p:nvPr/>
        </p:nvPicPr>
        <p:blipFill>
          <a:blip r:embed="rId4"/>
          <a:stretch>
            <a:fillRect/>
          </a:stretch>
        </p:blipFill>
        <p:spPr>
          <a:xfrm>
            <a:off x="6435479" y="1304894"/>
            <a:ext cx="2323331" cy="1448583"/>
          </a:xfrm>
          <a:prstGeom prst="rect">
            <a:avLst/>
          </a:prstGeom>
        </p:spPr>
      </p:pic>
      <p:pic>
        <p:nvPicPr>
          <p:cNvPr id="5" name="Picture 4"/>
          <p:cNvPicPr>
            <a:picLocks noChangeAspect="1"/>
          </p:cNvPicPr>
          <p:nvPr/>
        </p:nvPicPr>
        <p:blipFill>
          <a:blip r:embed="rId5"/>
          <a:stretch>
            <a:fillRect/>
          </a:stretch>
        </p:blipFill>
        <p:spPr>
          <a:xfrm>
            <a:off x="6435479" y="2894666"/>
            <a:ext cx="2626737" cy="118923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8338" y="67902"/>
            <a:ext cx="324785" cy="324785"/>
          </a:xfrm>
          <a:prstGeom prst="rect">
            <a:avLst/>
          </a:prstGeom>
        </p:spPr>
      </p:pic>
    </p:spTree>
    <p:extLst>
      <p:ext uri="{BB962C8B-B14F-4D97-AF65-F5344CB8AC3E}">
        <p14:creationId xmlns:p14="http://schemas.microsoft.com/office/powerpoint/2010/main" val="102979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a:t>
            </a:r>
          </a:p>
        </p:txBody>
      </p:sp>
      <p:pic>
        <p:nvPicPr>
          <p:cNvPr id="4" name="Picture 3"/>
          <p:cNvPicPr>
            <a:picLocks noChangeAspect="1"/>
          </p:cNvPicPr>
          <p:nvPr/>
        </p:nvPicPr>
        <p:blipFill>
          <a:blip r:embed="rId4"/>
          <a:stretch>
            <a:fillRect/>
          </a:stretch>
        </p:blipFill>
        <p:spPr>
          <a:xfrm>
            <a:off x="1296290" y="1335505"/>
            <a:ext cx="5929154" cy="3402975"/>
          </a:xfrm>
          <a:prstGeom prst="rect">
            <a:avLst/>
          </a:prstGeom>
        </p:spPr>
      </p:pic>
      <p:sp>
        <p:nvSpPr>
          <p:cNvPr id="5" name="TextBox 4"/>
          <p:cNvSpPr txBox="1"/>
          <p:nvPr/>
        </p:nvSpPr>
        <p:spPr>
          <a:xfrm>
            <a:off x="909207" y="4713004"/>
            <a:ext cx="1000595" cy="215444"/>
          </a:xfrm>
          <a:prstGeom prst="rect">
            <a:avLst/>
          </a:prstGeom>
          <a:noFill/>
        </p:spPr>
        <p:txBody>
          <a:bodyPr wrap="none" rtlCol="0">
            <a:spAutoFit/>
          </a:bodyPr>
          <a:lstStyle/>
          <a:p>
            <a:r>
              <a:rPr lang="en-US" sz="800" dirty="0" err="1">
                <a:latin typeface="Arial" panose="020B0604020202020204" pitchFamily="34" charset="0"/>
                <a:cs typeface="Arial" panose="020B0604020202020204" pitchFamily="34" charset="0"/>
              </a:rPr>
              <a:t>Jost</a:t>
            </a:r>
            <a:r>
              <a:rPr lang="en-US" sz="800" dirty="0">
                <a:latin typeface="Arial" panose="020B0604020202020204" pitchFamily="34" charset="0"/>
                <a:cs typeface="Arial" panose="020B0604020202020204" pitchFamily="34" charset="0"/>
              </a:rPr>
              <a:t> et al., in prep</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814" y="45463"/>
            <a:ext cx="347224" cy="347224"/>
          </a:xfrm>
          <a:prstGeom prst="rect">
            <a:avLst/>
          </a:prstGeom>
        </p:spPr>
      </p:pic>
    </p:spTree>
    <p:extLst>
      <p:ext uri="{BB962C8B-B14F-4D97-AF65-F5344CB8AC3E}">
        <p14:creationId xmlns:p14="http://schemas.microsoft.com/office/powerpoint/2010/main" val="18362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50732" y="1571687"/>
            <a:ext cx="6033239" cy="3292621"/>
          </a:xfrm>
        </p:spPr>
        <p:txBody>
          <a:bodyPr/>
          <a:lstStyle/>
          <a:p>
            <a:pPr marL="171450" indent="-171450">
              <a:buFont typeface="Arial" panose="020B0604020202020204" pitchFamily="34" charset="0"/>
              <a:buChar char="•"/>
            </a:pPr>
            <a:r>
              <a:rPr lang="en-US" sz="1600" dirty="0"/>
              <a:t>Sodium chloride is not detectable by spectroscopy in its anhydrous and un-irradiated state; a </a:t>
            </a:r>
            <a:r>
              <a:rPr lang="en-US" sz="1600" b="1" dirty="0"/>
              <a:t>false-negative detection</a:t>
            </a:r>
            <a:r>
              <a:rPr lang="en-US" sz="1600" dirty="0"/>
              <a:t> is very likely.</a:t>
            </a:r>
          </a:p>
          <a:p>
            <a:pPr marL="171450" indent="-171450">
              <a:buFont typeface="Arial" panose="020B0604020202020204" pitchFamily="34" charset="0"/>
              <a:buChar char="•"/>
            </a:pPr>
            <a:r>
              <a:rPr lang="en-US" sz="1600" dirty="0" err="1"/>
              <a:t>Hydrohalite</a:t>
            </a:r>
            <a:r>
              <a:rPr lang="en-US" sz="1600" dirty="0"/>
              <a:t> can't survive on Europa's surface over long timescales, regardless of irradiation dose. If hydrated salts were found in the future they must be associated with recent or ongoing </a:t>
            </a:r>
            <a:r>
              <a:rPr lang="en-US" sz="1600" b="1" dirty="0"/>
              <a:t>cryovolcanic re-surfacing</a:t>
            </a:r>
            <a:r>
              <a:rPr lang="en-US" sz="1600" dirty="0"/>
              <a:t> processes.</a:t>
            </a:r>
          </a:p>
          <a:p>
            <a:pPr marL="171450" indent="-171450">
              <a:buFont typeface="Arial" panose="020B0604020202020204" pitchFamily="34" charset="0"/>
              <a:buChar char="•"/>
            </a:pPr>
            <a:r>
              <a:rPr lang="en-US" sz="1600" dirty="0"/>
              <a:t>The physical structure of frozen brines plays a crucial role for the dehydration timescales of hydrated salt minerals. Plume depositions are less likely to contain hydrated salts since the dehydration is faster and the formation of hydrates is less efficient in flash-freezing processes.</a:t>
            </a:r>
          </a:p>
          <a:p>
            <a:endParaRPr lang="en-US" sz="1600" dirty="0"/>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Key messages</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7876" y="168295"/>
            <a:ext cx="2379837" cy="3079788"/>
          </a:xfrm>
          <a:prstGeom prst="rect">
            <a:avLst/>
          </a:prstGeom>
        </p:spPr>
      </p:pic>
      <p:sp>
        <p:nvSpPr>
          <p:cNvPr id="6" name="TextBox 5"/>
          <p:cNvSpPr txBox="1"/>
          <p:nvPr/>
        </p:nvSpPr>
        <p:spPr>
          <a:xfrm>
            <a:off x="6484946" y="3236864"/>
            <a:ext cx="2109291" cy="215444"/>
          </a:xfrm>
          <a:prstGeom prst="rect">
            <a:avLst/>
          </a:prstGeom>
          <a:noFill/>
        </p:spPr>
        <p:txBody>
          <a:bodyPr wrap="square" rtlCol="0">
            <a:spAutoFit/>
          </a:bodyPr>
          <a:lstStyle/>
          <a:p>
            <a:r>
              <a:rPr lang="en-US" sz="800" dirty="0"/>
              <a:t>Image credits: NASA/ESA/K. </a:t>
            </a:r>
            <a:r>
              <a:rPr lang="en-US" sz="800" dirty="0" err="1"/>
              <a:t>Retherford</a:t>
            </a:r>
            <a:r>
              <a:rPr lang="en-US" sz="800" dirty="0"/>
              <a:t>/SWRI</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375" y="54262"/>
            <a:ext cx="349645" cy="349645"/>
          </a:xfrm>
          <a:prstGeom prst="rect">
            <a:avLst/>
          </a:prstGeom>
        </p:spPr>
      </p:pic>
    </p:spTree>
    <p:extLst>
      <p:ext uri="{BB962C8B-B14F-4D97-AF65-F5344CB8AC3E}">
        <p14:creationId xmlns:p14="http://schemas.microsoft.com/office/powerpoint/2010/main" val="92163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13837</TotalTime>
  <Words>515</Words>
  <Application>Microsoft Office PowerPoint</Application>
  <PresentationFormat>On-screen Show (16:9)</PresentationFormat>
  <Paragraphs>29</Paragraphs>
  <Slides>6</Slides>
  <Notes>1</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vt:i4>
      </vt:variant>
    </vt:vector>
  </HeadingPairs>
  <TitlesOfParts>
    <vt:vector size="11" baseType="lpstr">
      <vt:lpstr>Arial</vt:lpstr>
      <vt:lpstr>Calibri</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Jost, Bernhard (3227-Affiliate)</cp:lastModifiedBy>
  <cp:revision>165</cp:revision>
  <dcterms:created xsi:type="dcterms:W3CDTF">2016-09-08T21:41:17Z</dcterms:created>
  <dcterms:modified xsi:type="dcterms:W3CDTF">2020-11-09T22:38:08Z</dcterms:modified>
</cp:coreProperties>
</file>