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0"/>
  </p:notesMasterIdLst>
  <p:handoutMasterIdLst>
    <p:handoutMasterId r:id="rId11"/>
  </p:handoutMasterIdLst>
  <p:sldIdLst>
    <p:sldId id="282" r:id="rId3"/>
    <p:sldId id="283" r:id="rId4"/>
    <p:sldId id="285" r:id="rId5"/>
    <p:sldId id="284" r:id="rId6"/>
    <p:sldId id="279" r:id="rId7"/>
    <p:sldId id="280" r:id="rId8"/>
    <p:sldId id="281" r:id="rId9"/>
  </p:sldIdLst>
  <p:sldSz cx="9144000" cy="5143500" type="screen16x9"/>
  <p:notesSz cx="6858000" cy="9144000"/>
  <p:custDataLst>
    <p:tags r:id="rId1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36"/>
    <p:restoredTop sz="67831" autoAdjust="0"/>
  </p:normalViewPr>
  <p:slideViewPr>
    <p:cSldViewPr snapToGrid="0" snapToObjects="1">
      <p:cViewPr varScale="1">
        <p:scale>
          <a:sx n="101" d="100"/>
          <a:sy n="101" d="100"/>
        </p:scale>
        <p:origin x="1216" y="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11/14/20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11/14/20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1</a:t>
            </a:fld>
            <a:endParaRPr lang="en-US" dirty="0"/>
          </a:p>
        </p:txBody>
      </p:sp>
    </p:spTree>
    <p:extLst>
      <p:ext uri="{BB962C8B-B14F-4D97-AF65-F5344CB8AC3E}">
        <p14:creationId xmlns:p14="http://schemas.microsoft.com/office/powerpoint/2010/main" val="2553307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135250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265605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4</a:t>
            </a:fld>
            <a:endParaRPr lang="en-US" dirty="0"/>
          </a:p>
        </p:txBody>
      </p:sp>
    </p:spTree>
    <p:extLst>
      <p:ext uri="{BB962C8B-B14F-4D97-AF65-F5344CB8AC3E}">
        <p14:creationId xmlns:p14="http://schemas.microsoft.com/office/powerpoint/2010/main" val="21276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5</a:t>
            </a:fld>
            <a:endParaRPr lang="en-US" dirty="0"/>
          </a:p>
        </p:txBody>
      </p:sp>
    </p:spTree>
    <p:extLst>
      <p:ext uri="{BB962C8B-B14F-4D97-AF65-F5344CB8AC3E}">
        <p14:creationId xmlns:p14="http://schemas.microsoft.com/office/powerpoint/2010/main" val="3976146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11/14/20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11/14/20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11/14/20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11/14/20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11/14/20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11/14/20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11/14/20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11/14/20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11/14/20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11/14/20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07524CB-ED76-1449-BC72-3459EC68EE4B}"/>
              </a:ext>
            </a:extLst>
          </p:cNvPr>
          <p:cNvPicPr>
            <a:picLocks noGrp="1" noChangeAspect="1" noChangeArrowheads="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bwMode="auto">
          <a:xfrm>
            <a:off x="0" y="-8450"/>
            <a:ext cx="9144000" cy="34175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53932" y="2571750"/>
            <a:ext cx="8436135" cy="1275936"/>
          </a:xfrm>
          <a:prstGeom prst="rect">
            <a:avLst/>
          </a:prstGeom>
          <a:solidFill>
            <a:schemeClr val="bg1">
              <a:alpha val="42000"/>
            </a:schemeClr>
          </a:solidFill>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Fire-induced Damage Detection using </a:t>
            </a:r>
          </a:p>
          <a:p>
            <a:pPr marL="0" indent="0">
              <a:buNone/>
            </a:pPr>
            <a:r>
              <a:rPr lang="en-US" sz="2400" b="1" dirty="0"/>
              <a:t>Sentinel-1and Sentinel-2 Data based on </a:t>
            </a:r>
          </a:p>
          <a:p>
            <a:pPr marL="0" indent="0">
              <a:buNone/>
            </a:pPr>
            <a:r>
              <a:rPr lang="en-US" sz="2400" b="1" dirty="0"/>
              <a:t>Bayesian Network Fusion</a:t>
            </a:r>
            <a:endParaRPr lang="en-US" sz="2400" b="1" dirty="0">
              <a:latin typeface="+mj-lt"/>
            </a:endParaRP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u="sng" dirty="0" err="1"/>
              <a:t>Jungkyo</a:t>
            </a:r>
            <a:r>
              <a:rPr lang="en-US" sz="1600" u="sng" dirty="0"/>
              <a:t> Jung</a:t>
            </a:r>
            <a:r>
              <a:rPr lang="en-US" sz="1600" dirty="0"/>
              <a:t>, Sang-Ho Yun, Jeri Xu, </a:t>
            </a:r>
            <a:r>
              <a:rPr lang="en-US" sz="1600" dirty="0" err="1"/>
              <a:t>Boyi</a:t>
            </a:r>
            <a:r>
              <a:rPr lang="en-US" sz="1600" dirty="0"/>
              <a:t> </a:t>
            </a:r>
            <a:r>
              <a:rPr lang="en-US" sz="1600" dirty="0" err="1"/>
              <a:t>Xie</a:t>
            </a:r>
            <a:r>
              <a:rPr lang="en-US" sz="1600" dirty="0"/>
              <a:t> </a:t>
            </a:r>
            <a:endParaRPr lang="en-US" sz="1600" u="sng"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8" y="43841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Org# 334</a:t>
            </a:r>
          </a:p>
          <a:p>
            <a:pPr>
              <a:spcBef>
                <a:spcPct val="0"/>
              </a:spcBef>
            </a:pPr>
            <a:r>
              <a:rPr lang="en-US" altLang="en-US" sz="1000" dirty="0">
                <a:latin typeface="Tahoma" panose="020B0604030504040204" pitchFamily="34" charset="0"/>
              </a:rPr>
              <a:t>Advisor:  Sang-Ho Yun (Org # 334)</a:t>
            </a:r>
          </a:p>
          <a:p>
            <a:pPr>
              <a:spcBef>
                <a:spcPct val="0"/>
              </a:spcBef>
            </a:pPr>
            <a:r>
              <a:rPr lang="en-US" altLang="en-US" sz="1000" dirty="0">
                <a:latin typeface="Tahoma" panose="020B0604030504040204" pitchFamily="34" charset="0"/>
              </a:rPr>
              <a:t>Postdoc Program: JPL</a:t>
            </a:r>
          </a:p>
        </p:txBody>
      </p:sp>
      <p:sp>
        <p:nvSpPr>
          <p:cNvPr id="6" name="Text Placeholder 1">
            <a:extLst>
              <a:ext uri="{FF2B5EF4-FFF2-40B4-BE49-F238E27FC236}">
                <a16:creationId xmlns:a16="http://schemas.microsoft.com/office/drawing/2014/main" id="{5B0FA88C-211F-4C43-89C7-085CEE42693B}"/>
              </a:ext>
            </a:extLst>
          </p:cNvPr>
          <p:cNvSpPr txBox="1">
            <a:spLocks/>
          </p:cNvSpPr>
          <p:nvPr/>
        </p:nvSpPr>
        <p:spPr>
          <a:xfrm>
            <a:off x="0" y="-8450"/>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bg1"/>
                </a:solidFill>
                <a:latin typeface="+mj-lt"/>
              </a:rPr>
              <a:t>2020 Postdoc Research Day Presentation Conference</a:t>
            </a:r>
          </a:p>
        </p:txBody>
      </p:sp>
      <p:pic>
        <p:nvPicPr>
          <p:cNvPr id="5" name="Audio Recording Oct 15, 2020 at 2:15:36 PM" descr="Audio Recording Oct 15, 2020 at 2:15:36 PM">
            <a:hlinkClick r:id="" action="ppaction://media"/>
            <a:extLst>
              <a:ext uri="{FF2B5EF4-FFF2-40B4-BE49-F238E27FC236}">
                <a16:creationId xmlns:a16="http://schemas.microsoft.com/office/drawing/2014/main" id="{D05B02D0-FF1C-F043-8845-3F3C6FE46C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733" y="-4885"/>
            <a:ext cx="812800" cy="8128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B6CADEAE-28D0-EA4D-A779-04C43423711D}"/>
              </a:ext>
            </a:extLst>
          </p:cNvPr>
          <p:cNvPicPr>
            <a:picLocks noChangeAspect="1"/>
          </p:cNvPicPr>
          <p:nvPr/>
        </p:nvPicPr>
        <p:blipFill rotWithShape="1">
          <a:blip r:embed="rId5" cstate="screen">
            <a:alphaModFix/>
            <a:extLst>
              <a:ext uri="{BEBA8EAE-BF5A-486C-A8C5-ECC9F3942E4B}">
                <a14:imgProps xmlns:a14="http://schemas.microsoft.com/office/drawing/2010/main">
                  <a14:imgLayer r:embed="rId6">
                    <a14:imgEffect>
                      <a14:sharpenSoften amount="6000"/>
                    </a14:imgEffect>
                    <a14:imgEffect>
                      <a14:brightnessContrast contrast="-4000"/>
                    </a14:imgEffect>
                  </a14:imgLayer>
                </a14:imgProps>
              </a:ex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44699" y="783771"/>
            <a:ext cx="3998702" cy="2416629"/>
          </a:xfrm>
          <a:solidFill>
            <a:schemeClr val="bg1">
              <a:alpha val="33000"/>
            </a:schemeClr>
          </a:solidFill>
        </p:spPr>
        <p:txBody>
          <a:bodyPr/>
          <a:lstStyle/>
          <a:p>
            <a:r>
              <a:rPr lang="en-US" b="1" dirty="0">
                <a:solidFill>
                  <a:srgbClr val="C00000"/>
                </a:solidFill>
              </a:rPr>
              <a:t>Camp Fire </a:t>
            </a:r>
            <a:endParaRPr lang="en-US" dirty="0">
              <a:solidFill>
                <a:srgbClr val="C00000"/>
              </a:solidFill>
            </a:endParaRPr>
          </a:p>
          <a:p>
            <a:r>
              <a:rPr lang="en-US" dirty="0"/>
              <a:t>Camp Fire was one of the most destructive wildfires in California history. It started on November 8, 2018 in Northern California’s Butte County. The east wind drove the fire through the foothill town of Paradise. The fire was contained after seventeen days on November 25, 2018 with the arrival of first winter rainstorm of the season. </a:t>
            </a:r>
          </a:p>
          <a:p>
            <a:r>
              <a:rPr lang="en-US" dirty="0"/>
              <a:t>The fire induced 85 fatalities and 18,000+ structures destroyed. The estimates of burnt area reach 153,000+ acres. The towns of Paradise and </a:t>
            </a:r>
            <a:r>
              <a:rPr lang="en-US" dirty="0" err="1"/>
              <a:t>Concow</a:t>
            </a:r>
            <a:r>
              <a:rPr lang="en-US" dirty="0"/>
              <a:t> were almost destroyed, losing 95% of structures. </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44698" y="307521"/>
            <a:ext cx="3998702" cy="430183"/>
          </a:xfrm>
          <a:solidFill>
            <a:schemeClr val="bg1">
              <a:lumMod val="65000"/>
              <a:alpha val="48000"/>
            </a:schemeClr>
          </a:solidFill>
        </p:spPr>
        <p:txBody>
          <a:bodyPr/>
          <a:lstStyle/>
          <a:p>
            <a:r>
              <a:rPr lang="en-US" dirty="0"/>
              <a:t>Introduction</a:t>
            </a:r>
          </a:p>
        </p:txBody>
      </p:sp>
      <p:sp>
        <p:nvSpPr>
          <p:cNvPr id="7" name="TextBox 6">
            <a:extLst>
              <a:ext uri="{FF2B5EF4-FFF2-40B4-BE49-F238E27FC236}">
                <a16:creationId xmlns:a16="http://schemas.microsoft.com/office/drawing/2014/main" id="{8172B87E-0A06-FD42-926F-1B7B7AABBF07}"/>
              </a:ext>
            </a:extLst>
          </p:cNvPr>
          <p:cNvSpPr txBox="1"/>
          <p:nvPr/>
        </p:nvSpPr>
        <p:spPr>
          <a:xfrm>
            <a:off x="6721870" y="4497169"/>
            <a:ext cx="3078300" cy="646331"/>
          </a:xfrm>
          <a:prstGeom prst="rect">
            <a:avLst/>
          </a:prstGeom>
          <a:noFill/>
        </p:spPr>
        <p:txBody>
          <a:bodyPr wrap="square" rtlCol="0">
            <a:spAutoFit/>
          </a:bodyPr>
          <a:lstStyle/>
          <a:p>
            <a:pPr defTabSz="804649"/>
            <a:r>
              <a:rPr lang="en-US" sz="1200" b="1" dirty="0">
                <a:solidFill>
                  <a:prstClr val="white"/>
                </a:solidFill>
              </a:rPr>
              <a:t>Back ground image : </a:t>
            </a:r>
          </a:p>
          <a:p>
            <a:pPr defTabSz="804649"/>
            <a:r>
              <a:rPr lang="en-US" sz="1200" b="1" dirty="0">
                <a:solidFill>
                  <a:prstClr val="white"/>
                </a:solidFill>
              </a:rPr>
              <a:t>Sentinel-2 acquired at Nov 16, 2018</a:t>
            </a:r>
          </a:p>
          <a:p>
            <a:pPr defTabSz="804649"/>
            <a:r>
              <a:rPr lang="en-US" sz="1200" b="1" dirty="0">
                <a:solidFill>
                  <a:prstClr val="white"/>
                </a:solidFill>
              </a:rPr>
              <a:t>R : B 12    G; B 8   B : B 2</a:t>
            </a:r>
          </a:p>
        </p:txBody>
      </p:sp>
      <p:pic>
        <p:nvPicPr>
          <p:cNvPr id="10" name="Audio Recording Oct 15, 2020 at 2:31:04 PM" descr="Audio Recording Oct 15, 2020 at 2:31:04 PM">
            <a:hlinkClick r:id="" action="ppaction://media"/>
            <a:extLst>
              <a:ext uri="{FF2B5EF4-FFF2-40B4-BE49-F238E27FC236}">
                <a16:creationId xmlns:a16="http://schemas.microsoft.com/office/drawing/2014/main" id="{F3178BE9-EC5F-194B-94D6-865D43EAA0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1" y="-98879"/>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5E60710-EEF0-BD4F-9EBF-03A490652261}"/>
              </a:ext>
            </a:extLst>
          </p:cNvPr>
          <p:cNvPicPr>
            <a:picLocks noChangeAspect="1"/>
          </p:cNvPicPr>
          <p:nvPr/>
        </p:nvPicPr>
        <p:blipFill>
          <a:blip r:embed="rId5"/>
          <a:stretch>
            <a:fillRect/>
          </a:stretch>
        </p:blipFill>
        <p:spPr>
          <a:xfrm>
            <a:off x="380999" y="0"/>
            <a:ext cx="8195734" cy="5030629"/>
          </a:xfrm>
          <a:prstGeom prst="rect">
            <a:avLst/>
          </a:prstGeom>
        </p:spPr>
      </p:pic>
      <p:pic>
        <p:nvPicPr>
          <p:cNvPr id="83" name="Audio Recording Oct 15, 2020 at 4:37:49 PM" descr="Audio Recording Oct 15, 2020 at 4:37:49 PM">
            <a:hlinkClick r:id="" action="ppaction://media"/>
            <a:extLst>
              <a:ext uri="{FF2B5EF4-FFF2-40B4-BE49-F238E27FC236}">
                <a16:creationId xmlns:a16="http://schemas.microsoft.com/office/drawing/2014/main" id="{5C9D2608-D523-944C-AEC3-17108D3164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12424"/>
            <a:ext cx="812800" cy="812800"/>
          </a:xfrm>
          <a:prstGeom prst="rect">
            <a:avLst/>
          </a:prstGeom>
        </p:spPr>
      </p:pic>
    </p:spTree>
    <p:extLst>
      <p:ext uri="{BB962C8B-B14F-4D97-AF65-F5344CB8AC3E}">
        <p14:creationId xmlns:p14="http://schemas.microsoft.com/office/powerpoint/2010/main" val="285080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12"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3">
            <a:extLst>
              <a:ext uri="{FF2B5EF4-FFF2-40B4-BE49-F238E27FC236}">
                <a16:creationId xmlns:a16="http://schemas.microsoft.com/office/drawing/2014/main" id="{6CFAC13C-4357-8146-8F19-4ED6FA193E1E}"/>
              </a:ext>
            </a:extLst>
          </p:cNvPr>
          <p:cNvPicPr/>
          <p:nvPr/>
        </p:nvPicPr>
        <p:blipFill>
          <a:blip r:embed="rId5" cstate="screen">
            <a:extLst>
              <a:ext uri="{28A0092B-C50C-407E-A947-70E740481C1C}">
                <a14:useLocalDpi xmlns:a14="http://schemas.microsoft.com/office/drawing/2010/main"/>
              </a:ext>
            </a:extLst>
          </a:blip>
          <a:stretch>
            <a:fillRect/>
          </a:stretch>
        </p:blipFill>
        <p:spPr>
          <a:xfrm>
            <a:off x="601133" y="595519"/>
            <a:ext cx="7941734" cy="2465626"/>
          </a:xfrm>
          <a:prstGeom prst="rect">
            <a:avLst/>
          </a:prstGeom>
        </p:spPr>
      </p:pic>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350732" y="279192"/>
            <a:ext cx="8454602" cy="430183"/>
          </a:xfrm>
        </p:spPr>
        <p:txBody>
          <a:bodyPr/>
          <a:lstStyle/>
          <a:p>
            <a:r>
              <a:rPr lang="en-US" dirty="0"/>
              <a:t>Problem Description</a:t>
            </a:r>
          </a:p>
        </p:txBody>
      </p:sp>
      <p:pic>
        <p:nvPicPr>
          <p:cNvPr id="18" name="Picture 17">
            <a:extLst>
              <a:ext uri="{FF2B5EF4-FFF2-40B4-BE49-F238E27FC236}">
                <a16:creationId xmlns:a16="http://schemas.microsoft.com/office/drawing/2014/main" id="{D55E9505-F425-094C-BD84-53748C8070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666" y="2855509"/>
            <a:ext cx="2459014" cy="2044740"/>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BD5349B3-A9E3-2F43-A180-3B34E03344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1390" y="2854949"/>
            <a:ext cx="2458415" cy="2044740"/>
          </a:xfrm>
          <a:prstGeom prst="rect">
            <a:avLst/>
          </a:prstGeom>
          <a:ln>
            <a:solidFill>
              <a:schemeClr val="tx1"/>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B45019E2-69CD-C94A-ABB2-01D0856CB101}"/>
              </a:ext>
            </a:extLst>
          </p:cNvPr>
          <p:cNvSpPr txBox="1"/>
          <p:nvPr/>
        </p:nvSpPr>
        <p:spPr>
          <a:xfrm>
            <a:off x="338666" y="2855509"/>
            <a:ext cx="1109599" cy="523220"/>
          </a:xfrm>
          <a:prstGeom prst="rect">
            <a:avLst/>
          </a:prstGeom>
          <a:solidFill>
            <a:schemeClr val="tx1">
              <a:lumMod val="50000"/>
              <a:lumOff val="50000"/>
              <a:alpha val="61000"/>
            </a:schemeClr>
          </a:solid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Sentinel-1</a:t>
            </a:r>
          </a:p>
          <a:p>
            <a:r>
              <a:rPr lang="en-US" sz="1400" b="1" dirty="0">
                <a:solidFill>
                  <a:schemeClr val="bg1"/>
                </a:solidFill>
                <a:latin typeface="Arial" panose="020B0604020202020204" pitchFamily="34" charset="0"/>
                <a:cs typeface="Arial" panose="020B0604020202020204" pitchFamily="34" charset="0"/>
              </a:rPr>
              <a:t>Coherence</a:t>
            </a:r>
          </a:p>
        </p:txBody>
      </p:sp>
      <p:sp>
        <p:nvSpPr>
          <p:cNvPr id="21" name="TextBox 20">
            <a:extLst>
              <a:ext uri="{FF2B5EF4-FFF2-40B4-BE49-F238E27FC236}">
                <a16:creationId xmlns:a16="http://schemas.microsoft.com/office/drawing/2014/main" id="{33B67AFA-F5B2-954D-8E8A-495FA8D0549F}"/>
              </a:ext>
            </a:extLst>
          </p:cNvPr>
          <p:cNvSpPr txBox="1"/>
          <p:nvPr/>
        </p:nvSpPr>
        <p:spPr>
          <a:xfrm>
            <a:off x="7860738" y="4343047"/>
            <a:ext cx="1039067" cy="523220"/>
          </a:xfrm>
          <a:prstGeom prst="rect">
            <a:avLst/>
          </a:prstGeom>
          <a:solidFill>
            <a:schemeClr val="tx1">
              <a:lumMod val="50000"/>
              <a:lumOff val="50000"/>
              <a:alpha val="61000"/>
            </a:schemeClr>
          </a:solid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Sentinel-2</a:t>
            </a:r>
          </a:p>
          <a:p>
            <a:r>
              <a:rPr lang="en-US" sz="1400" b="1" dirty="0" err="1">
                <a:solidFill>
                  <a:schemeClr val="bg1"/>
                </a:solidFill>
                <a:latin typeface="Arial" panose="020B0604020202020204" pitchFamily="34" charset="0"/>
                <a:cs typeface="Arial" panose="020B0604020202020204" pitchFamily="34" charset="0"/>
              </a:rPr>
              <a:t>dNBR</a:t>
            </a:r>
            <a:endParaRPr lang="en-US" sz="1400" b="1" dirty="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C5AF27D-8E31-3A41-8854-E17B4D85CE85}"/>
              </a:ext>
            </a:extLst>
          </p:cNvPr>
          <p:cNvSpPr/>
          <p:nvPr/>
        </p:nvSpPr>
        <p:spPr>
          <a:xfrm>
            <a:off x="1448265" y="2855509"/>
            <a:ext cx="805761" cy="43018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0F5E0D-F349-A247-8499-A0E6B2F57670}"/>
              </a:ext>
            </a:extLst>
          </p:cNvPr>
          <p:cNvSpPr/>
          <p:nvPr/>
        </p:nvSpPr>
        <p:spPr>
          <a:xfrm>
            <a:off x="695604" y="3788049"/>
            <a:ext cx="682129" cy="405101"/>
          </a:xfrm>
          <a:prstGeom prst="rect">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EB06975-91D3-8B42-879D-5F69932630C3}"/>
              </a:ext>
            </a:extLst>
          </p:cNvPr>
          <p:cNvSpPr/>
          <p:nvPr/>
        </p:nvSpPr>
        <p:spPr>
          <a:xfrm>
            <a:off x="6797727" y="3687161"/>
            <a:ext cx="682129" cy="405101"/>
          </a:xfrm>
          <a:prstGeom prst="rect">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30724B-78A7-D449-8F7A-C872CF717611}"/>
              </a:ext>
            </a:extLst>
          </p:cNvPr>
          <p:cNvSpPr/>
          <p:nvPr/>
        </p:nvSpPr>
        <p:spPr>
          <a:xfrm>
            <a:off x="7613889" y="2854949"/>
            <a:ext cx="805761" cy="43018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5F5CFCE-8E22-0D46-A75D-C2B9BB47CEAB}"/>
              </a:ext>
            </a:extLst>
          </p:cNvPr>
          <p:cNvSpPr txBox="1"/>
          <p:nvPr/>
        </p:nvSpPr>
        <p:spPr>
          <a:xfrm>
            <a:off x="754138" y="765795"/>
            <a:ext cx="1646162" cy="523220"/>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Sentinel-1 (SAR)</a:t>
            </a:r>
          </a:p>
          <a:p>
            <a:r>
              <a:rPr lang="en-US" sz="1400" b="1" dirty="0">
                <a:latin typeface="Arial" panose="020B0604020202020204" pitchFamily="34" charset="0"/>
                <a:cs typeface="Arial" panose="020B0604020202020204" pitchFamily="34" charset="0"/>
              </a:rPr>
              <a:t>Coherence</a:t>
            </a:r>
          </a:p>
        </p:txBody>
      </p:sp>
      <p:sp>
        <p:nvSpPr>
          <p:cNvPr id="27" name="TextBox 26">
            <a:extLst>
              <a:ext uri="{FF2B5EF4-FFF2-40B4-BE49-F238E27FC236}">
                <a16:creationId xmlns:a16="http://schemas.microsoft.com/office/drawing/2014/main" id="{9D27A78A-CF44-4149-AA82-F9CDA4A019DD}"/>
              </a:ext>
            </a:extLst>
          </p:cNvPr>
          <p:cNvSpPr txBox="1"/>
          <p:nvPr/>
        </p:nvSpPr>
        <p:spPr>
          <a:xfrm>
            <a:off x="4689047" y="761506"/>
            <a:ext cx="2414302" cy="523220"/>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Sentinel-1 (multi-spectral)</a:t>
            </a:r>
          </a:p>
          <a:p>
            <a:r>
              <a:rPr lang="en-US" sz="1400" b="1" dirty="0" err="1">
                <a:latin typeface="Arial" panose="020B0604020202020204" pitchFamily="34" charset="0"/>
                <a:cs typeface="Arial" panose="020B0604020202020204" pitchFamily="34" charset="0"/>
              </a:rPr>
              <a:t>dNBR</a:t>
            </a:r>
            <a:endParaRPr lang="en-US" sz="140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1D49396-4B6B-7640-9440-2ED3CE3FBF57}"/>
              </a:ext>
            </a:extLst>
          </p:cNvPr>
          <p:cNvSpPr txBox="1"/>
          <p:nvPr/>
        </p:nvSpPr>
        <p:spPr>
          <a:xfrm>
            <a:off x="2972650" y="3115079"/>
            <a:ext cx="3305835" cy="738664"/>
          </a:xfrm>
          <a:prstGeom prst="rect">
            <a:avLst/>
          </a:prstGeom>
          <a:solidFill>
            <a:schemeClr val="bg2"/>
          </a:solidFill>
          <a:ln>
            <a:solidFill>
              <a:schemeClr val="tx1"/>
            </a:solidFill>
          </a:ln>
        </p:spPr>
        <p:txBody>
          <a:bodyPr wrap="square" rtlCol="0">
            <a:spAutoFit/>
          </a:bodyPr>
          <a:lstStyle/>
          <a:p>
            <a:r>
              <a:rPr lang="en-US" sz="1400" b="1" dirty="0"/>
              <a:t>In urban area,</a:t>
            </a:r>
          </a:p>
          <a:p>
            <a:r>
              <a:rPr lang="en-US" sz="1400" b="1" dirty="0"/>
              <a:t>Coherence (SAR) shows better performance than </a:t>
            </a:r>
            <a:r>
              <a:rPr lang="en-US" sz="1400" b="1" dirty="0" err="1"/>
              <a:t>dNBR</a:t>
            </a:r>
            <a:r>
              <a:rPr lang="en-US" sz="1400" b="1" dirty="0"/>
              <a:t>.</a:t>
            </a:r>
          </a:p>
        </p:txBody>
      </p:sp>
      <p:sp>
        <p:nvSpPr>
          <p:cNvPr id="38" name="TextBox 37">
            <a:extLst>
              <a:ext uri="{FF2B5EF4-FFF2-40B4-BE49-F238E27FC236}">
                <a16:creationId xmlns:a16="http://schemas.microsoft.com/office/drawing/2014/main" id="{5E23DC63-69B6-FE44-B9BC-960260D39267}"/>
              </a:ext>
            </a:extLst>
          </p:cNvPr>
          <p:cNvSpPr txBox="1"/>
          <p:nvPr/>
        </p:nvSpPr>
        <p:spPr>
          <a:xfrm>
            <a:off x="2972649" y="4059777"/>
            <a:ext cx="3305835" cy="738664"/>
          </a:xfrm>
          <a:prstGeom prst="rect">
            <a:avLst/>
          </a:prstGeom>
          <a:solidFill>
            <a:schemeClr val="accent6">
              <a:lumMod val="40000"/>
              <a:lumOff val="60000"/>
            </a:schemeClr>
          </a:solidFill>
          <a:ln>
            <a:solidFill>
              <a:schemeClr val="tx1"/>
            </a:solidFill>
          </a:ln>
        </p:spPr>
        <p:txBody>
          <a:bodyPr wrap="square" rtlCol="0">
            <a:spAutoFit/>
          </a:bodyPr>
          <a:lstStyle/>
          <a:p>
            <a:r>
              <a:rPr lang="en-US" sz="1400" b="1" dirty="0"/>
              <a:t>In forest area,</a:t>
            </a:r>
          </a:p>
          <a:p>
            <a:r>
              <a:rPr lang="en-US" sz="1400" b="1" dirty="0" err="1"/>
              <a:t>dNBR</a:t>
            </a:r>
            <a:r>
              <a:rPr lang="en-US" sz="1400" b="1" dirty="0"/>
              <a:t> shows better performance than coherence.</a:t>
            </a:r>
          </a:p>
        </p:txBody>
      </p:sp>
      <p:cxnSp>
        <p:nvCxnSpPr>
          <p:cNvPr id="40" name="Elbow Connector 39">
            <a:extLst>
              <a:ext uri="{FF2B5EF4-FFF2-40B4-BE49-F238E27FC236}">
                <a16:creationId xmlns:a16="http://schemas.microsoft.com/office/drawing/2014/main" id="{0D00A87D-C6DC-7B4C-A562-32A6F2DE8F36}"/>
              </a:ext>
            </a:extLst>
          </p:cNvPr>
          <p:cNvCxnSpPr>
            <a:stCxn id="23" idx="2"/>
            <a:endCxn id="38" idx="2"/>
          </p:cNvCxnSpPr>
          <p:nvPr/>
        </p:nvCxnSpPr>
        <p:spPr>
          <a:xfrm rot="16200000" flipH="1">
            <a:off x="2528473" y="2701346"/>
            <a:ext cx="605291" cy="3588898"/>
          </a:xfrm>
          <a:prstGeom prst="bentConnector3">
            <a:avLst>
              <a:gd name="adj1" fmla="val 137767"/>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E4710B91-0C53-5148-9F8E-CA8DE1631ED9}"/>
              </a:ext>
            </a:extLst>
          </p:cNvPr>
          <p:cNvCxnSpPr>
            <a:cxnSpLocks/>
            <a:stCxn id="24" idx="2"/>
            <a:endCxn id="38" idx="2"/>
          </p:cNvCxnSpPr>
          <p:nvPr/>
        </p:nvCxnSpPr>
        <p:spPr>
          <a:xfrm rot="5400000">
            <a:off x="5529091" y="3188739"/>
            <a:ext cx="706179" cy="2513225"/>
          </a:xfrm>
          <a:prstGeom prst="bentConnector3">
            <a:avLst>
              <a:gd name="adj1" fmla="val 13237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9701B4A5-43DA-F74D-A4E2-04CFAA6FE8D4}"/>
              </a:ext>
            </a:extLst>
          </p:cNvPr>
          <p:cNvCxnSpPr>
            <a:cxnSpLocks/>
            <a:stCxn id="25" idx="1"/>
            <a:endCxn id="28" idx="0"/>
          </p:cNvCxnSpPr>
          <p:nvPr/>
        </p:nvCxnSpPr>
        <p:spPr>
          <a:xfrm rot="10800000" flipV="1">
            <a:off x="4625569" y="3070041"/>
            <a:ext cx="2988321" cy="4503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C5A554D5-34C9-C642-B32A-9E33315471B9}"/>
              </a:ext>
            </a:extLst>
          </p:cNvPr>
          <p:cNvCxnSpPr>
            <a:cxnSpLocks/>
            <a:stCxn id="22" idx="3"/>
            <a:endCxn id="28" idx="0"/>
          </p:cNvCxnSpPr>
          <p:nvPr/>
        </p:nvCxnSpPr>
        <p:spPr>
          <a:xfrm>
            <a:off x="2254026" y="3070601"/>
            <a:ext cx="2371542" cy="4447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8" name="Audio Recording Oct 15, 2020 at 3:39:54 PM" descr="Audio Recording Oct 15, 2020 at 3:39:54 PM">
            <a:hlinkClick r:id="" action="ppaction://media"/>
            <a:extLst>
              <a:ext uri="{FF2B5EF4-FFF2-40B4-BE49-F238E27FC236}">
                <a16:creationId xmlns:a16="http://schemas.microsoft.com/office/drawing/2014/main" id="{5C71BC81-7EF3-F942-B3D3-C2EDE1FB63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87005" y="0"/>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96"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670E8CB9-9E31-1148-926E-0B1F16C51A2E}"/>
              </a:ext>
            </a:extLst>
          </p:cNvPr>
          <p:cNvSpPr txBox="1">
            <a:spLocks/>
          </p:cNvSpPr>
          <p:nvPr/>
        </p:nvSpPr>
        <p:spPr bwMode="black">
          <a:xfrm>
            <a:off x="82549" y="2730500"/>
            <a:ext cx="8978901" cy="2247900"/>
          </a:xfrm>
          <a:prstGeom prst="rect">
            <a:avLst/>
          </a:prstGeom>
          <a:solidFill>
            <a:schemeClr val="accent4">
              <a:lumMod val="75000"/>
            </a:schemeClr>
          </a:solidFill>
        </p:spPr>
        <p:txBody>
          <a:bodyPr vert="horz" lIns="108000" tIns="576000" rIns="72000" bIns="0" rtlCol="0" anchor="t">
            <a:noAutofit/>
          </a:bodyPr>
          <a:lstStyle>
            <a:lvl1pPr marL="0" indent="0" algn="l" defTabSz="914400" rtl="0" eaLnBrk="1" latinLnBrk="0" hangingPunct="1">
              <a:lnSpc>
                <a:spcPct val="100000"/>
              </a:lnSpc>
              <a:spcBef>
                <a:spcPts val="0"/>
              </a:spcBef>
              <a:buClrTx/>
              <a:buSzPct val="100000"/>
              <a:buFont typeface="Arial" pitchFamily="34" charset="0"/>
              <a:buNone/>
              <a:defRPr sz="1200" kern="1200">
                <a:solidFill>
                  <a:srgbClr val="283E36"/>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a:xfrm>
            <a:off x="344699" y="190500"/>
            <a:ext cx="8454602" cy="430183"/>
          </a:xfrm>
        </p:spPr>
        <p:txBody>
          <a:bodyPr/>
          <a:lstStyle/>
          <a:p>
            <a:r>
              <a:rPr lang="en-US" dirty="0"/>
              <a:t>Methodology</a:t>
            </a:r>
          </a:p>
        </p:txBody>
      </p:sp>
      <p:sp>
        <p:nvSpPr>
          <p:cNvPr id="5" name="Text Placeholder 4">
            <a:extLst>
              <a:ext uri="{FF2B5EF4-FFF2-40B4-BE49-F238E27FC236}">
                <a16:creationId xmlns:a16="http://schemas.microsoft.com/office/drawing/2014/main" id="{69965ABB-B5A8-AE4F-A09C-AA191984CD58}"/>
              </a:ext>
            </a:extLst>
          </p:cNvPr>
          <p:cNvSpPr>
            <a:spLocks noGrp="1"/>
          </p:cNvSpPr>
          <p:nvPr>
            <p:ph type="body" sz="quarter" idx="17"/>
          </p:nvPr>
        </p:nvSpPr>
        <p:spPr>
          <a:xfrm>
            <a:off x="338666" y="709375"/>
            <a:ext cx="8454602" cy="4051509"/>
          </a:xfrm>
        </p:spPr>
        <p:txBody>
          <a:bodyPr/>
          <a:lstStyle/>
          <a:p>
            <a:r>
              <a:rPr lang="en-US" sz="1400" b="1" dirty="0"/>
              <a:t>Bayesian Network combining Coherence (Sentinel-1) and </a:t>
            </a:r>
            <a:r>
              <a:rPr lang="en-US" sz="1400" b="1" dirty="0" err="1"/>
              <a:t>dNBR</a:t>
            </a:r>
            <a:r>
              <a:rPr lang="en-US" sz="1400" b="1" dirty="0"/>
              <a:t> (Sentinel-1)</a:t>
            </a:r>
          </a:p>
          <a:p>
            <a:pPr>
              <a:lnSpc>
                <a:spcPct val="100000"/>
              </a:lnSpc>
              <a:spcBef>
                <a:spcPts val="600"/>
              </a:spcBef>
            </a:pPr>
            <a:r>
              <a:rPr lang="en-US" sz="1400" b="1" dirty="0"/>
              <a:t>Multi-temporal Coherence (Sentinel-1) : </a:t>
            </a:r>
          </a:p>
          <a:p>
            <a:pPr marL="279400">
              <a:lnSpc>
                <a:spcPct val="100000"/>
              </a:lnSpc>
              <a:spcBef>
                <a:spcPts val="600"/>
              </a:spcBef>
            </a:pPr>
            <a:r>
              <a:rPr lang="en-US" sz="1400" dirty="0"/>
              <a:t>Damage detection performance is dependent of the coherence level of the reference images. Generally, vegetated area has lower coherence than urban area.</a:t>
            </a:r>
          </a:p>
          <a:p>
            <a:r>
              <a:rPr lang="en-US" sz="1400" b="1" dirty="0" err="1"/>
              <a:t>dNBR</a:t>
            </a:r>
            <a:r>
              <a:rPr lang="en-US" sz="1400" b="1" dirty="0"/>
              <a:t> (Sentinel-2) </a:t>
            </a:r>
          </a:p>
          <a:p>
            <a:pPr marL="279400"/>
            <a:r>
              <a:rPr lang="en-US" sz="1400" dirty="0"/>
              <a:t>NBR is reflectance-based index to detect the levels of the severity of fires using Band 8 (near-infrared) and B12 (short-wave infrared).</a:t>
            </a:r>
          </a:p>
        </p:txBody>
      </p:sp>
      <p:sp>
        <p:nvSpPr>
          <p:cNvPr id="6" name="Text Placeholder 5">
            <a:extLst>
              <a:ext uri="{FF2B5EF4-FFF2-40B4-BE49-F238E27FC236}">
                <a16:creationId xmlns:a16="http://schemas.microsoft.com/office/drawing/2014/main" id="{5B8CFB98-E84F-6A48-8B8C-5EEF9EE9E477}"/>
              </a:ext>
            </a:extLst>
          </p:cNvPr>
          <p:cNvSpPr txBox="1">
            <a:spLocks/>
          </p:cNvSpPr>
          <p:nvPr/>
        </p:nvSpPr>
        <p:spPr bwMode="black">
          <a:xfrm>
            <a:off x="133350" y="2963835"/>
            <a:ext cx="4330700" cy="1925873"/>
          </a:xfrm>
          <a:prstGeom prst="rect">
            <a:avLst/>
          </a:prstGeom>
          <a:solidFill>
            <a:schemeClr val="accent4">
              <a:lumMod val="20000"/>
              <a:lumOff val="80000"/>
            </a:schemeClr>
          </a:solidFill>
        </p:spPr>
        <p:txBody>
          <a:bodyPr vert="horz" lIns="108000" tIns="576000" rIns="72000" bIns="0" rtlCol="0" anchor="t">
            <a:noAutofit/>
          </a:bodyPr>
          <a:lstStyle>
            <a:lvl1pPr marL="0" indent="0" algn="l" defTabSz="914400" rtl="0" eaLnBrk="1" latinLnBrk="0" hangingPunct="1">
              <a:lnSpc>
                <a:spcPct val="100000"/>
              </a:lnSpc>
              <a:spcBef>
                <a:spcPts val="0"/>
              </a:spcBef>
              <a:buClrTx/>
              <a:buSzPct val="100000"/>
              <a:buFont typeface="Arial" pitchFamily="34" charset="0"/>
              <a:buNone/>
              <a:defRPr sz="1200" kern="1200">
                <a:solidFill>
                  <a:srgbClr val="283E36"/>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dirty="0"/>
              <a:t>Focused on the coherent change detection mechanisms</a:t>
            </a:r>
          </a:p>
          <a:p>
            <a:pPr marL="171450" indent="-171450">
              <a:spcBef>
                <a:spcPts val="600"/>
              </a:spcBef>
              <a:buFont typeface="Arial" panose="020B0604020202020204" pitchFamily="34" charset="0"/>
              <a:buChar char="•"/>
            </a:pPr>
            <a:r>
              <a:rPr lang="en-US" dirty="0"/>
              <a:t>The temporal decorrelation can be factorized by two terms depending on their behaviors: time-characteristic behavior and temporally uncorrelated behavior</a:t>
            </a:r>
            <a:r>
              <a:rPr lang="en-US" dirty="0">
                <a:effectLst/>
              </a:rPr>
              <a:t> </a:t>
            </a:r>
            <a:endParaRPr lang="en-US" i="1" dirty="0"/>
          </a:p>
          <a:p>
            <a:pPr marL="171450" indent="-171450">
              <a:spcBef>
                <a:spcPts val="600"/>
              </a:spcBef>
              <a:buFont typeface="Arial" panose="020B0604020202020204" pitchFamily="34" charset="0"/>
              <a:buChar char="•"/>
            </a:pPr>
            <a:r>
              <a:rPr lang="en-US" dirty="0"/>
              <a:t>This approach enables us to exploit the multi-temporal coherences independent of temporal baseline</a:t>
            </a:r>
          </a:p>
        </p:txBody>
      </p:sp>
      <p:sp>
        <p:nvSpPr>
          <p:cNvPr id="7" name="Text Placeholder 8">
            <a:extLst>
              <a:ext uri="{FF2B5EF4-FFF2-40B4-BE49-F238E27FC236}">
                <a16:creationId xmlns:a16="http://schemas.microsoft.com/office/drawing/2014/main" id="{E5120D39-9030-5244-BF25-5A609F1FD69E}"/>
              </a:ext>
            </a:extLst>
          </p:cNvPr>
          <p:cNvSpPr txBox="1">
            <a:spLocks/>
          </p:cNvSpPr>
          <p:nvPr/>
        </p:nvSpPr>
        <p:spPr bwMode="black">
          <a:xfrm>
            <a:off x="133350" y="2963835"/>
            <a:ext cx="4330700" cy="430183"/>
          </a:xfrm>
          <a:prstGeom prst="flowChartOffpageConnector">
            <a:avLst/>
          </a:prstGeom>
          <a:solidFill>
            <a:schemeClr val="tx2"/>
          </a:solidFill>
        </p:spPr>
        <p:txBody>
          <a:bodyPr vert="horz" lIns="108000" tIns="0" rIns="72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Sentinel-1 (SAR)</a:t>
            </a:r>
          </a:p>
        </p:txBody>
      </p:sp>
      <p:sp>
        <p:nvSpPr>
          <p:cNvPr id="8" name="Text Placeholder 5">
            <a:extLst>
              <a:ext uri="{FF2B5EF4-FFF2-40B4-BE49-F238E27FC236}">
                <a16:creationId xmlns:a16="http://schemas.microsoft.com/office/drawing/2014/main" id="{56484367-A002-C644-9690-BA7297FDD9F2}"/>
              </a:ext>
            </a:extLst>
          </p:cNvPr>
          <p:cNvSpPr txBox="1">
            <a:spLocks/>
          </p:cNvSpPr>
          <p:nvPr/>
        </p:nvSpPr>
        <p:spPr bwMode="black">
          <a:xfrm>
            <a:off x="4654550" y="2963835"/>
            <a:ext cx="4330700" cy="1925873"/>
          </a:xfrm>
          <a:prstGeom prst="rect">
            <a:avLst/>
          </a:prstGeom>
          <a:solidFill>
            <a:schemeClr val="accent4">
              <a:lumMod val="20000"/>
              <a:lumOff val="80000"/>
            </a:schemeClr>
          </a:solidFill>
        </p:spPr>
        <p:txBody>
          <a:bodyPr vert="horz" lIns="108000" tIns="576000" rIns="72000" bIns="0" rtlCol="0" anchor="t">
            <a:noAutofit/>
          </a:bodyPr>
          <a:lstStyle>
            <a:lvl1pPr marL="0" indent="0" algn="l" defTabSz="914400" rtl="0" eaLnBrk="1" latinLnBrk="0" hangingPunct="1">
              <a:lnSpc>
                <a:spcPct val="100000"/>
              </a:lnSpc>
              <a:spcBef>
                <a:spcPts val="0"/>
              </a:spcBef>
              <a:buClrTx/>
              <a:buSzPct val="100000"/>
              <a:buFont typeface="Arial" pitchFamily="34" charset="0"/>
              <a:buNone/>
              <a:defRPr sz="1200" kern="1200">
                <a:solidFill>
                  <a:srgbClr val="283E36"/>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600"/>
              </a:spcBef>
              <a:buFont typeface="Arial" panose="020B0604020202020204" pitchFamily="34" charset="0"/>
              <a:buChar char="•"/>
            </a:pPr>
            <a:r>
              <a:rPr lang="en-US" dirty="0"/>
              <a:t>Provides the multi-spectral data with 13 bands </a:t>
            </a:r>
          </a:p>
          <a:p>
            <a:pPr marL="171450" indent="-171450">
              <a:spcBef>
                <a:spcPts val="600"/>
              </a:spcBef>
              <a:buFont typeface="Arial" panose="020B0604020202020204" pitchFamily="34" charset="0"/>
              <a:buChar char="•"/>
            </a:pPr>
            <a:r>
              <a:rPr lang="en-US" dirty="0"/>
              <a:t>Normalized Burn Ratio (NBR) to emphasize the burnt area using near-infrared and short-wave infrared.</a:t>
            </a:r>
          </a:p>
          <a:p>
            <a:pPr marL="171450" indent="-171450">
              <a:spcBef>
                <a:spcPts val="600"/>
              </a:spcBef>
              <a:buFont typeface="Arial" panose="020B0604020202020204" pitchFamily="34" charset="0"/>
              <a:buChar char="•"/>
            </a:pPr>
            <a:r>
              <a:rPr lang="en-US" dirty="0"/>
              <a:t>The difference between NBRs is calculated for pre- and post-event to highlight the damages by reducing the unchanged area.</a:t>
            </a:r>
          </a:p>
        </p:txBody>
      </p:sp>
      <p:sp>
        <p:nvSpPr>
          <p:cNvPr id="9" name="Text Placeholder 8">
            <a:extLst>
              <a:ext uri="{FF2B5EF4-FFF2-40B4-BE49-F238E27FC236}">
                <a16:creationId xmlns:a16="http://schemas.microsoft.com/office/drawing/2014/main" id="{D0FFBBC7-DACB-B94C-9A17-47033852EF6A}"/>
              </a:ext>
            </a:extLst>
          </p:cNvPr>
          <p:cNvSpPr txBox="1">
            <a:spLocks/>
          </p:cNvSpPr>
          <p:nvPr/>
        </p:nvSpPr>
        <p:spPr bwMode="black">
          <a:xfrm>
            <a:off x="4654550" y="2963835"/>
            <a:ext cx="4330700" cy="430183"/>
          </a:xfrm>
          <a:prstGeom prst="flowChartOffpageConnector">
            <a:avLst/>
          </a:prstGeom>
          <a:solidFill>
            <a:schemeClr val="tx2"/>
          </a:solidFill>
        </p:spPr>
        <p:txBody>
          <a:bodyPr vert="horz" lIns="108000" tIns="0" rIns="72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Sentinel-2 (Multi-Spectral)</a:t>
            </a:r>
          </a:p>
        </p:txBody>
      </p:sp>
      <p:sp>
        <p:nvSpPr>
          <p:cNvPr id="11" name="Text Placeholder 8">
            <a:extLst>
              <a:ext uri="{FF2B5EF4-FFF2-40B4-BE49-F238E27FC236}">
                <a16:creationId xmlns:a16="http://schemas.microsoft.com/office/drawing/2014/main" id="{CF4F3FA1-54A4-044D-96F1-277ADB813579}"/>
              </a:ext>
            </a:extLst>
          </p:cNvPr>
          <p:cNvSpPr txBox="1">
            <a:spLocks/>
          </p:cNvSpPr>
          <p:nvPr/>
        </p:nvSpPr>
        <p:spPr bwMode="black">
          <a:xfrm>
            <a:off x="2388658" y="2634652"/>
            <a:ext cx="4330700" cy="430183"/>
          </a:xfrm>
          <a:prstGeom prst="flowChartOffpageConnector">
            <a:avLst/>
          </a:prstGeom>
          <a:solidFill>
            <a:schemeClr val="accent4">
              <a:lumMod val="40000"/>
              <a:lumOff val="60000"/>
            </a:schemeClr>
          </a:solidFill>
          <a:ln>
            <a:solidFill>
              <a:schemeClr val="tx1"/>
            </a:solidFill>
          </a:ln>
        </p:spPr>
        <p:txBody>
          <a:bodyPr vert="horz" lIns="108000" tIns="0" rIns="72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tx1"/>
                </a:solidFill>
              </a:rPr>
              <a:t>Bayesian Network Fusion</a:t>
            </a:r>
          </a:p>
        </p:txBody>
      </p:sp>
      <p:pic>
        <p:nvPicPr>
          <p:cNvPr id="14" name="Audio Recording Oct 15, 2020 at 4:06:12 PM" descr="Audio Recording Oct 15, 2020 at 4:06:12 PM">
            <a:hlinkClick r:id="" action="ppaction://media"/>
            <a:extLst>
              <a:ext uri="{FF2B5EF4-FFF2-40B4-BE49-F238E27FC236}">
                <a16:creationId xmlns:a16="http://schemas.microsoft.com/office/drawing/2014/main" id="{FBCA55B0-056C-9D4F-8EBA-0DDAD4777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4559" y="165100"/>
            <a:ext cx="812800" cy="812800"/>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7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4923A-CC77-0B42-B564-356CB1FAB6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340" y="931354"/>
            <a:ext cx="2459014" cy="2044740"/>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92A0A23-BC88-AE4A-A998-7731D07BD5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940" y="2976094"/>
            <a:ext cx="2458415" cy="204474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A64EB12-F383-8142-AE01-702948E22E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1470" y="931354"/>
            <a:ext cx="4909736" cy="4089480"/>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CFBF93CA-A483-5D4D-9368-26C433BA21C4}"/>
              </a:ext>
            </a:extLst>
          </p:cNvPr>
          <p:cNvSpPr txBox="1"/>
          <p:nvPr/>
        </p:nvSpPr>
        <p:spPr>
          <a:xfrm>
            <a:off x="637340" y="931354"/>
            <a:ext cx="1109599" cy="523220"/>
          </a:xfrm>
          <a:prstGeom prst="rect">
            <a:avLst/>
          </a:prstGeom>
          <a:solidFill>
            <a:schemeClr val="tx1">
              <a:lumMod val="50000"/>
              <a:lumOff val="50000"/>
              <a:alpha val="61000"/>
            </a:schemeClr>
          </a:solid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Sentinel-1</a:t>
            </a:r>
          </a:p>
          <a:p>
            <a:r>
              <a:rPr lang="en-US" sz="1400" b="1" dirty="0">
                <a:solidFill>
                  <a:schemeClr val="bg1"/>
                </a:solidFill>
                <a:latin typeface="Arial" panose="020B0604020202020204" pitchFamily="34" charset="0"/>
                <a:cs typeface="Arial" panose="020B0604020202020204" pitchFamily="34" charset="0"/>
              </a:rPr>
              <a:t>Coherence</a:t>
            </a:r>
          </a:p>
        </p:txBody>
      </p:sp>
      <p:sp>
        <p:nvSpPr>
          <p:cNvPr id="13" name="TextBox 12">
            <a:extLst>
              <a:ext uri="{FF2B5EF4-FFF2-40B4-BE49-F238E27FC236}">
                <a16:creationId xmlns:a16="http://schemas.microsoft.com/office/drawing/2014/main" id="{93C20631-ED2E-8B43-BBD6-940AD5AFDDA4}"/>
              </a:ext>
            </a:extLst>
          </p:cNvPr>
          <p:cNvSpPr txBox="1"/>
          <p:nvPr/>
        </p:nvSpPr>
        <p:spPr>
          <a:xfrm>
            <a:off x="637340" y="2976094"/>
            <a:ext cx="1039067" cy="523220"/>
          </a:xfrm>
          <a:prstGeom prst="rect">
            <a:avLst/>
          </a:prstGeom>
          <a:solidFill>
            <a:schemeClr val="tx1">
              <a:lumMod val="50000"/>
              <a:lumOff val="50000"/>
              <a:alpha val="61000"/>
            </a:schemeClr>
          </a:solid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Sentinel-2</a:t>
            </a:r>
          </a:p>
          <a:p>
            <a:r>
              <a:rPr lang="en-US" sz="1400" b="1" dirty="0" err="1">
                <a:solidFill>
                  <a:schemeClr val="bg1"/>
                </a:solidFill>
                <a:latin typeface="Arial" panose="020B0604020202020204" pitchFamily="34" charset="0"/>
                <a:cs typeface="Arial" panose="020B0604020202020204" pitchFamily="34" charset="0"/>
              </a:rPr>
              <a:t>dNBR</a:t>
            </a:r>
            <a:endParaRPr lang="en-US" sz="14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FF545EC-500E-9847-959B-84891F4E7BD9}"/>
              </a:ext>
            </a:extLst>
          </p:cNvPr>
          <p:cNvSpPr txBox="1"/>
          <p:nvPr/>
        </p:nvSpPr>
        <p:spPr>
          <a:xfrm>
            <a:off x="3561469" y="931353"/>
            <a:ext cx="2143536" cy="738664"/>
          </a:xfrm>
          <a:prstGeom prst="rect">
            <a:avLst/>
          </a:prstGeom>
          <a:solidFill>
            <a:schemeClr val="tx1">
              <a:lumMod val="50000"/>
              <a:lumOff val="50000"/>
              <a:alpha val="61000"/>
            </a:schemeClr>
          </a:solid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Damage Probability </a:t>
            </a:r>
          </a:p>
          <a:p>
            <a:r>
              <a:rPr lang="en-US" sz="1400" b="1" dirty="0">
                <a:solidFill>
                  <a:schemeClr val="bg1"/>
                </a:solidFill>
                <a:latin typeface="Arial" panose="020B0604020202020204" pitchFamily="34" charset="0"/>
                <a:cs typeface="Arial" panose="020B0604020202020204" pitchFamily="34" charset="0"/>
              </a:rPr>
              <a:t>Combining Coherence </a:t>
            </a:r>
          </a:p>
          <a:p>
            <a:r>
              <a:rPr lang="en-US" sz="1400" b="1" dirty="0">
                <a:solidFill>
                  <a:schemeClr val="bg1"/>
                </a:solidFill>
                <a:latin typeface="Arial" panose="020B0604020202020204" pitchFamily="34" charset="0"/>
                <a:cs typeface="Arial" panose="020B0604020202020204" pitchFamily="34" charset="0"/>
              </a:rPr>
              <a:t>And </a:t>
            </a:r>
            <a:r>
              <a:rPr lang="en-US" sz="1400" b="1" dirty="0" err="1">
                <a:solidFill>
                  <a:schemeClr val="bg1"/>
                </a:solidFill>
                <a:latin typeface="Arial" panose="020B0604020202020204" pitchFamily="34" charset="0"/>
                <a:cs typeface="Arial" panose="020B0604020202020204" pitchFamily="34" charset="0"/>
              </a:rPr>
              <a:t>dNBR</a:t>
            </a:r>
            <a:endParaRPr lang="en-US" sz="1400"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67D80D3-8417-D74A-9310-68C8D1C460C4}"/>
              </a:ext>
            </a:extLst>
          </p:cNvPr>
          <p:cNvSpPr/>
          <p:nvPr/>
        </p:nvSpPr>
        <p:spPr>
          <a:xfrm>
            <a:off x="5842000" y="931353"/>
            <a:ext cx="1714500" cy="859347"/>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CE81E1C-4CB5-1549-BDCF-7137FD4066A0}"/>
              </a:ext>
            </a:extLst>
          </p:cNvPr>
          <p:cNvSpPr/>
          <p:nvPr/>
        </p:nvSpPr>
        <p:spPr>
          <a:xfrm>
            <a:off x="4006850" y="2384436"/>
            <a:ext cx="1714500" cy="859347"/>
          </a:xfrm>
          <a:prstGeom prst="rect">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44C63D-5220-2245-BE6C-C0BB59F6AAC5}"/>
              </a:ext>
            </a:extLst>
          </p:cNvPr>
          <p:cNvSpPr/>
          <p:nvPr/>
        </p:nvSpPr>
        <p:spPr>
          <a:xfrm>
            <a:off x="1746939" y="931354"/>
            <a:ext cx="805761" cy="43018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08484B-5DB3-3041-9956-9D1B159CD238}"/>
              </a:ext>
            </a:extLst>
          </p:cNvPr>
          <p:cNvSpPr/>
          <p:nvPr/>
        </p:nvSpPr>
        <p:spPr>
          <a:xfrm>
            <a:off x="994278" y="1863894"/>
            <a:ext cx="682129" cy="405101"/>
          </a:xfrm>
          <a:prstGeom prst="rect">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1EEDBE-8A74-9246-80C2-AAE97130D095}"/>
              </a:ext>
            </a:extLst>
          </p:cNvPr>
          <p:cNvSpPr/>
          <p:nvPr/>
        </p:nvSpPr>
        <p:spPr>
          <a:xfrm>
            <a:off x="994277" y="3808306"/>
            <a:ext cx="682129" cy="405101"/>
          </a:xfrm>
          <a:prstGeom prst="rect">
            <a:avLst/>
          </a:prstGeom>
          <a:no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27C0911-308C-9B43-9EEE-7884E4BFF7A7}"/>
              </a:ext>
            </a:extLst>
          </p:cNvPr>
          <p:cNvSpPr/>
          <p:nvPr/>
        </p:nvSpPr>
        <p:spPr>
          <a:xfrm>
            <a:off x="1810439" y="2976094"/>
            <a:ext cx="805761" cy="430184"/>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rved Up Arrow 23">
            <a:extLst>
              <a:ext uri="{FF2B5EF4-FFF2-40B4-BE49-F238E27FC236}">
                <a16:creationId xmlns:a16="http://schemas.microsoft.com/office/drawing/2014/main" id="{5A43A975-A34C-6B46-9F74-2BC4DB378472}"/>
              </a:ext>
            </a:extLst>
          </p:cNvPr>
          <p:cNvSpPr/>
          <p:nvPr/>
        </p:nvSpPr>
        <p:spPr>
          <a:xfrm rot="20522361">
            <a:off x="1723378" y="3763049"/>
            <a:ext cx="3009438" cy="668114"/>
          </a:xfrm>
          <a:prstGeom prst="curvedUpArrow">
            <a:avLst/>
          </a:prstGeom>
          <a:solidFill>
            <a:schemeClr val="accent6">
              <a:alpha val="6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Up Arrow 24">
            <a:extLst>
              <a:ext uri="{FF2B5EF4-FFF2-40B4-BE49-F238E27FC236}">
                <a16:creationId xmlns:a16="http://schemas.microsoft.com/office/drawing/2014/main" id="{ABD7AFD2-4597-C840-9753-6D4B3AD80698}"/>
              </a:ext>
            </a:extLst>
          </p:cNvPr>
          <p:cNvSpPr/>
          <p:nvPr/>
        </p:nvSpPr>
        <p:spPr>
          <a:xfrm flipV="1">
            <a:off x="2552700" y="592119"/>
            <a:ext cx="3642187" cy="332347"/>
          </a:xfrm>
          <a:prstGeom prst="curvedUpArrow">
            <a:avLst/>
          </a:prstGeom>
          <a:solidFill>
            <a:schemeClr val="accent6">
              <a:alpha val="6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a:xfrm>
            <a:off x="350732" y="279192"/>
            <a:ext cx="8454602" cy="430183"/>
          </a:xfrm>
        </p:spPr>
        <p:txBody>
          <a:bodyPr/>
          <a:lstStyle/>
          <a:p>
            <a:r>
              <a:rPr lang="en-US" dirty="0"/>
              <a:t>Preliminary Result </a:t>
            </a:r>
          </a:p>
        </p:txBody>
      </p:sp>
      <p:pic>
        <p:nvPicPr>
          <p:cNvPr id="27" name="Audio Recording Oct 15, 2020 at 4:29:42 PM" descr="Audio Recording Oct 15, 2020 at 4:29:42 PM">
            <a:hlinkClick r:id="" action="ppaction://media"/>
            <a:extLst>
              <a:ext uri="{FF2B5EF4-FFF2-40B4-BE49-F238E27FC236}">
                <a16:creationId xmlns:a16="http://schemas.microsoft.com/office/drawing/2014/main" id="{6B8C5D14-2794-794E-A630-DFC9D8334F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09566" y="34612"/>
            <a:ext cx="812800" cy="812800"/>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8"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2" y="1092408"/>
            <a:ext cx="8454602" cy="3822908"/>
          </a:xfrm>
        </p:spPr>
        <p:txBody>
          <a:bodyPr/>
          <a:lstStyle/>
          <a:p>
            <a:r>
              <a:rPr lang="en-US" sz="1400" b="1" dirty="0"/>
              <a:t>Conference paper</a:t>
            </a:r>
          </a:p>
          <a:p>
            <a:pPr marL="228600" indent="-228600">
              <a:buAutoNum type="arabicParenR"/>
            </a:pPr>
            <a:r>
              <a:rPr lang="en-US" sz="1400" dirty="0"/>
              <a:t>Jung, </a:t>
            </a:r>
            <a:r>
              <a:rPr lang="en-US" sz="1400" dirty="0" err="1"/>
              <a:t>Jungkyo</a:t>
            </a:r>
            <a:r>
              <a:rPr lang="en-US" sz="1400" dirty="0"/>
              <a:t>, Sang-Ho Yun, Jeri Xu, </a:t>
            </a:r>
            <a:r>
              <a:rPr lang="en-US" sz="1400" dirty="0" err="1"/>
              <a:t>Boyi</a:t>
            </a:r>
            <a:r>
              <a:rPr lang="en-US" sz="1400" dirty="0"/>
              <a:t> </a:t>
            </a:r>
            <a:r>
              <a:rPr lang="en-US" sz="1400" dirty="0" err="1"/>
              <a:t>Xie</a:t>
            </a:r>
            <a:r>
              <a:rPr lang="en-US" sz="1400" dirty="0"/>
              <a:t>, “Evaluation of burnt building damage using sentinel-1 and sentinel-2 data.” IGARSS2020 (2020)</a:t>
            </a:r>
          </a:p>
          <a:p>
            <a:pPr marL="228600" indent="-228600">
              <a:buAutoNum type="arabicParenR"/>
            </a:pPr>
            <a:r>
              <a:rPr lang="en-US" sz="1400" dirty="0"/>
              <a:t>Jung, </a:t>
            </a:r>
            <a:r>
              <a:rPr lang="en-US" sz="1400" dirty="0" err="1"/>
              <a:t>Jungkyo</a:t>
            </a:r>
            <a:r>
              <a:rPr lang="en-US" sz="1400" dirty="0"/>
              <a:t>, and Sang-Ho Yun. "Damage Mapping Techniques using Synthetic Aperture Radar for Rapid Response: A Case Study for Hokkaido Landslide." </a:t>
            </a:r>
            <a:r>
              <a:rPr lang="en-US" sz="1400" i="1" dirty="0"/>
              <a:t>AGUFM</a:t>
            </a:r>
            <a:r>
              <a:rPr lang="en-US" sz="1400" dirty="0"/>
              <a:t> 2019 (2019): NH12A-08.</a:t>
            </a:r>
          </a:p>
          <a:p>
            <a:pPr marL="228600" indent="-228600">
              <a:buAutoNum type="arabicParenR"/>
            </a:pPr>
            <a:endParaRPr lang="en-US" sz="1400" dirty="0"/>
          </a:p>
          <a:p>
            <a:r>
              <a:rPr lang="en-US" sz="1400" b="1" dirty="0"/>
              <a:t>Journal Article</a:t>
            </a:r>
          </a:p>
          <a:p>
            <a:pPr marL="228600" indent="-228600">
              <a:buAutoNum type="arabicParenR"/>
            </a:pPr>
            <a:r>
              <a:rPr lang="en-US" sz="1400" dirty="0"/>
              <a:t>Jung, </a:t>
            </a:r>
            <a:r>
              <a:rPr lang="en-US" sz="1400" dirty="0" err="1"/>
              <a:t>Jungkyo</a:t>
            </a:r>
            <a:r>
              <a:rPr lang="en-US" sz="1400" dirty="0"/>
              <a:t>, and Sang-Ho Yun. "Evaluation of Coherent and Incoherent Landslide Detection Methods Based on Synthetic Aperture Radar for Rapid Response: A Case Study for the 2018 Hokkaido Landslides." </a:t>
            </a:r>
            <a:r>
              <a:rPr lang="en-US" sz="1400" i="1" dirty="0"/>
              <a:t>Remote Sensing</a:t>
            </a:r>
            <a:r>
              <a:rPr lang="en-US" sz="1400" dirty="0"/>
              <a:t> 12.2 (2020): 265.</a:t>
            </a:r>
          </a:p>
          <a:p>
            <a:pPr marL="228600" indent="-228600">
              <a:buFont typeface="Arial" panose="020B0604020202020204" pitchFamily="34" charset="0"/>
              <a:buAutoNum type="arabicParenR"/>
            </a:pPr>
            <a:r>
              <a:rPr lang="en-US" sz="1400" dirty="0"/>
              <a:t>Jung, </a:t>
            </a:r>
            <a:r>
              <a:rPr lang="en-US" sz="1400" dirty="0" err="1"/>
              <a:t>Jungkyo</a:t>
            </a:r>
            <a:r>
              <a:rPr lang="en-US" sz="1400" dirty="0"/>
              <a:t>, Sang-Ho Yun, Jeri Xu, </a:t>
            </a:r>
            <a:r>
              <a:rPr lang="en-US" sz="1400" dirty="0" err="1"/>
              <a:t>Boyi</a:t>
            </a:r>
            <a:r>
              <a:rPr lang="en-US" sz="1400" dirty="0"/>
              <a:t> </a:t>
            </a:r>
            <a:r>
              <a:rPr lang="en-US" sz="1400" dirty="0" err="1"/>
              <a:t>Xie</a:t>
            </a:r>
            <a:r>
              <a:rPr lang="en-US" sz="1400" dirty="0"/>
              <a:t> , “Evaluation of Burnt Building Damage using Sentinel-1 and Sentinel-2 Data based on Bayesian Network Fusion.” , (</a:t>
            </a:r>
            <a:r>
              <a:rPr lang="en-US" sz="1400" i="1" dirty="0"/>
              <a:t>prep).</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a:xfrm>
            <a:off x="350732" y="279192"/>
            <a:ext cx="8454602" cy="430183"/>
          </a:xfrm>
        </p:spPr>
        <p:txBody>
          <a:bodyPr/>
          <a:lstStyle/>
          <a:p>
            <a:r>
              <a:rPr lang="en-US" dirty="0"/>
              <a:t>Publications and Acknowledgements</a:t>
            </a:r>
          </a:p>
          <a:p>
            <a:endParaRPr lang="en-US" dirty="0"/>
          </a:p>
        </p:txBody>
      </p:sp>
      <p:pic>
        <p:nvPicPr>
          <p:cNvPr id="4" name="Audio Recording Oct 15, 2020 at 4:31:04 PM" descr="Audio Recording Oct 15, 2020 at 4:31:04 PM">
            <a:hlinkClick r:id="" action="ppaction://media"/>
            <a:extLst>
              <a:ext uri="{FF2B5EF4-FFF2-40B4-BE49-F238E27FC236}">
                <a16:creationId xmlns:a16="http://schemas.microsoft.com/office/drawing/2014/main" id="{F0B60646-FB4C-3145-AFAB-00F0E3EDCA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1200" y="-103425"/>
            <a:ext cx="812800" cy="812800"/>
          </a:xfrm>
          <a:prstGeom prst="rect">
            <a:avLst/>
          </a:prstGeom>
        </p:spPr>
      </p:pic>
    </p:spTree>
    <p:extLst>
      <p:ext uri="{BB962C8B-B14F-4D97-AF65-F5344CB8AC3E}">
        <p14:creationId xmlns:p14="http://schemas.microsoft.com/office/powerpoint/2010/main" val="20685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14920</TotalTime>
  <Words>545</Words>
  <Application>Microsoft Macintosh PowerPoint</Application>
  <PresentationFormat>On-screen Show (16:9)</PresentationFormat>
  <Paragraphs>64</Paragraphs>
  <Slides>7</Slides>
  <Notes>5</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SwissReSans</vt:lpstr>
      <vt:lpstr>Arial</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Microsoft Office User</cp:lastModifiedBy>
  <cp:revision>178</cp:revision>
  <dcterms:created xsi:type="dcterms:W3CDTF">2016-09-08T21:41:17Z</dcterms:created>
  <dcterms:modified xsi:type="dcterms:W3CDTF">2020-11-15T03:07:39Z</dcterms:modified>
</cp:coreProperties>
</file>