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94" r:id="rId2"/>
  </p:sldMasterIdLst>
  <p:notesMasterIdLst>
    <p:notesMasterId r:id="rId11"/>
  </p:notesMasterIdLst>
  <p:handoutMasterIdLst>
    <p:handoutMasterId r:id="rId12"/>
  </p:handoutMasterIdLst>
  <p:sldIdLst>
    <p:sldId id="282" r:id="rId3"/>
    <p:sldId id="284" r:id="rId4"/>
    <p:sldId id="283" r:id="rId5"/>
    <p:sldId id="279" r:id="rId6"/>
    <p:sldId id="286" r:id="rId7"/>
    <p:sldId id="280" r:id="rId8"/>
    <p:sldId id="287" r:id="rId9"/>
    <p:sldId id="281" r:id="rId10"/>
  </p:sldIdLst>
  <p:sldSz cx="9144000" cy="5143500" type="screen16x9"/>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5"/>
    <p:restoredTop sz="96619" autoAdjust="0"/>
  </p:normalViewPr>
  <p:slideViewPr>
    <p:cSldViewPr snapToGrid="0" snapToObjects="1">
      <p:cViewPr varScale="1">
        <p:scale>
          <a:sx n="95" d="100"/>
          <a:sy n="95" d="100"/>
        </p:scale>
        <p:origin x="176" y="9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67AB6-DDEA-CF4E-A74B-19A554508643}" type="datetimeFigureOut">
              <a:rPr lang="en-US" smtClean="0">
                <a:latin typeface="Arial"/>
              </a:rPr>
              <a:t>10/9/20</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00F83-E232-AF4B-BEC0-F9D716239A3F}"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2DD8AEC-B96B-2C4C-86B3-8483D80B216B}" type="datetimeFigureOut">
              <a:rPr lang="en-US" smtClean="0"/>
              <a:pPr/>
              <a:t>10/9/20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80AB40-CF9C-CB44-AF47-E5E5B00AC330}" type="slidenum">
              <a:rPr lang="en-US" smtClean="0"/>
              <a:pPr/>
              <a:t>‹#›</a:t>
            </a:fld>
            <a:endParaRPr lang="en-US" dirty="0"/>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95" y="1184383"/>
            <a:ext cx="2925483" cy="812634"/>
          </a:xfrm>
          <a:prstGeom prst="rect">
            <a:avLst/>
          </a:prstGeom>
        </p:spPr>
      </p:pic>
      <p:sp>
        <p:nvSpPr>
          <p:cNvPr id="3" name="Footer Placeholder 2"/>
          <p:cNvSpPr>
            <a:spLocks noGrp="1"/>
          </p:cNvSpPr>
          <p:nvPr>
            <p:ph type="ftr" sz="quarter" idx="20"/>
          </p:nvPr>
        </p:nvSpPr>
        <p:spPr>
          <a:xfrm>
            <a:off x="915353" y="4802823"/>
            <a:ext cx="7493624" cy="274637"/>
          </a:xfrm>
        </p:spPr>
        <p:txBody>
          <a:bodyPr/>
          <a:lstStyle/>
          <a:p>
            <a:pPr algn="l"/>
            <a:r>
              <a:rPr lang="en-US"/>
              <a:t>For required markings, please visit https://mh.jpl.nasa.gov</a:t>
            </a:r>
            <a:endParaRPr lang="en-US" dirty="0"/>
          </a:p>
        </p:txBody>
      </p:sp>
    </p:spTree>
    <p:extLst>
      <p:ext uri="{BB962C8B-B14F-4D97-AF65-F5344CB8AC3E}">
        <p14:creationId xmlns:p14="http://schemas.microsoft.com/office/powerpoint/2010/main" val="256555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1D4C51F1-096E-4A7D-AF59-49489967A51A}" type="datetime1">
              <a:rPr lang="en-US" smtClean="0"/>
              <a:t>10/9/20</a:t>
            </a:fld>
            <a:endParaRPr lang="en-US" dirty="0"/>
          </a:p>
        </p:txBody>
      </p:sp>
      <p:sp>
        <p:nvSpPr>
          <p:cNvPr id="5" name="Footer Placeholder 4"/>
          <p:cNvSpPr>
            <a:spLocks noGrp="1"/>
          </p:cNvSpPr>
          <p:nvPr>
            <p:ph type="ftr" sz="quarter" idx="22"/>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6257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8D18AFA9-C13B-4E9A-A7F0-C8B20BE5ADB5}" type="datetime1">
              <a:rPr lang="en-US" smtClean="0"/>
              <a:t>10/9/20</a:t>
            </a:fld>
            <a:endParaRPr lang="en-US" dirty="0"/>
          </a:p>
        </p:txBody>
      </p:sp>
      <p:sp>
        <p:nvSpPr>
          <p:cNvPr id="5" name="Footer Placeholder 4"/>
          <p:cNvSpPr>
            <a:spLocks noGrp="1"/>
          </p:cNvSpPr>
          <p:nvPr>
            <p:ph type="ftr" sz="quarter" idx="26"/>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916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6AFA6CE4-1B8F-4F53-8FC9-315CD27786F8}" type="datetime1">
              <a:rPr lang="en-US" smtClean="0"/>
              <a:t>10/9/20</a:t>
            </a:fld>
            <a:endParaRPr lang="en-US" dirty="0"/>
          </a:p>
        </p:txBody>
      </p:sp>
      <p:sp>
        <p:nvSpPr>
          <p:cNvPr id="5" name="Footer Placeholder 4"/>
          <p:cNvSpPr>
            <a:spLocks noGrp="1"/>
          </p:cNvSpPr>
          <p:nvPr>
            <p:ph type="ftr" sz="quarter" idx="26"/>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7731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CDEFE66-01B5-A147-B059-451E84A54769}"/>
              </a:ext>
            </a:extLst>
          </p:cNvPr>
          <p:cNvSpPr>
            <a:spLocks noGrp="1"/>
          </p:cNvSpPr>
          <p:nvPr>
            <p:ph type="body" sz="quarter" idx="17" hasCustomPrompt="1"/>
          </p:nvPr>
        </p:nvSpPr>
        <p:spPr>
          <a:xfrm>
            <a:off x="350732" y="1571687"/>
            <a:ext cx="8454602" cy="3292621"/>
          </a:xfrm>
          <a:prstGeom prst="rect">
            <a:avLst/>
          </a:prstGeom>
        </p:spPr>
        <p:txBody>
          <a:bodyPr anchor="t">
            <a:noAutofit/>
          </a:bodyPr>
          <a:lstStyle>
            <a:lvl1pPr marL="0" indent="0" algn="l">
              <a:buNone/>
              <a:tabLst/>
              <a:defRPr sz="1200" baseline="0">
                <a:solidFill>
                  <a:schemeClr val="tx1"/>
                </a:solidFill>
                <a:latin typeface="Arial" panose="020B0604020202020204" pitchFamily="34" charset="0"/>
                <a:cs typeface="Arial" panose="020B0604020202020204" pitchFamily="34" charset="0"/>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Click to Insert Content</a:t>
            </a:r>
          </a:p>
        </p:txBody>
      </p:sp>
      <p:sp>
        <p:nvSpPr>
          <p:cNvPr id="4" name="Text Placeholder 4">
            <a:extLst>
              <a:ext uri="{FF2B5EF4-FFF2-40B4-BE49-F238E27FC236}">
                <a16:creationId xmlns:a16="http://schemas.microsoft.com/office/drawing/2014/main" id="{A0B06CD5-79FB-D64E-854C-192AEA1DF18C}"/>
              </a:ext>
            </a:extLst>
          </p:cNvPr>
          <p:cNvSpPr>
            <a:spLocks noGrp="1"/>
          </p:cNvSpPr>
          <p:nvPr>
            <p:ph type="body" sz="quarter" idx="3" hasCustomPrompt="1"/>
          </p:nvPr>
        </p:nvSpPr>
        <p:spPr>
          <a:xfrm>
            <a:off x="350731" y="823076"/>
            <a:ext cx="8454602" cy="430183"/>
          </a:xfrm>
          <a:prstGeom prst="rect">
            <a:avLst/>
          </a:prstGeom>
        </p:spPr>
        <p:txBody>
          <a:bodyPr anchor="t"/>
          <a:lstStyle>
            <a:lvl1pPr marL="0" indent="0">
              <a:buNone/>
              <a:defRPr sz="2600" b="1" baseline="0">
                <a:solidFill>
                  <a:srgbClr val="99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Tree>
    <p:extLst>
      <p:ext uri="{BB962C8B-B14F-4D97-AF65-F5344CB8AC3E}">
        <p14:creationId xmlns:p14="http://schemas.microsoft.com/office/powerpoint/2010/main" val="152696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339" y="3918225"/>
            <a:ext cx="2925483" cy="812634"/>
          </a:xfrm>
          <a:prstGeom prst="rect">
            <a:avLst/>
          </a:prstGeom>
        </p:spPr>
      </p:pic>
      <p:sp>
        <p:nvSpPr>
          <p:cNvPr id="3" name="Footer Placeholder 2"/>
          <p:cNvSpPr>
            <a:spLocks noGrp="1"/>
          </p:cNvSpPr>
          <p:nvPr>
            <p:ph type="ftr" sz="quarter" idx="17"/>
          </p:nvPr>
        </p:nvSpPr>
        <p:spPr>
          <a:xfrm>
            <a:off x="5687785" y="4802823"/>
            <a:ext cx="3347357" cy="274637"/>
          </a:xfrm>
        </p:spPr>
        <p:txBody>
          <a:bodyPr/>
          <a:lstStyle/>
          <a:p>
            <a:r>
              <a:rPr lang="en-US"/>
              <a:t>For required markings, please visit https://mh.jpl.nasa.gov</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8530529"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7"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7" y="3488175"/>
            <a:ext cx="8530530"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4" y="4219782"/>
            <a:ext cx="2925483" cy="812634"/>
          </a:xfrm>
          <a:prstGeom prst="rect">
            <a:avLst/>
          </a:prstGeom>
        </p:spPr>
      </p:pic>
      <p:sp>
        <p:nvSpPr>
          <p:cNvPr id="3" name="Footer Placeholder 2"/>
          <p:cNvSpPr>
            <a:spLocks noGrp="1"/>
          </p:cNvSpPr>
          <p:nvPr>
            <p:ph type="ftr" sz="quarter" idx="21"/>
          </p:nvPr>
        </p:nvSpPr>
        <p:spPr>
          <a:xfrm>
            <a:off x="369199" y="4802823"/>
            <a:ext cx="5605046" cy="274637"/>
          </a:xfrm>
        </p:spPr>
        <p:txBody>
          <a:bodyPr/>
          <a:lstStyle>
            <a:lvl1pPr algn="l">
              <a:defRPr/>
            </a:lvl1pPr>
          </a:lstStyle>
          <a:p>
            <a:r>
              <a:rPr lang="en-US"/>
              <a:t>For required markings, please visit https://mh.jpl.nasa.gov</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341DE1EE-7D9E-4356-A17B-AC39B24D4A0F}" type="datetime1">
              <a:rPr lang="en-US" smtClean="0"/>
              <a:t>10/9/20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00292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8"/>
          </p:nvPr>
        </p:nvSpPr>
        <p:spPr/>
        <p:txBody>
          <a:bodyPr/>
          <a:lstStyle/>
          <a:p>
            <a:fld id="{E0EE1217-8810-43A4-A260-F7B93C1E2460}" type="datetime1">
              <a:rPr lang="en-US" smtClean="0"/>
              <a:t>10/9/20</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81BC07D9-38D2-4D21-BB9F-4FB482252065}" type="datetime1">
              <a:rPr lang="en-US" smtClean="0"/>
              <a:t>10/9/20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fld id="{37A7201D-60A7-477E-96B4-3973BB7451F7}" type="datetime1">
              <a:rPr lang="en-US" smtClean="0"/>
              <a:t>10/9/20</a:t>
            </a:fld>
            <a:endParaRPr lang="en-US" dirty="0"/>
          </a:p>
        </p:txBody>
      </p:sp>
      <p:sp>
        <p:nvSpPr>
          <p:cNvPr id="5" name="Footer Placeholder 4"/>
          <p:cNvSpPr>
            <a:spLocks noGrp="1"/>
          </p:cNvSpPr>
          <p:nvPr>
            <p:ph type="ftr" sz="quarter" idx="19"/>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0876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DF441585-8FA9-4EA2-85A4-83043578477A}" type="datetime1">
              <a:rPr lang="en-US" smtClean="0"/>
              <a:t>10/9/20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7939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83F1A4B9-1F13-48F5-BF93-72CC0A0DFA2C}" type="datetime1">
              <a:rPr lang="en-US" smtClean="0"/>
              <a:t>10/9/20</a:t>
            </a:fld>
            <a:endParaRPr lang="en-US" dirty="0"/>
          </a:p>
        </p:txBody>
      </p:sp>
      <p:sp>
        <p:nvSpPr>
          <p:cNvPr id="5" name="Footer Placeholder 4"/>
          <p:cNvSpPr>
            <a:spLocks noGrp="1"/>
          </p:cNvSpPr>
          <p:nvPr>
            <p:ph type="ftr" sz="quarter" idx="22"/>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322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3999" y="4802823"/>
            <a:ext cx="1422401"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0FB8DC75-F238-4FEA-A196-95F443A65C8E}" type="datetime1">
              <a:rPr lang="en-US" smtClean="0"/>
              <a:t>10/9/20</a:t>
            </a:fld>
            <a:endParaRPr lang="en-US" dirty="0"/>
          </a:p>
        </p:txBody>
      </p:sp>
      <p:sp>
        <p:nvSpPr>
          <p:cNvPr id="5" name="Footer Placeholder 4"/>
          <p:cNvSpPr>
            <a:spLocks noGrp="1"/>
          </p:cNvSpPr>
          <p:nvPr>
            <p:ph type="ftr" sz="quarter" idx="3"/>
          </p:nvPr>
        </p:nvSpPr>
        <p:spPr>
          <a:xfrm>
            <a:off x="1676401" y="4802823"/>
            <a:ext cx="5791199"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For required markings, please visit https://mh.jpl.nasa.gov</a:t>
            </a:r>
            <a:endParaRPr lang="en-US" dirty="0"/>
          </a:p>
        </p:txBody>
      </p:sp>
      <p:sp>
        <p:nvSpPr>
          <p:cNvPr id="6" name="Slide Number Placeholder 5"/>
          <p:cNvSpPr>
            <a:spLocks noGrp="1"/>
          </p:cNvSpPr>
          <p:nvPr>
            <p:ph type="sldNum" sz="quarter" idx="4"/>
          </p:nvPr>
        </p:nvSpPr>
        <p:spPr>
          <a:xfrm>
            <a:off x="7467600" y="4802823"/>
            <a:ext cx="58613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586911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1" r:id="rId5"/>
    <p:sldLayoutId id="2147483662" r:id="rId6"/>
    <p:sldLayoutId id="2147483664" r:id="rId7"/>
    <p:sldLayoutId id="2147483663" r:id="rId8"/>
    <p:sldLayoutId id="2147483669" r:id="rId9"/>
    <p:sldLayoutId id="2147483670" r:id="rId10"/>
    <p:sldLayoutId id="2147483671" r:id="rId11"/>
    <p:sldLayoutId id="2147483672" r:id="rId12"/>
  </p:sldLayoutIdLst>
  <p:hf hdr="0"/>
  <p:txStyles>
    <p:titleStyle>
      <a:lvl1pPr algn="l" defTabSz="457200" rtl="0" eaLnBrk="1" latinLnBrk="0" hangingPunct="1">
        <a:spcBef>
          <a:spcPct val="0"/>
        </a:spcBef>
        <a:buNone/>
        <a:defRPr sz="2400" b="1" i="0" u="none" kern="1200">
          <a:solidFill>
            <a:schemeClr val="tx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817439"/>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media" Target="../media/media8.m4a"/><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5" Type="http://schemas.openxmlformats.org/officeDocument/2006/relationships/slideLayout" Target="../slideLayouts/slideLayout13.xml"/><Relationship Id="rId4" Type="http://schemas.openxmlformats.org/officeDocument/2006/relationships/audio" Target="../media/media8.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hyperlink" Target="https://arxiv.org/abs/2010.022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673CAB81-4E43-F140-AF13-B466D9094E76}"/>
              </a:ext>
            </a:extLst>
          </p:cNvPr>
          <p:cNvSpPr txBox="1">
            <a:spLocks/>
          </p:cNvSpPr>
          <p:nvPr/>
        </p:nvSpPr>
        <p:spPr>
          <a:xfrm>
            <a:off x="0" y="3483788"/>
            <a:ext cx="9143999" cy="363898"/>
          </a:xfrm>
          <a:prstGeom prst="rect">
            <a:avLst/>
          </a:prstGeom>
        </p:spPr>
        <p:txBody>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300" b="1" dirty="0">
                <a:latin typeface="+mj-lt"/>
              </a:rPr>
              <a:t>Detecting Gravitational Waves with the Roman Space Telescope</a:t>
            </a:r>
          </a:p>
        </p:txBody>
      </p:sp>
      <p:sp>
        <p:nvSpPr>
          <p:cNvPr id="18" name="Text Placeholder 6">
            <a:extLst>
              <a:ext uri="{FF2B5EF4-FFF2-40B4-BE49-F238E27FC236}">
                <a16:creationId xmlns:a16="http://schemas.microsoft.com/office/drawing/2014/main" id="{D1EEC75B-CC61-E044-8ABA-811DA016D64D}"/>
              </a:ext>
            </a:extLst>
          </p:cNvPr>
          <p:cNvSpPr txBox="1">
            <a:spLocks/>
          </p:cNvSpPr>
          <p:nvPr/>
        </p:nvSpPr>
        <p:spPr>
          <a:xfrm>
            <a:off x="369198" y="3913971"/>
            <a:ext cx="8436134" cy="403898"/>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1">
                  <a:lumMod val="50000"/>
                </a:schemeClr>
              </a:buClr>
              <a:buFont typeface="Arial"/>
              <a:buNone/>
              <a:tabLst/>
              <a:defRPr sz="1400" kern="1200">
                <a:solidFill>
                  <a:schemeClr val="accent1"/>
                </a:solidFill>
                <a:latin typeface="+mn-lt"/>
                <a:ea typeface="+mn-ea"/>
                <a:cs typeface="+mn-cs"/>
              </a:defRPr>
            </a:lvl1pPr>
            <a:lvl2pPr marL="457200" indent="0" algn="l" defTabSz="457200" rtl="0" eaLnBrk="1" latinLnBrk="0" hangingPunct="1">
              <a:spcBef>
                <a:spcPct val="20000"/>
              </a:spcBef>
              <a:buClr>
                <a:schemeClr val="bg1">
                  <a:lumMod val="50000"/>
                </a:schemeClr>
              </a:buClr>
              <a:buFont typeface="Arial"/>
              <a:buNone/>
              <a:defRPr sz="1400" b="0" i="0" u="none" kern="1200">
                <a:solidFill>
                  <a:schemeClr val="accent1"/>
                </a:solidFill>
                <a:latin typeface="+mn-lt"/>
                <a:ea typeface="+mn-ea"/>
                <a:cs typeface="+mn-cs"/>
              </a:defRPr>
            </a:lvl2pPr>
            <a:lvl3pPr marL="9144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3pPr>
            <a:lvl4pPr marL="13716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4pPr>
            <a:lvl5pPr marL="18288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solidFill>
                  <a:srgbClr val="A50021"/>
                </a:solidFill>
                <a:latin typeface="Arial" charset="0"/>
              </a:rPr>
              <a:t>Kris Pardo</a:t>
            </a:r>
            <a:endParaRPr lang="en-US" sz="1600" dirty="0"/>
          </a:p>
        </p:txBody>
      </p:sp>
      <p:sp>
        <p:nvSpPr>
          <p:cNvPr id="20" name="TextBox 19">
            <a:extLst>
              <a:ext uri="{FF2B5EF4-FFF2-40B4-BE49-F238E27FC236}">
                <a16:creationId xmlns:a16="http://schemas.microsoft.com/office/drawing/2014/main" id="{425F809F-D295-CF4A-B583-F28EED4303E1}"/>
              </a:ext>
            </a:extLst>
          </p:cNvPr>
          <p:cNvSpPr txBox="1"/>
          <p:nvPr/>
        </p:nvSpPr>
        <p:spPr>
          <a:xfrm>
            <a:off x="369198" y="4244009"/>
            <a:ext cx="5619774" cy="861774"/>
          </a:xfrm>
          <a:prstGeom prst="rect">
            <a:avLst/>
          </a:prstGeom>
          <a:noFill/>
        </p:spPr>
        <p:txBody>
          <a:bodyPr wrap="square" rtlCol="0">
            <a:spAutoFit/>
          </a:bodyPr>
          <a:lstStyle/>
          <a:p>
            <a:pPr>
              <a:spcBef>
                <a:spcPct val="0"/>
              </a:spcBef>
            </a:pPr>
            <a:r>
              <a:rPr lang="en-US" altLang="en-US" sz="1000" dirty="0">
                <a:latin typeface="Tahoma" panose="020B0604030504040204" pitchFamily="34" charset="0"/>
              </a:rPr>
              <a:t>Organization: 3268</a:t>
            </a:r>
          </a:p>
          <a:p>
            <a:pPr>
              <a:spcBef>
                <a:spcPct val="0"/>
              </a:spcBef>
            </a:pPr>
            <a:r>
              <a:rPr lang="en-US" altLang="en-US" sz="1000" dirty="0">
                <a:latin typeface="Tahoma" panose="020B0604030504040204" pitchFamily="34" charset="0"/>
              </a:rPr>
              <a:t>Advisor:  Olivier </a:t>
            </a:r>
            <a:r>
              <a:rPr lang="en-US" altLang="en-US" sz="1000" dirty="0" err="1">
                <a:latin typeface="Tahoma" panose="020B0604030504040204" pitchFamily="34" charset="0"/>
              </a:rPr>
              <a:t>Doré</a:t>
            </a:r>
            <a:r>
              <a:rPr lang="en-US" altLang="en-US" sz="1000" dirty="0">
                <a:latin typeface="Tahoma" panose="020B0604030504040204" pitchFamily="34" charset="0"/>
              </a:rPr>
              <a:t> (3268)</a:t>
            </a:r>
          </a:p>
          <a:p>
            <a:pPr>
              <a:spcBef>
                <a:spcPct val="0"/>
              </a:spcBef>
            </a:pPr>
            <a:r>
              <a:rPr lang="en-US" altLang="en-US" sz="1000" dirty="0">
                <a:latin typeface="Tahoma" panose="020B0604030504040204" pitchFamily="34" charset="0"/>
              </a:rPr>
              <a:t>Postdoc Program: JPL</a:t>
            </a:r>
          </a:p>
          <a:p>
            <a:pPr>
              <a:spcBef>
                <a:spcPct val="0"/>
              </a:spcBef>
            </a:pPr>
            <a:r>
              <a:rPr lang="en-US" altLang="en-US" sz="1000" b="1" dirty="0">
                <a:latin typeface="Tahoma" panose="020B0604030504040204" pitchFamily="34" charset="0"/>
              </a:rPr>
              <a:t>This work in collaboration with: </a:t>
            </a:r>
            <a:r>
              <a:rPr lang="en-US" altLang="en-US" sz="1000" b="1" dirty="0" err="1">
                <a:latin typeface="Tahoma" panose="020B0604030504040204" pitchFamily="34" charset="0"/>
              </a:rPr>
              <a:t>Yijun</a:t>
            </a:r>
            <a:r>
              <a:rPr lang="en-US" altLang="en-US" sz="1000" b="1" dirty="0">
                <a:latin typeface="Tahoma" panose="020B0604030504040204" pitchFamily="34" charset="0"/>
              </a:rPr>
              <a:t> Wang (Caltech), Tzu-Ching Chang (JPL 3266), 					&amp; Olivier </a:t>
            </a:r>
            <a:r>
              <a:rPr lang="en-US" altLang="en-US" sz="1000" b="1" dirty="0" err="1">
                <a:latin typeface="Tahoma" panose="020B0604030504040204" pitchFamily="34" charset="0"/>
              </a:rPr>
              <a:t>Doré</a:t>
            </a:r>
            <a:r>
              <a:rPr lang="en-US" altLang="en-US" sz="1000" b="1" dirty="0">
                <a:latin typeface="Tahoma" panose="020B0604030504040204" pitchFamily="34" charset="0"/>
              </a:rPr>
              <a:t> (JPL 3268)</a:t>
            </a:r>
          </a:p>
        </p:txBody>
      </p:sp>
      <p:pic>
        <p:nvPicPr>
          <p:cNvPr id="1030" name="Picture 6">
            <a:extLst>
              <a:ext uri="{FF2B5EF4-FFF2-40B4-BE49-F238E27FC236}">
                <a16:creationId xmlns:a16="http://schemas.microsoft.com/office/drawing/2014/main" id="{04DFECBE-3552-4843-9947-7F8E47A66D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9732"/>
          <a:stretch/>
        </p:blipFill>
        <p:spPr bwMode="auto">
          <a:xfrm>
            <a:off x="-174812" y="-21412"/>
            <a:ext cx="9493624"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Oct 12, 2020 at 4:20:52 PM" descr="Audio Recording Oct 12, 2020 at 4:20:52 PM">
            <a:hlinkClick r:id="" action="ppaction://media"/>
            <a:extLst>
              <a:ext uri="{FF2B5EF4-FFF2-40B4-BE49-F238E27FC236}">
                <a16:creationId xmlns:a16="http://schemas.microsoft.com/office/drawing/2014/main" id="{5E94A812-E621-4D40-919B-AD14738FF1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15972" y="37854"/>
            <a:ext cx="578720" cy="578720"/>
          </a:xfrm>
          <a:prstGeom prst="rect">
            <a:avLst/>
          </a:prstGeom>
        </p:spPr>
      </p:pic>
    </p:spTree>
    <p:extLst>
      <p:ext uri="{BB962C8B-B14F-4D97-AF65-F5344CB8AC3E}">
        <p14:creationId xmlns:p14="http://schemas.microsoft.com/office/powerpoint/2010/main" val="41639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9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25C0CB-854E-CC49-A097-575C871E23EE}"/>
              </a:ext>
            </a:extLst>
          </p:cNvPr>
          <p:cNvSpPr>
            <a:spLocks noGrp="1"/>
          </p:cNvSpPr>
          <p:nvPr>
            <p:ph type="body" sz="quarter" idx="17"/>
          </p:nvPr>
        </p:nvSpPr>
        <p:spPr>
          <a:xfrm>
            <a:off x="278160" y="1013196"/>
            <a:ext cx="3110926" cy="3945455"/>
          </a:xfrm>
        </p:spPr>
        <p:txBody>
          <a:bodyPr/>
          <a:lstStyle/>
          <a:p>
            <a:pPr marL="171450" indent="-171450">
              <a:buFontTx/>
              <a:buChar char="-"/>
            </a:pPr>
            <a:r>
              <a:rPr lang="en-US" dirty="0"/>
              <a:t>Gravitational Waves (GWs) are produced by the </a:t>
            </a:r>
            <a:r>
              <a:rPr lang="en-US" dirty="0" err="1"/>
              <a:t>inspirals</a:t>
            </a:r>
            <a:r>
              <a:rPr lang="en-US" dirty="0"/>
              <a:t> and mergers of black holes at all mass ranges – this produces waves at a large range of frequencies.</a:t>
            </a:r>
          </a:p>
          <a:p>
            <a:pPr marL="171450" indent="-171450">
              <a:buFontTx/>
              <a:buChar char="-"/>
            </a:pPr>
            <a:r>
              <a:rPr lang="en-US" dirty="0"/>
              <a:t>GWs allow us to test GR and tell us about black hole populations and evolution. In addition, they can tell us more about the evolution of the universe (e.g., measuring the Hubble constant).</a:t>
            </a:r>
          </a:p>
          <a:p>
            <a:pPr marL="171450" indent="-171450">
              <a:buFontTx/>
              <a:buChar char="-"/>
            </a:pPr>
            <a:r>
              <a:rPr lang="en-US" dirty="0"/>
              <a:t>So far, GWs have only been observed by LIGO/VIRGO, which observe at the 10-100 Hz range.</a:t>
            </a:r>
          </a:p>
          <a:p>
            <a:pPr marL="171450" indent="-171450">
              <a:buFontTx/>
              <a:buChar char="-"/>
            </a:pPr>
            <a:r>
              <a:rPr lang="en-US" dirty="0"/>
              <a:t>Current and planned experiments (like pulsar timing arrays and LISA) will cover a large range of other frequencies.</a:t>
            </a:r>
          </a:p>
          <a:p>
            <a:pPr marL="171450" indent="-171450">
              <a:buFontTx/>
              <a:buChar char="-"/>
            </a:pPr>
            <a:r>
              <a:rPr lang="en-US" dirty="0"/>
              <a:t>However there are still gaps in the frequency spectrum! These are in important places that can tell us how sources evolve as the binaries spiral to coalescence.</a:t>
            </a:r>
          </a:p>
        </p:txBody>
      </p:sp>
      <p:sp>
        <p:nvSpPr>
          <p:cNvPr id="3" name="Text Placeholder 2">
            <a:extLst>
              <a:ext uri="{FF2B5EF4-FFF2-40B4-BE49-F238E27FC236}">
                <a16:creationId xmlns:a16="http://schemas.microsoft.com/office/drawing/2014/main" id="{344D33C2-CE7F-5C4D-9F49-77092C449ABE}"/>
              </a:ext>
            </a:extLst>
          </p:cNvPr>
          <p:cNvSpPr>
            <a:spLocks noGrp="1"/>
          </p:cNvSpPr>
          <p:nvPr>
            <p:ph type="body" sz="quarter" idx="3"/>
          </p:nvPr>
        </p:nvSpPr>
        <p:spPr>
          <a:xfrm>
            <a:off x="278160" y="184849"/>
            <a:ext cx="8454602" cy="430183"/>
          </a:xfrm>
        </p:spPr>
        <p:txBody>
          <a:bodyPr/>
          <a:lstStyle/>
          <a:p>
            <a:r>
              <a:rPr lang="en-US" dirty="0"/>
              <a:t>Gravitational Waves are an under-explored tool for observing the Universe!</a:t>
            </a:r>
          </a:p>
        </p:txBody>
      </p:sp>
      <p:pic>
        <p:nvPicPr>
          <p:cNvPr id="3074" name="Picture 2">
            <a:extLst>
              <a:ext uri="{FF2B5EF4-FFF2-40B4-BE49-F238E27FC236}">
                <a16:creationId xmlns:a16="http://schemas.microsoft.com/office/drawing/2014/main" id="{B5051F75-20C4-6D43-BCFE-8878AFD8F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740" y="1134545"/>
            <a:ext cx="5515728" cy="351375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EB0AE141-42AB-3145-AE74-76344F1F7E9E}"/>
              </a:ext>
            </a:extLst>
          </p:cNvPr>
          <p:cNvCxnSpPr>
            <a:cxnSpLocks/>
          </p:cNvCxnSpPr>
          <p:nvPr/>
        </p:nvCxnSpPr>
        <p:spPr>
          <a:xfrm flipH="1">
            <a:off x="5471887" y="1219200"/>
            <a:ext cx="1915884" cy="798286"/>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596ECA3-83DD-9B4C-9914-BAF9A5C896D6}"/>
              </a:ext>
            </a:extLst>
          </p:cNvPr>
          <p:cNvCxnSpPr>
            <a:cxnSpLocks/>
          </p:cNvCxnSpPr>
          <p:nvPr/>
        </p:nvCxnSpPr>
        <p:spPr>
          <a:xfrm flipH="1">
            <a:off x="7206343" y="1219200"/>
            <a:ext cx="181428" cy="1415143"/>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573D8C1E-CEF6-4B42-9E7E-AAC3C6C888BB}"/>
              </a:ext>
            </a:extLst>
          </p:cNvPr>
          <p:cNvSpPr txBox="1"/>
          <p:nvPr/>
        </p:nvSpPr>
        <p:spPr>
          <a:xfrm>
            <a:off x="7206343" y="829004"/>
            <a:ext cx="1526419" cy="738664"/>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Areas with no planned GW observatories</a:t>
            </a:r>
          </a:p>
        </p:txBody>
      </p:sp>
      <p:sp>
        <p:nvSpPr>
          <p:cNvPr id="16" name="Rectangle 15">
            <a:extLst>
              <a:ext uri="{FF2B5EF4-FFF2-40B4-BE49-F238E27FC236}">
                <a16:creationId xmlns:a16="http://schemas.microsoft.com/office/drawing/2014/main" id="{9B175708-F53B-474C-91A3-610801157C7A}"/>
              </a:ext>
            </a:extLst>
          </p:cNvPr>
          <p:cNvSpPr/>
          <p:nvPr/>
        </p:nvSpPr>
        <p:spPr>
          <a:xfrm>
            <a:off x="3886757" y="4502074"/>
            <a:ext cx="1704313" cy="246221"/>
          </a:xfrm>
          <a:prstGeom prst="rect">
            <a:avLst/>
          </a:prstGeom>
        </p:spPr>
        <p:txBody>
          <a:bodyPr wrap="square">
            <a:spAutoFit/>
          </a:bodyPr>
          <a:lstStyle/>
          <a:p>
            <a:r>
              <a:rPr lang="en-US" sz="1000" dirty="0">
                <a:solidFill>
                  <a:srgbClr val="000000"/>
                </a:solidFill>
                <a:latin typeface="Arial" panose="020B0604020202020204" pitchFamily="34" charset="0"/>
              </a:rPr>
              <a:t>Moore+ (2014)</a:t>
            </a:r>
            <a:endParaRPr lang="en-US" sz="1000" dirty="0">
              <a:effectLst/>
            </a:endParaRPr>
          </a:p>
        </p:txBody>
      </p:sp>
      <p:pic>
        <p:nvPicPr>
          <p:cNvPr id="17" name="Audio Recording Oct 12, 2020 at 3:34:35 PM" descr="Audio Recording Oct 12, 2020 at 3:34:35 PM">
            <a:hlinkClick r:id="" action="ppaction://media"/>
            <a:extLst>
              <a:ext uri="{FF2B5EF4-FFF2-40B4-BE49-F238E27FC236}">
                <a16:creationId xmlns:a16="http://schemas.microsoft.com/office/drawing/2014/main" id="{22D2DA66-2AD0-4543-B3E2-78BC8911C7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9299" y="147176"/>
            <a:ext cx="537169" cy="537169"/>
          </a:xfrm>
          <a:prstGeom prst="rect">
            <a:avLst/>
          </a:prstGeom>
        </p:spPr>
      </p:pic>
    </p:spTree>
    <p:extLst>
      <p:ext uri="{BB962C8B-B14F-4D97-AF65-F5344CB8AC3E}">
        <p14:creationId xmlns:p14="http://schemas.microsoft.com/office/powerpoint/2010/main" val="22490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58D7089-4F3D-304F-8C85-D34A439231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5131"/>
          <a:stretch/>
        </p:blipFill>
        <p:spPr bwMode="auto">
          <a:xfrm>
            <a:off x="4572000" y="1384999"/>
            <a:ext cx="4512129" cy="1122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244BC04-231F-6847-AC40-499F58CD1C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93683">
            <a:off x="6273872" y="2933466"/>
            <a:ext cx="2508233" cy="1504940"/>
          </a:xfrm>
          <a:prstGeom prst="rect">
            <a:avLst/>
          </a:prstGeom>
          <a:noFill/>
        </p:spPr>
      </p:pic>
      <p:sp>
        <p:nvSpPr>
          <p:cNvPr id="8" name="Text Placeholder 2">
            <a:extLst>
              <a:ext uri="{FF2B5EF4-FFF2-40B4-BE49-F238E27FC236}">
                <a16:creationId xmlns:a16="http://schemas.microsoft.com/office/drawing/2014/main" id="{9D865B82-8078-F84E-9D77-3E81BAFB7A88}"/>
              </a:ext>
            </a:extLst>
          </p:cNvPr>
          <p:cNvSpPr txBox="1">
            <a:spLocks/>
          </p:cNvSpPr>
          <p:nvPr/>
        </p:nvSpPr>
        <p:spPr>
          <a:xfrm>
            <a:off x="278160" y="184849"/>
            <a:ext cx="8454602" cy="43018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600" b="1" kern="1200" baseline="0">
                <a:solidFill>
                  <a:srgbClr val="990000"/>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dirty="0"/>
              <a:t>Roman Space Telescope - planned for launch mid-2020s</a:t>
            </a:r>
          </a:p>
        </p:txBody>
      </p:sp>
      <p:sp>
        <p:nvSpPr>
          <p:cNvPr id="13" name="Text Placeholder 1">
            <a:extLst>
              <a:ext uri="{FF2B5EF4-FFF2-40B4-BE49-F238E27FC236}">
                <a16:creationId xmlns:a16="http://schemas.microsoft.com/office/drawing/2014/main" id="{0B56421E-0C9A-894A-B51F-A98B8FE6042E}"/>
              </a:ext>
            </a:extLst>
          </p:cNvPr>
          <p:cNvSpPr>
            <a:spLocks noGrp="1"/>
          </p:cNvSpPr>
          <p:nvPr>
            <p:ph type="body" sz="quarter" idx="17"/>
          </p:nvPr>
        </p:nvSpPr>
        <p:spPr>
          <a:xfrm>
            <a:off x="407258" y="783428"/>
            <a:ext cx="3772632" cy="3945455"/>
          </a:xfrm>
        </p:spPr>
        <p:txBody>
          <a:bodyPr/>
          <a:lstStyle/>
          <a:p>
            <a:pPr marL="171450" indent="-171450">
              <a:buFontTx/>
              <a:buChar char="-"/>
            </a:pPr>
            <a:r>
              <a:rPr lang="en-US" sz="1400" dirty="0"/>
              <a:t>The Roman Space Telescope will probe the properties of dark energy, investigate supernovae and galactic properties, and discover exoplanets through its many surveys of the sky. </a:t>
            </a:r>
          </a:p>
          <a:p>
            <a:pPr marL="171450" indent="-171450">
              <a:buFontTx/>
              <a:buChar char="-"/>
            </a:pPr>
            <a:r>
              <a:rPr lang="en-US" sz="1400" dirty="0"/>
              <a:t>One of its surveys, the Exoplanet Microlensing Survey (EML), will discover ~1000 planets by closely monitoring the galactic center (pictured right).</a:t>
            </a:r>
          </a:p>
          <a:p>
            <a:pPr marL="171450" indent="-171450">
              <a:buFontTx/>
              <a:buChar char="-"/>
            </a:pPr>
            <a:r>
              <a:rPr lang="en-US" sz="1400" dirty="0"/>
              <a:t>Over six, 72-day epochs, it will take 50s exposures of the same regions every 15 minutes.</a:t>
            </a:r>
          </a:p>
          <a:p>
            <a:pPr marL="171450" indent="-171450">
              <a:buFontTx/>
              <a:buChar char="-"/>
            </a:pPr>
            <a:r>
              <a:rPr lang="en-US" sz="1400" dirty="0"/>
              <a:t>However, this survey strategy is also ideal for detecting GWs in the GW frequency gaps!</a:t>
            </a:r>
          </a:p>
        </p:txBody>
      </p:sp>
      <p:sp>
        <p:nvSpPr>
          <p:cNvPr id="15" name="TextBox 14">
            <a:extLst>
              <a:ext uri="{FF2B5EF4-FFF2-40B4-BE49-F238E27FC236}">
                <a16:creationId xmlns:a16="http://schemas.microsoft.com/office/drawing/2014/main" id="{17BFD1EB-35FF-1147-BFD8-7E7B96761DBC}"/>
              </a:ext>
            </a:extLst>
          </p:cNvPr>
          <p:cNvSpPr txBox="1"/>
          <p:nvPr/>
        </p:nvSpPr>
        <p:spPr>
          <a:xfrm>
            <a:off x="4801471" y="978407"/>
            <a:ext cx="3931291" cy="523220"/>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Roman will observe stars in this region </a:t>
            </a:r>
          </a:p>
          <a:p>
            <a:pPr algn="ctr"/>
            <a:r>
              <a:rPr lang="en-US" sz="1400" dirty="0">
                <a:latin typeface="Arial" panose="020B0604020202020204" pitchFamily="34" charset="0"/>
                <a:cs typeface="Arial" panose="020B0604020202020204" pitchFamily="34" charset="0"/>
              </a:rPr>
              <a:t>almost 41,000 times over 5 years!</a:t>
            </a:r>
          </a:p>
        </p:txBody>
      </p:sp>
      <p:cxnSp>
        <p:nvCxnSpPr>
          <p:cNvPr id="16" name="Straight Arrow Connector 15">
            <a:extLst>
              <a:ext uri="{FF2B5EF4-FFF2-40B4-BE49-F238E27FC236}">
                <a16:creationId xmlns:a16="http://schemas.microsoft.com/office/drawing/2014/main" id="{2B7D27C9-B0B9-6D40-953B-F85CDB94731A}"/>
              </a:ext>
            </a:extLst>
          </p:cNvPr>
          <p:cNvCxnSpPr>
            <a:cxnSpLocks/>
          </p:cNvCxnSpPr>
          <p:nvPr/>
        </p:nvCxnSpPr>
        <p:spPr>
          <a:xfrm>
            <a:off x="6724080" y="1501627"/>
            <a:ext cx="43036" cy="476747"/>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D7F143B6-B063-DA47-B1D4-360A7977622B}"/>
              </a:ext>
            </a:extLst>
          </p:cNvPr>
          <p:cNvSpPr/>
          <p:nvPr/>
        </p:nvSpPr>
        <p:spPr>
          <a:xfrm rot="852104">
            <a:off x="6015181" y="4225500"/>
            <a:ext cx="1625766" cy="246221"/>
          </a:xfrm>
          <a:prstGeom prst="rect">
            <a:avLst/>
          </a:prstGeom>
        </p:spPr>
        <p:txBody>
          <a:bodyPr wrap="none">
            <a:spAutoFit/>
          </a:bodyPr>
          <a:lstStyle/>
          <a:p>
            <a:r>
              <a:rPr lang="en-US" sz="1000" dirty="0">
                <a:solidFill>
                  <a:srgbClr val="000000"/>
                </a:solidFill>
                <a:latin typeface="Arial" panose="020B0604020202020204" pitchFamily="34" charset="0"/>
              </a:rPr>
              <a:t>NASA and WFIRST team</a:t>
            </a:r>
            <a:endParaRPr lang="en-US" sz="1000" dirty="0">
              <a:effectLst/>
            </a:endParaRPr>
          </a:p>
        </p:txBody>
      </p:sp>
      <p:sp>
        <p:nvSpPr>
          <p:cNvPr id="20" name="Rectangle 19">
            <a:extLst>
              <a:ext uri="{FF2B5EF4-FFF2-40B4-BE49-F238E27FC236}">
                <a16:creationId xmlns:a16="http://schemas.microsoft.com/office/drawing/2014/main" id="{DB1CC7F6-180B-0D4F-AC2E-C18FB136EB09}"/>
              </a:ext>
            </a:extLst>
          </p:cNvPr>
          <p:cNvSpPr/>
          <p:nvPr/>
        </p:nvSpPr>
        <p:spPr>
          <a:xfrm>
            <a:off x="0" y="4897279"/>
            <a:ext cx="5562741" cy="246221"/>
          </a:xfrm>
          <a:prstGeom prst="rect">
            <a:avLst/>
          </a:prstGeom>
        </p:spPr>
        <p:txBody>
          <a:bodyPr wrap="none">
            <a:spAutoFit/>
          </a:bodyPr>
          <a:lstStyle/>
          <a:p>
            <a:r>
              <a:rPr lang="en-US" sz="1000" dirty="0">
                <a:effectLst/>
                <a:latin typeface="Arial" panose="020B0604020202020204" pitchFamily="34" charset="0"/>
                <a:cs typeface="Arial" panose="020B0604020202020204" pitchFamily="34" charset="0"/>
              </a:rPr>
              <a:t>See </a:t>
            </a:r>
            <a:r>
              <a:rPr lang="en-US" sz="1000" dirty="0" err="1">
                <a:effectLst/>
                <a:latin typeface="Arial" panose="020B0604020202020204" pitchFamily="34" charset="0"/>
                <a:cs typeface="Arial" panose="020B0604020202020204" pitchFamily="34" charset="0"/>
              </a:rPr>
              <a:t>Spergel</a:t>
            </a:r>
            <a:r>
              <a:rPr lang="en-US" sz="1000" dirty="0">
                <a:effectLst/>
                <a:latin typeface="Arial" panose="020B0604020202020204" pitchFamily="34" charset="0"/>
                <a:cs typeface="Arial" panose="020B0604020202020204" pitchFamily="34" charset="0"/>
              </a:rPr>
              <a:t> + (2013) and </a:t>
            </a:r>
            <a:r>
              <a:rPr lang="en-US" sz="1000" dirty="0">
                <a:latin typeface="Arial" panose="020B0604020202020204" pitchFamily="34" charset="0"/>
                <a:cs typeface="Arial" panose="020B0604020202020204" pitchFamily="34" charset="0"/>
              </a:rPr>
              <a:t>Penny + (2017)</a:t>
            </a:r>
            <a:r>
              <a:rPr lang="en-US" sz="1000" dirty="0">
                <a:effectLst/>
                <a:latin typeface="Arial" panose="020B0604020202020204" pitchFamily="34" charset="0"/>
                <a:cs typeface="Arial" panose="020B0604020202020204" pitchFamily="34" charset="0"/>
              </a:rPr>
              <a:t> for more information on Roman and the EML survey.</a:t>
            </a:r>
          </a:p>
        </p:txBody>
      </p:sp>
      <p:pic>
        <p:nvPicPr>
          <p:cNvPr id="19" name="Audio Recording Oct 12, 2020 at 3:37:53 PM" descr="Audio Recording Oct 12, 2020 at 3:37:53 PM">
            <a:hlinkClick r:id="" action="ppaction://media"/>
            <a:extLst>
              <a:ext uri="{FF2B5EF4-FFF2-40B4-BE49-F238E27FC236}">
                <a16:creationId xmlns:a16="http://schemas.microsoft.com/office/drawing/2014/main" id="{3A7AC923-4AF9-FC4C-9EC0-AAC5E79975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13093" y="90166"/>
            <a:ext cx="471036" cy="471036"/>
          </a:xfrm>
          <a:prstGeom prst="rect">
            <a:avLst/>
          </a:prstGeom>
        </p:spPr>
      </p:pic>
    </p:spTree>
    <p:extLst>
      <p:ext uri="{BB962C8B-B14F-4D97-AF65-F5344CB8AC3E}">
        <p14:creationId xmlns:p14="http://schemas.microsoft.com/office/powerpoint/2010/main" val="307273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2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77D454-A50A-8741-AA0B-23CF4A7E8FCA}"/>
              </a:ext>
            </a:extLst>
          </p:cNvPr>
          <p:cNvSpPr>
            <a:spLocks noGrp="1"/>
          </p:cNvSpPr>
          <p:nvPr>
            <p:ph type="body" sz="quarter" idx="17"/>
          </p:nvPr>
        </p:nvSpPr>
        <p:spPr>
          <a:xfrm>
            <a:off x="3932306" y="1125763"/>
            <a:ext cx="4308282" cy="3292621"/>
          </a:xfrm>
        </p:spPr>
        <p:txBody>
          <a:bodyPr/>
          <a:lstStyle/>
          <a:p>
            <a:pPr marL="171450" indent="-171450">
              <a:buFontTx/>
              <a:buChar char="-"/>
            </a:pPr>
            <a:r>
              <a:rPr lang="en-US" dirty="0"/>
              <a:t>The amplitude of a GW is measured by its strain:</a:t>
            </a:r>
          </a:p>
          <a:p>
            <a:pPr marL="171450" indent="-171450">
              <a:buFontTx/>
              <a:buChar char="-"/>
            </a:pPr>
            <a:endParaRPr lang="en-US" dirty="0"/>
          </a:p>
          <a:p>
            <a:pPr marL="171450" indent="-171450">
              <a:buFontTx/>
              <a:buChar char="-"/>
            </a:pPr>
            <a:endParaRPr lang="en-US" dirty="0"/>
          </a:p>
          <a:p>
            <a:pPr marL="171450" indent="-171450">
              <a:buFontTx/>
              <a:buChar char="-"/>
            </a:pPr>
            <a:r>
              <a:rPr lang="en-US" dirty="0"/>
              <a:t>By distorting the spacetime at the Earth, a GW can produce apparent shifts in star positions (see right). This shift is about:</a:t>
            </a:r>
          </a:p>
          <a:p>
            <a:pPr marL="171450" indent="-171450">
              <a:buFontTx/>
              <a:buChar char="-"/>
            </a:pPr>
            <a:endParaRPr lang="en-US" dirty="0"/>
          </a:p>
          <a:p>
            <a:pPr marL="171450" indent="-171450">
              <a:buFontTx/>
              <a:buChar char="-"/>
            </a:pPr>
            <a:endParaRPr lang="en-US" dirty="0"/>
          </a:p>
          <a:p>
            <a:pPr marL="171450" indent="-171450">
              <a:buFontTx/>
              <a:buChar char="-"/>
            </a:pPr>
            <a:r>
              <a:rPr lang="en-US" dirty="0"/>
              <a:t>The sensitivity of a photometric survey to a GW is approximately:</a:t>
            </a:r>
          </a:p>
        </p:txBody>
      </p:sp>
      <p:sp>
        <p:nvSpPr>
          <p:cNvPr id="3" name="Text Placeholder 2">
            <a:extLst>
              <a:ext uri="{FF2B5EF4-FFF2-40B4-BE49-F238E27FC236}">
                <a16:creationId xmlns:a16="http://schemas.microsoft.com/office/drawing/2014/main" id="{984A7146-5543-9B4D-9341-971B7D71334D}"/>
              </a:ext>
            </a:extLst>
          </p:cNvPr>
          <p:cNvSpPr>
            <a:spLocks noGrp="1"/>
          </p:cNvSpPr>
          <p:nvPr>
            <p:ph type="body" sz="quarter" idx="3"/>
          </p:nvPr>
        </p:nvSpPr>
        <p:spPr>
          <a:xfrm>
            <a:off x="350732" y="365834"/>
            <a:ext cx="8454602" cy="430183"/>
          </a:xfrm>
        </p:spPr>
        <p:txBody>
          <a:bodyPr/>
          <a:lstStyle/>
          <a:p>
            <a:r>
              <a:rPr lang="en-US" dirty="0"/>
              <a:t>GWs can produce shifts in apparent star positions</a:t>
            </a:r>
          </a:p>
        </p:txBody>
      </p:sp>
      <p:pic>
        <p:nvPicPr>
          <p:cNvPr id="4100" name="Picture 4">
            <a:extLst>
              <a:ext uri="{FF2B5EF4-FFF2-40B4-BE49-F238E27FC236}">
                <a16:creationId xmlns:a16="http://schemas.microsoft.com/office/drawing/2014/main" id="{348AF30F-D670-FF4A-AB99-6EC6F06FA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123" y="2561062"/>
            <a:ext cx="2186948" cy="5906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379AAD28-B786-9941-BA84-E110BCDEA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0370" y="3695851"/>
            <a:ext cx="1636329" cy="4902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CA2AD6D4-0FBE-904D-9B3F-4BF92D119E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2314" y="1346447"/>
            <a:ext cx="1752853" cy="5906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3C2DD3BE-8431-594C-A006-4C2F7FC244B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5302"/>
          <a:stretch/>
        </p:blipFill>
        <p:spPr bwMode="auto">
          <a:xfrm>
            <a:off x="693378" y="796017"/>
            <a:ext cx="2674183" cy="35302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699AB7A-B706-9C4F-8F4A-A409CD908CB3}"/>
              </a:ext>
            </a:extLst>
          </p:cNvPr>
          <p:cNvSpPr/>
          <p:nvPr/>
        </p:nvSpPr>
        <p:spPr>
          <a:xfrm>
            <a:off x="0" y="4897279"/>
            <a:ext cx="6442789" cy="246221"/>
          </a:xfrm>
          <a:prstGeom prst="rect">
            <a:avLst/>
          </a:prstGeom>
        </p:spPr>
        <p:txBody>
          <a:bodyPr wrap="none">
            <a:spAutoFit/>
          </a:bodyPr>
          <a:lstStyle/>
          <a:p>
            <a:r>
              <a:rPr lang="en-US" sz="1000" dirty="0">
                <a:effectLst/>
                <a:latin typeface="Arial" panose="020B0604020202020204" pitchFamily="34" charset="0"/>
                <a:cs typeface="Arial" panose="020B0604020202020204" pitchFamily="34" charset="0"/>
              </a:rPr>
              <a:t>See </a:t>
            </a:r>
            <a:r>
              <a:rPr lang="en-US" sz="1000" dirty="0" err="1">
                <a:effectLst/>
                <a:latin typeface="Arial" panose="020B0604020202020204" pitchFamily="34" charset="0"/>
                <a:cs typeface="Arial" panose="020B0604020202020204" pitchFamily="34" charset="0"/>
              </a:rPr>
              <a:t>Pyne</a:t>
            </a:r>
            <a:r>
              <a:rPr lang="en-US" sz="1000" dirty="0">
                <a:effectLst/>
                <a:latin typeface="Arial" panose="020B0604020202020204" pitchFamily="34" charset="0"/>
                <a:cs typeface="Arial" panose="020B0604020202020204" pitchFamily="34" charset="0"/>
              </a:rPr>
              <a:t> + (1996) and Book &amp; Flanagan (2011) for the original derivations of the astrometric detection of GWs.</a:t>
            </a:r>
          </a:p>
        </p:txBody>
      </p:sp>
      <p:sp>
        <p:nvSpPr>
          <p:cNvPr id="11" name="TextBox 10">
            <a:extLst>
              <a:ext uri="{FF2B5EF4-FFF2-40B4-BE49-F238E27FC236}">
                <a16:creationId xmlns:a16="http://schemas.microsoft.com/office/drawing/2014/main" id="{CFEAAB0C-8E0F-8940-8B3B-777601BC4723}"/>
              </a:ext>
            </a:extLst>
          </p:cNvPr>
          <p:cNvSpPr txBox="1"/>
          <p:nvPr/>
        </p:nvSpPr>
        <p:spPr>
          <a:xfrm>
            <a:off x="596280" y="4448718"/>
            <a:ext cx="7951439" cy="307777"/>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Will the Roman Space Telescope be sensitive to nearby supermassive black hole mergers?</a:t>
            </a:r>
          </a:p>
        </p:txBody>
      </p:sp>
      <p:pic>
        <p:nvPicPr>
          <p:cNvPr id="5" name="Audio Recording Oct 12, 2020 at 3:42:58 PM" descr="Audio Recording Oct 12, 2020 at 3:42:58 PM">
            <a:hlinkClick r:id="" action="ppaction://media"/>
            <a:extLst>
              <a:ext uri="{FF2B5EF4-FFF2-40B4-BE49-F238E27FC236}">
                <a16:creationId xmlns:a16="http://schemas.microsoft.com/office/drawing/2014/main" id="{EB4CCF38-F06B-384E-B6C1-9BDFEB5D48B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90242" y="64093"/>
            <a:ext cx="430183" cy="430183"/>
          </a:xfrm>
          <a:prstGeom prst="rect">
            <a:avLst/>
          </a:prstGeom>
        </p:spPr>
      </p:pic>
      <p:cxnSp>
        <p:nvCxnSpPr>
          <p:cNvPr id="13" name="Straight Arrow Connector 12">
            <a:extLst>
              <a:ext uri="{FF2B5EF4-FFF2-40B4-BE49-F238E27FC236}">
                <a16:creationId xmlns:a16="http://schemas.microsoft.com/office/drawing/2014/main" id="{F786EF30-9D4C-C94E-81FD-AA8AFDB3A51A}"/>
              </a:ext>
            </a:extLst>
          </p:cNvPr>
          <p:cNvCxnSpPr>
            <a:cxnSpLocks/>
          </p:cNvCxnSpPr>
          <p:nvPr/>
        </p:nvCxnSpPr>
        <p:spPr>
          <a:xfrm flipH="1">
            <a:off x="6616699" y="1419997"/>
            <a:ext cx="819525" cy="126416"/>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5DE7DC4-2B52-DD4E-A109-BABC05595D5E}"/>
              </a:ext>
            </a:extLst>
          </p:cNvPr>
          <p:cNvSpPr txBox="1"/>
          <p:nvPr/>
        </p:nvSpPr>
        <p:spPr>
          <a:xfrm>
            <a:off x="7408352" y="1265598"/>
            <a:ext cx="1722257"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Chirp mass of the binary (like a reduced mass)</a:t>
            </a:r>
          </a:p>
        </p:txBody>
      </p:sp>
      <p:sp>
        <p:nvSpPr>
          <p:cNvPr id="17" name="TextBox 16">
            <a:extLst>
              <a:ext uri="{FF2B5EF4-FFF2-40B4-BE49-F238E27FC236}">
                <a16:creationId xmlns:a16="http://schemas.microsoft.com/office/drawing/2014/main" id="{27DC0E02-DF1C-544D-8FB7-A6FAE7A42FFA}"/>
              </a:ext>
            </a:extLst>
          </p:cNvPr>
          <p:cNvSpPr txBox="1"/>
          <p:nvPr/>
        </p:nvSpPr>
        <p:spPr>
          <a:xfrm>
            <a:off x="7403742" y="1632617"/>
            <a:ext cx="1396981"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Distance to the source</a:t>
            </a:r>
          </a:p>
        </p:txBody>
      </p:sp>
      <p:cxnSp>
        <p:nvCxnSpPr>
          <p:cNvPr id="18" name="Straight Arrow Connector 17">
            <a:extLst>
              <a:ext uri="{FF2B5EF4-FFF2-40B4-BE49-F238E27FC236}">
                <a16:creationId xmlns:a16="http://schemas.microsoft.com/office/drawing/2014/main" id="{0CDB4B51-E377-6745-BB7E-4BD7C33BC32F}"/>
              </a:ext>
            </a:extLst>
          </p:cNvPr>
          <p:cNvCxnSpPr>
            <a:cxnSpLocks/>
            <a:stCxn id="19" idx="1"/>
          </p:cNvCxnSpPr>
          <p:nvPr/>
        </p:nvCxnSpPr>
        <p:spPr>
          <a:xfrm flipH="1" flipV="1">
            <a:off x="6937365" y="2937861"/>
            <a:ext cx="604732" cy="88584"/>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C7A01EAA-CBB0-AB4F-833F-86A97E609647}"/>
              </a:ext>
            </a:extLst>
          </p:cNvPr>
          <p:cNvSpPr txBox="1"/>
          <p:nvPr/>
        </p:nvSpPr>
        <p:spPr>
          <a:xfrm>
            <a:off x="7542097" y="2841779"/>
            <a:ext cx="1396981"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On-sky angle between the star and the source</a:t>
            </a:r>
          </a:p>
        </p:txBody>
      </p:sp>
      <p:cxnSp>
        <p:nvCxnSpPr>
          <p:cNvPr id="21" name="Straight Arrow Connector 20">
            <a:extLst>
              <a:ext uri="{FF2B5EF4-FFF2-40B4-BE49-F238E27FC236}">
                <a16:creationId xmlns:a16="http://schemas.microsoft.com/office/drawing/2014/main" id="{648C4CB2-A9E3-3249-A4FE-2DFCF8182FCC}"/>
              </a:ext>
            </a:extLst>
          </p:cNvPr>
          <p:cNvCxnSpPr>
            <a:cxnSpLocks/>
          </p:cNvCxnSpPr>
          <p:nvPr/>
        </p:nvCxnSpPr>
        <p:spPr>
          <a:xfrm flipH="1">
            <a:off x="6314333" y="3775678"/>
            <a:ext cx="1227764" cy="9945"/>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110AFE1B-68E9-DA43-81A5-6D36660C6BE5}"/>
              </a:ext>
            </a:extLst>
          </p:cNvPr>
          <p:cNvSpPr txBox="1"/>
          <p:nvPr/>
        </p:nvSpPr>
        <p:spPr>
          <a:xfrm>
            <a:off x="7542097" y="3695851"/>
            <a:ext cx="1396981"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Astrometric sensitivity</a:t>
            </a:r>
          </a:p>
        </p:txBody>
      </p:sp>
    </p:spTree>
    <p:extLst>
      <p:ext uri="{BB962C8B-B14F-4D97-AF65-F5344CB8AC3E}">
        <p14:creationId xmlns:p14="http://schemas.microsoft.com/office/powerpoint/2010/main" val="10297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2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4E6366-EFBC-5F4B-88DF-2C53F2A89F2E}"/>
              </a:ext>
            </a:extLst>
          </p:cNvPr>
          <p:cNvSpPr>
            <a:spLocks noGrp="1"/>
          </p:cNvSpPr>
          <p:nvPr>
            <p:ph type="body" sz="quarter" idx="3"/>
          </p:nvPr>
        </p:nvSpPr>
        <p:spPr/>
        <p:txBody>
          <a:bodyPr/>
          <a:lstStyle/>
          <a:p>
            <a:r>
              <a:rPr lang="en-US" dirty="0"/>
              <a:t>Methodology</a:t>
            </a:r>
          </a:p>
        </p:txBody>
      </p:sp>
      <p:pic>
        <p:nvPicPr>
          <p:cNvPr id="7170" name="Picture 2">
            <a:extLst>
              <a:ext uri="{FF2B5EF4-FFF2-40B4-BE49-F238E27FC236}">
                <a16:creationId xmlns:a16="http://schemas.microsoft.com/office/drawing/2014/main" id="{85CEDFEA-8756-724C-8B6A-1620E0ACF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223" y="1038167"/>
            <a:ext cx="4660802" cy="3365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9BBDD3B9-A11E-2646-AFB3-9B5B4E3C0AC9}"/>
              </a:ext>
            </a:extLst>
          </p:cNvPr>
          <p:cNvSpPr>
            <a:spLocks noGrp="1"/>
          </p:cNvSpPr>
          <p:nvPr>
            <p:ph type="body" sz="quarter" idx="17"/>
          </p:nvPr>
        </p:nvSpPr>
        <p:spPr>
          <a:xfrm>
            <a:off x="263646" y="1571687"/>
            <a:ext cx="3525491" cy="3292621"/>
          </a:xfrm>
        </p:spPr>
        <p:txBody>
          <a:bodyPr/>
          <a:lstStyle/>
          <a:p>
            <a:pPr marL="228600" indent="-228600">
              <a:buAutoNum type="arabicParenR"/>
            </a:pPr>
            <a:r>
              <a:rPr lang="en-US" dirty="0"/>
              <a:t>Simulate images of stellar positions, assuming the expected Roman Space Telescope </a:t>
            </a:r>
          </a:p>
          <a:p>
            <a:pPr marL="228600" indent="-228600">
              <a:buAutoNum type="arabicParenR"/>
            </a:pPr>
            <a:r>
              <a:rPr lang="en-US" dirty="0"/>
              <a:t>Simulate the expected change in stellar positions if a GW event produced by a black hole binary occurs.</a:t>
            </a:r>
          </a:p>
          <a:p>
            <a:pPr marL="228600" indent="-228600">
              <a:buAutoNum type="arabicParenR"/>
            </a:pPr>
            <a:r>
              <a:rPr lang="en-US" dirty="0"/>
              <a:t>Use Markov Chain Monte Carlo sampling to find the sensitivity of the Roman Space Telescope to black hole binaries at different masses and distances.</a:t>
            </a:r>
          </a:p>
          <a:p>
            <a:pPr marL="228600" indent="-228600">
              <a:buAutoNum type="arabicParenR"/>
            </a:pPr>
            <a:endParaRPr lang="en-US" dirty="0"/>
          </a:p>
        </p:txBody>
      </p:sp>
      <p:sp>
        <p:nvSpPr>
          <p:cNvPr id="9" name="TextBox 8">
            <a:extLst>
              <a:ext uri="{FF2B5EF4-FFF2-40B4-BE49-F238E27FC236}">
                <a16:creationId xmlns:a16="http://schemas.microsoft.com/office/drawing/2014/main" id="{ADB30CCB-310E-2840-A6F5-DD454752C7E0}"/>
              </a:ext>
            </a:extLst>
          </p:cNvPr>
          <p:cNvSpPr txBox="1"/>
          <p:nvPr/>
        </p:nvSpPr>
        <p:spPr>
          <a:xfrm>
            <a:off x="4957537" y="4341088"/>
            <a:ext cx="1762577" cy="523220"/>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This is degenerate with pointing error!</a:t>
            </a:r>
          </a:p>
        </p:txBody>
      </p:sp>
      <p:cxnSp>
        <p:nvCxnSpPr>
          <p:cNvPr id="10" name="Straight Arrow Connector 9">
            <a:extLst>
              <a:ext uri="{FF2B5EF4-FFF2-40B4-BE49-F238E27FC236}">
                <a16:creationId xmlns:a16="http://schemas.microsoft.com/office/drawing/2014/main" id="{6FD21577-4C18-244D-8FCA-919A32B6D0E5}"/>
              </a:ext>
            </a:extLst>
          </p:cNvPr>
          <p:cNvCxnSpPr>
            <a:cxnSpLocks/>
          </p:cNvCxnSpPr>
          <p:nvPr/>
        </p:nvCxnSpPr>
        <p:spPr>
          <a:xfrm flipV="1">
            <a:off x="6008914" y="3759200"/>
            <a:ext cx="1081315" cy="581888"/>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pic>
        <p:nvPicPr>
          <p:cNvPr id="15" name="Audio Recording Oct 12, 2020 at 3:50:33 PM" descr="Audio Recording Oct 12, 2020 at 3:50:33 PM">
            <a:hlinkClick r:id="" action="ppaction://media"/>
            <a:extLst>
              <a:ext uri="{FF2B5EF4-FFF2-40B4-BE49-F238E27FC236}">
                <a16:creationId xmlns:a16="http://schemas.microsoft.com/office/drawing/2014/main" id="{95F7FA62-8804-2145-8736-B9AF4E0393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5012" y="44007"/>
            <a:ext cx="460641" cy="460641"/>
          </a:xfrm>
          <a:prstGeom prst="rect">
            <a:avLst/>
          </a:prstGeom>
        </p:spPr>
      </p:pic>
    </p:spTree>
    <p:extLst>
      <p:ext uri="{BB962C8B-B14F-4D97-AF65-F5344CB8AC3E}">
        <p14:creationId xmlns:p14="http://schemas.microsoft.com/office/powerpoint/2010/main" val="152926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568"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4E6366-EFBC-5F4B-88DF-2C53F2A89F2E}"/>
              </a:ext>
            </a:extLst>
          </p:cNvPr>
          <p:cNvSpPr>
            <a:spLocks noGrp="1"/>
          </p:cNvSpPr>
          <p:nvPr>
            <p:ph type="body" sz="quarter" idx="3"/>
          </p:nvPr>
        </p:nvSpPr>
        <p:spPr>
          <a:xfrm>
            <a:off x="255806" y="357426"/>
            <a:ext cx="8632387" cy="430183"/>
          </a:xfrm>
        </p:spPr>
        <p:txBody>
          <a:bodyPr/>
          <a:lstStyle/>
          <a:p>
            <a:r>
              <a:rPr lang="en-US" dirty="0"/>
              <a:t>Results</a:t>
            </a:r>
          </a:p>
        </p:txBody>
      </p:sp>
      <p:pic>
        <p:nvPicPr>
          <p:cNvPr id="4" name="Picture 2">
            <a:extLst>
              <a:ext uri="{FF2B5EF4-FFF2-40B4-BE49-F238E27FC236}">
                <a16:creationId xmlns:a16="http://schemas.microsoft.com/office/drawing/2014/main" id="{29018E17-718A-EC4E-8FF2-88800905B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192" y="1135842"/>
            <a:ext cx="4959319" cy="32926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CCA3F9F-8B54-6A44-BFAF-46C66B2D5431}"/>
              </a:ext>
            </a:extLst>
          </p:cNvPr>
          <p:cNvSpPr txBox="1"/>
          <p:nvPr/>
        </p:nvSpPr>
        <p:spPr>
          <a:xfrm>
            <a:off x="7547429" y="1850570"/>
            <a:ext cx="1531257" cy="646331"/>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dirty="0">
                <a:latin typeface="Arial" panose="020B0604020202020204" pitchFamily="34" charset="0"/>
                <a:cs typeface="Arial" panose="020B0604020202020204" pitchFamily="34" charset="0"/>
              </a:rPr>
              <a:t>Expected signals from different source populations</a:t>
            </a:r>
          </a:p>
        </p:txBody>
      </p:sp>
      <p:cxnSp>
        <p:nvCxnSpPr>
          <p:cNvPr id="11" name="Straight Arrow Connector 10">
            <a:extLst>
              <a:ext uri="{FF2B5EF4-FFF2-40B4-BE49-F238E27FC236}">
                <a16:creationId xmlns:a16="http://schemas.microsoft.com/office/drawing/2014/main" id="{0EB11C84-4F5D-234E-8C32-8CF98EE8AE3C}"/>
              </a:ext>
            </a:extLst>
          </p:cNvPr>
          <p:cNvCxnSpPr>
            <a:cxnSpLocks/>
            <a:stCxn id="10" idx="0"/>
          </p:cNvCxnSpPr>
          <p:nvPr/>
        </p:nvCxnSpPr>
        <p:spPr>
          <a:xfrm flipH="1" flipV="1">
            <a:off x="6878182" y="1574802"/>
            <a:ext cx="1434876" cy="275768"/>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9B2E3837-5153-E947-8D81-564E1EEAA171}"/>
              </a:ext>
            </a:extLst>
          </p:cNvPr>
          <p:cNvSpPr txBox="1"/>
          <p:nvPr/>
        </p:nvSpPr>
        <p:spPr>
          <a:xfrm>
            <a:off x="154216" y="3951409"/>
            <a:ext cx="1817473" cy="954107"/>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Roman will cover the frequency gap between LISA and pulsar timing arrays</a:t>
            </a:r>
          </a:p>
        </p:txBody>
      </p:sp>
      <p:cxnSp>
        <p:nvCxnSpPr>
          <p:cNvPr id="18" name="Straight Arrow Connector 17">
            <a:extLst>
              <a:ext uri="{FF2B5EF4-FFF2-40B4-BE49-F238E27FC236}">
                <a16:creationId xmlns:a16="http://schemas.microsoft.com/office/drawing/2014/main" id="{42DE052D-B82F-D141-8471-F94E572AE595}"/>
              </a:ext>
            </a:extLst>
          </p:cNvPr>
          <p:cNvCxnSpPr>
            <a:cxnSpLocks/>
          </p:cNvCxnSpPr>
          <p:nvPr/>
        </p:nvCxnSpPr>
        <p:spPr>
          <a:xfrm flipV="1">
            <a:off x="1971689" y="3824514"/>
            <a:ext cx="793282" cy="338090"/>
          </a:xfrm>
          <a:prstGeom prst="straightConnector1">
            <a:avLst/>
          </a:prstGeom>
          <a:ln w="76200">
            <a:solidFill>
              <a:srgbClr val="C00000"/>
            </a:solidFill>
            <a:tailEnd type="triangle"/>
          </a:ln>
        </p:spPr>
        <p:style>
          <a:lnRef idx="1">
            <a:schemeClr val="dk1"/>
          </a:lnRef>
          <a:fillRef idx="0">
            <a:schemeClr val="dk1"/>
          </a:fillRef>
          <a:effectRef idx="0">
            <a:schemeClr val="dk1"/>
          </a:effectRef>
          <a:fontRef idx="minor">
            <a:schemeClr val="tx1"/>
          </a:fontRef>
        </p:style>
      </p:cxnSp>
      <p:pic>
        <p:nvPicPr>
          <p:cNvPr id="25" name="Audio Recording Oct 12, 2020 at 3:52:34 PM" descr="Audio Recording Oct 12, 2020 at 3:52:34 PM">
            <a:hlinkClick r:id="" action="ppaction://media"/>
            <a:extLst>
              <a:ext uri="{FF2B5EF4-FFF2-40B4-BE49-F238E27FC236}">
                <a16:creationId xmlns:a16="http://schemas.microsoft.com/office/drawing/2014/main" id="{4BE34B1B-33E2-4247-8BC8-0D3DAA7396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57148" y="199442"/>
            <a:ext cx="430184" cy="430184"/>
          </a:xfrm>
          <a:prstGeom prst="rect">
            <a:avLst/>
          </a:prstGeom>
        </p:spPr>
      </p:pic>
    </p:spTree>
    <p:extLst>
      <p:ext uri="{BB962C8B-B14F-4D97-AF65-F5344CB8AC3E}">
        <p14:creationId xmlns:p14="http://schemas.microsoft.com/office/powerpoint/2010/main" val="183621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248"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BDD3B9-A11E-2646-AFB3-9B5B4E3C0AC9}"/>
              </a:ext>
            </a:extLst>
          </p:cNvPr>
          <p:cNvSpPr>
            <a:spLocks noGrp="1"/>
          </p:cNvSpPr>
          <p:nvPr>
            <p:ph type="body" sz="quarter" idx="17"/>
          </p:nvPr>
        </p:nvSpPr>
        <p:spPr>
          <a:xfrm>
            <a:off x="264870" y="1476981"/>
            <a:ext cx="3517101" cy="1462161"/>
          </a:xfrm>
        </p:spPr>
        <p:txBody>
          <a:bodyPr/>
          <a:lstStyle/>
          <a:p>
            <a:pPr marL="171450" indent="-171450">
              <a:buFontTx/>
              <a:buChar char="-"/>
            </a:pPr>
            <a:r>
              <a:rPr lang="en-US" dirty="0"/>
              <a:t>Because of the current survey design, we expect that Roman will only be able to detect binaries out to about 1 </a:t>
            </a:r>
            <a:r>
              <a:rPr lang="en-US" dirty="0" err="1"/>
              <a:t>Mpc</a:t>
            </a:r>
            <a:r>
              <a:rPr lang="en-US" dirty="0"/>
              <a:t>.</a:t>
            </a:r>
          </a:p>
          <a:p>
            <a:pPr marL="171450" indent="-171450">
              <a:buFontTx/>
              <a:buChar char="-"/>
            </a:pPr>
            <a:r>
              <a:rPr lang="en-US" dirty="0"/>
              <a:t>Improvement of the sensitivity or a method that would allow us to retain the full signal would allow us to increase the discovery distance by at least 10x.</a:t>
            </a:r>
          </a:p>
          <a:p>
            <a:pPr marL="171450" indent="-171450">
              <a:buFontTx/>
              <a:buChar char="-"/>
            </a:pPr>
            <a:r>
              <a:rPr lang="en-US" dirty="0"/>
              <a:t>We also looked into the other upcoming photometric surveys and what they could do to be competitive GW detectors. This work was the first time that surveys outside of dedicated astrometric or radio surveys have been considered as GW observatories.</a:t>
            </a:r>
          </a:p>
          <a:p>
            <a:pPr marL="171450" indent="-171450">
              <a:buFontTx/>
              <a:buChar char="-"/>
            </a:pPr>
            <a:r>
              <a:rPr lang="en-US" dirty="0"/>
              <a:t>We are now working to quantify Roman’s sensitivity to a population of supermassive black hole binaries.</a:t>
            </a:r>
          </a:p>
        </p:txBody>
      </p:sp>
      <p:sp>
        <p:nvSpPr>
          <p:cNvPr id="3" name="Text Placeholder 2">
            <a:extLst>
              <a:ext uri="{FF2B5EF4-FFF2-40B4-BE49-F238E27FC236}">
                <a16:creationId xmlns:a16="http://schemas.microsoft.com/office/drawing/2014/main" id="{7B4E6366-EFBC-5F4B-88DF-2C53F2A89F2E}"/>
              </a:ext>
            </a:extLst>
          </p:cNvPr>
          <p:cNvSpPr>
            <a:spLocks noGrp="1"/>
          </p:cNvSpPr>
          <p:nvPr>
            <p:ph type="body" sz="quarter" idx="3"/>
          </p:nvPr>
        </p:nvSpPr>
        <p:spPr>
          <a:xfrm>
            <a:off x="264870" y="346726"/>
            <a:ext cx="8454602" cy="430183"/>
          </a:xfrm>
        </p:spPr>
        <p:txBody>
          <a:bodyPr/>
          <a:lstStyle/>
          <a:p>
            <a:r>
              <a:rPr lang="en-US" dirty="0"/>
              <a:t>Sensitivity to nearby binaries</a:t>
            </a:r>
          </a:p>
        </p:txBody>
      </p:sp>
      <p:pic>
        <p:nvPicPr>
          <p:cNvPr id="8194" name="Picture 2">
            <a:extLst>
              <a:ext uri="{FF2B5EF4-FFF2-40B4-BE49-F238E27FC236}">
                <a16:creationId xmlns:a16="http://schemas.microsoft.com/office/drawing/2014/main" id="{F6F1C247-3042-6542-8FC0-3F92894855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508" y="1105097"/>
            <a:ext cx="4992760" cy="3476584"/>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Oct 12, 2020 at 3:59:06 PM" descr="Audio Recording Oct 12, 2020 at 3:59:06 PM">
            <a:hlinkClick r:id="" action="ppaction://media"/>
            <a:extLst>
              <a:ext uri="{FF2B5EF4-FFF2-40B4-BE49-F238E27FC236}">
                <a16:creationId xmlns:a16="http://schemas.microsoft.com/office/drawing/2014/main" id="{B07F52C6-EE6B-5F4A-8AE8-37181E943DC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64038" y="37384"/>
            <a:ext cx="430184" cy="430184"/>
          </a:xfrm>
          <a:prstGeom prst="rect">
            <a:avLst/>
          </a:prstGeom>
        </p:spPr>
      </p:pic>
      <p:pic>
        <p:nvPicPr>
          <p:cNvPr id="6" name="Audio Recording Oct 12, 2020 at 4:09:41 PM" descr="Audio Recording Oct 12, 2020 at 4:09:41 PM">
            <a:hlinkClick r:id="" action="ppaction://media"/>
            <a:extLst>
              <a:ext uri="{FF2B5EF4-FFF2-40B4-BE49-F238E27FC236}">
                <a16:creationId xmlns:a16="http://schemas.microsoft.com/office/drawing/2014/main" id="{648C26C0-8CCD-F443-835B-078528ABD31C}"/>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689823" y="467568"/>
            <a:ext cx="430185" cy="430185"/>
          </a:xfrm>
          <a:prstGeom prst="rect">
            <a:avLst/>
          </a:prstGeom>
        </p:spPr>
      </p:pic>
    </p:spTree>
    <p:extLst>
      <p:ext uri="{BB962C8B-B14F-4D97-AF65-F5344CB8AC3E}">
        <p14:creationId xmlns:p14="http://schemas.microsoft.com/office/powerpoint/2010/main" val="169463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808" fill="hold"/>
                                        <p:tgtEl>
                                          <p:spTgt spid="5"/>
                                        </p:tgtEl>
                                      </p:cBhvr>
                                    </p:cmd>
                                  </p:childTnLst>
                                </p:cTn>
                              </p:par>
                            </p:childTnLst>
                          </p:cTn>
                        </p:par>
                        <p:par>
                          <p:cTn id="7" fill="hold">
                            <p:stCondLst>
                              <p:cond delay="63808"/>
                            </p:stCondLst>
                            <p:childTnLst>
                              <p:par>
                                <p:cTn id="8" presetID="1" presetClass="mediacall" presetSubtype="0" fill="hold" nodeType="afterEffect">
                                  <p:stCondLst>
                                    <p:cond delay="0"/>
                                  </p:stCondLst>
                                  <p:childTnLst>
                                    <p:cmd type="call" cmd="playFrom(0.0)">
                                      <p:cBhvr>
                                        <p:cTn id="9" dur="159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audio>
              <p:cMediaNode vol="80000">
                <p:cTn id="11"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0298A-0F1C-6147-ABD6-8E8B623D0F7F}"/>
              </a:ext>
            </a:extLst>
          </p:cNvPr>
          <p:cNvSpPr>
            <a:spLocks noGrp="1"/>
          </p:cNvSpPr>
          <p:nvPr>
            <p:ph type="body" sz="quarter" idx="17"/>
          </p:nvPr>
        </p:nvSpPr>
        <p:spPr>
          <a:xfrm>
            <a:off x="350732" y="1020144"/>
            <a:ext cx="8454602" cy="307913"/>
          </a:xfrm>
        </p:spPr>
        <p:txBody>
          <a:bodyPr/>
          <a:lstStyle/>
          <a:p>
            <a:pPr marL="171450" indent="-171450">
              <a:buFontTx/>
              <a:buChar char="-"/>
            </a:pPr>
            <a:r>
              <a:rPr lang="en-US" sz="1400" dirty="0"/>
              <a:t>Wang, Y., </a:t>
            </a:r>
            <a:r>
              <a:rPr lang="en-US" sz="1400" b="1" dirty="0"/>
              <a:t>Pardo, K., </a:t>
            </a:r>
            <a:r>
              <a:rPr lang="en-US" sz="1400" dirty="0"/>
              <a:t>Chang, T. C., &amp; </a:t>
            </a:r>
            <a:r>
              <a:rPr lang="en-US" sz="1400" dirty="0" err="1"/>
              <a:t>Doré</a:t>
            </a:r>
            <a:r>
              <a:rPr lang="en-US" sz="1400" dirty="0"/>
              <a:t>, O., 2020, submitted to Phys. Rev. D., (</a:t>
            </a:r>
            <a:r>
              <a:rPr lang="en-US" sz="1400" dirty="0">
                <a:hlinkClick r:id="rId4"/>
              </a:rPr>
              <a:t>arXiv:2010.02218</a:t>
            </a:r>
            <a:r>
              <a:rPr lang="en-US" sz="1400" dirty="0"/>
              <a:t>)</a:t>
            </a:r>
          </a:p>
        </p:txBody>
      </p:sp>
      <p:sp>
        <p:nvSpPr>
          <p:cNvPr id="3" name="Text Placeholder 2">
            <a:extLst>
              <a:ext uri="{FF2B5EF4-FFF2-40B4-BE49-F238E27FC236}">
                <a16:creationId xmlns:a16="http://schemas.microsoft.com/office/drawing/2014/main" id="{A0ECCF47-63E8-6A4F-BBC4-53DE36AF8198}"/>
              </a:ext>
            </a:extLst>
          </p:cNvPr>
          <p:cNvSpPr>
            <a:spLocks noGrp="1"/>
          </p:cNvSpPr>
          <p:nvPr>
            <p:ph type="body" sz="quarter" idx="3"/>
          </p:nvPr>
        </p:nvSpPr>
        <p:spPr>
          <a:xfrm>
            <a:off x="350732" y="496504"/>
            <a:ext cx="8454602" cy="430183"/>
          </a:xfrm>
        </p:spPr>
        <p:txBody>
          <a:bodyPr/>
          <a:lstStyle/>
          <a:p>
            <a:r>
              <a:rPr lang="en-US" dirty="0"/>
              <a:t>Publications</a:t>
            </a:r>
          </a:p>
        </p:txBody>
      </p:sp>
      <p:sp>
        <p:nvSpPr>
          <p:cNvPr id="4" name="Text Placeholder 1">
            <a:extLst>
              <a:ext uri="{FF2B5EF4-FFF2-40B4-BE49-F238E27FC236}">
                <a16:creationId xmlns:a16="http://schemas.microsoft.com/office/drawing/2014/main" id="{F347FF9C-5D51-BE40-B3CC-8B080C6415E6}"/>
              </a:ext>
            </a:extLst>
          </p:cNvPr>
          <p:cNvSpPr txBox="1">
            <a:spLocks/>
          </p:cNvSpPr>
          <p:nvPr/>
        </p:nvSpPr>
        <p:spPr>
          <a:xfrm>
            <a:off x="481361" y="1909023"/>
            <a:ext cx="8454602" cy="2325399"/>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1pPr>
            <a:lvl2pPr marL="4114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77724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05156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3258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Tx/>
              <a:buChar char="-"/>
            </a:pPr>
            <a:endParaRPr lang="en-US" dirty="0"/>
          </a:p>
          <a:p>
            <a:pPr marL="171450" indent="-171450">
              <a:buFontTx/>
              <a:buChar char="-"/>
            </a:pPr>
            <a:r>
              <a:rPr lang="en-US" dirty="0"/>
              <a:t>First and foremost, I would like to thank my collaborators: </a:t>
            </a:r>
            <a:r>
              <a:rPr lang="en-US" dirty="0" err="1"/>
              <a:t>Yijun</a:t>
            </a:r>
            <a:r>
              <a:rPr lang="en-US" dirty="0"/>
              <a:t> Wang (Caltech), Tzu-Ching Chang (JPL 3266), &amp; Olivier </a:t>
            </a:r>
            <a:r>
              <a:rPr lang="en-US" dirty="0" err="1"/>
              <a:t>Doré</a:t>
            </a:r>
            <a:r>
              <a:rPr lang="en-US" dirty="0"/>
              <a:t> (3268).</a:t>
            </a:r>
          </a:p>
          <a:p>
            <a:pPr marL="171450" indent="-171450">
              <a:buFontTx/>
              <a:buChar char="-"/>
            </a:pPr>
            <a:r>
              <a:rPr lang="en-US" dirty="0"/>
              <a:t>We are all deeply grateful for discussions with Jeff Kruk, Scott Gaudi, and Davy </a:t>
            </a:r>
            <a:r>
              <a:rPr lang="en-US" dirty="0" err="1"/>
              <a:t>Kirkpatric</a:t>
            </a:r>
            <a:r>
              <a:rPr lang="en-US" dirty="0"/>
              <a:t> on the Roman Space Telescope, as well as Robert Lupton on the Rubin Observatory and Joseph Lazio and Steven Myers on the </a:t>
            </a:r>
            <a:r>
              <a:rPr lang="en-US" dirty="0" err="1"/>
              <a:t>ngVLA</a:t>
            </a:r>
            <a:r>
              <a:rPr lang="en-US" dirty="0"/>
              <a:t>. We thank Todd </a:t>
            </a:r>
            <a:r>
              <a:rPr lang="en-US" dirty="0" err="1"/>
              <a:t>Gaier</a:t>
            </a:r>
            <a:r>
              <a:rPr lang="en-US" dirty="0"/>
              <a:t> for a discussion that inspired this work. </a:t>
            </a:r>
          </a:p>
          <a:p>
            <a:pPr marL="171450" indent="-171450">
              <a:buFontTx/>
              <a:buChar char="-"/>
            </a:pPr>
            <a:r>
              <a:rPr lang="en-US" dirty="0"/>
              <a:t>Part of this work was done at Jet Propulsion Laboratory, California Institute of Technology, under a contract with the National Aeronautics and Space Administration. This work was supported by NASA grant 15-WFIRST15-0008 </a:t>
            </a:r>
            <a:r>
              <a:rPr lang="en-US" i="1" dirty="0"/>
              <a:t>Cosmology with the High Latitude Survey,</a:t>
            </a:r>
            <a:r>
              <a:rPr lang="en-US" dirty="0"/>
              <a:t> Roman Science Investigation Team (SIT).</a:t>
            </a:r>
          </a:p>
        </p:txBody>
      </p:sp>
      <p:sp>
        <p:nvSpPr>
          <p:cNvPr id="5" name="Text Placeholder 2">
            <a:extLst>
              <a:ext uri="{FF2B5EF4-FFF2-40B4-BE49-F238E27FC236}">
                <a16:creationId xmlns:a16="http://schemas.microsoft.com/office/drawing/2014/main" id="{6CB467C7-6F3F-6F42-8B24-8564316B9B31}"/>
              </a:ext>
            </a:extLst>
          </p:cNvPr>
          <p:cNvSpPr txBox="1">
            <a:spLocks/>
          </p:cNvSpPr>
          <p:nvPr/>
        </p:nvSpPr>
        <p:spPr>
          <a:xfrm>
            <a:off x="344699" y="1693932"/>
            <a:ext cx="8454602" cy="43018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600" b="1" kern="1200" baseline="0">
                <a:solidFill>
                  <a:srgbClr val="990000"/>
                </a:solidFill>
                <a:latin typeface="Arial"/>
                <a:ea typeface="+mn-ea"/>
                <a:cs typeface="Arial"/>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Acknowledgments</a:t>
            </a:r>
          </a:p>
        </p:txBody>
      </p:sp>
      <p:pic>
        <p:nvPicPr>
          <p:cNvPr id="6" name="Audio Recording Oct 12, 2020 at 4:06:16 PM" descr="Audio Recording Oct 12, 2020 at 4:06:16 PM">
            <a:hlinkClick r:id="" action="ppaction://media"/>
            <a:extLst>
              <a:ext uri="{FF2B5EF4-FFF2-40B4-BE49-F238E27FC236}">
                <a16:creationId xmlns:a16="http://schemas.microsoft.com/office/drawing/2014/main" id="{A076F71A-C501-B347-A2EE-10ABE9A9F3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693" y="24992"/>
            <a:ext cx="577150" cy="577150"/>
          </a:xfrm>
          <a:prstGeom prst="rect">
            <a:avLst/>
          </a:prstGeom>
        </p:spPr>
      </p:pic>
    </p:spTree>
    <p:extLst>
      <p:ext uri="{BB962C8B-B14F-4D97-AF65-F5344CB8AC3E}">
        <p14:creationId xmlns:p14="http://schemas.microsoft.com/office/powerpoint/2010/main" val="206857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22&quot;&gt;&lt;object type=&quot;3&quot; unique_id=&quot;10523&quot;&gt;&lt;property id=&quot;20148&quot; value=&quot;5&quot;/&gt;&lt;property id=&quot;20300&quot; value=&quot;Slide 1&quot;/&gt;&lt;property id=&quot;20307&quot; value=&quot;277&quot;/&gt;&lt;/object&gt;&lt;object type=&quot;3&quot; unique_id=&quot;10524&quot;&gt;&lt;property id=&quot;20148&quot; value=&quot;5&quot;/&gt;&lt;property id=&quot;20300&quot; value=&quot;Slide 2&quot;/&gt;&lt;property id=&quot;20307&quot; value=&quot;281&quot;/&gt;&lt;/object&gt;&lt;object type=&quot;3&quot; unique_id=&quot;10525&quot;&gt;&lt;property id=&quot;20148&quot; value=&quot;5&quot;/&gt;&lt;property id=&quot;20300&quot; value=&quot;Slide 3&quot;/&gt;&lt;property id=&quot;20307&quot; value=&quot;280&quot;/&gt;&lt;/object&gt;&lt;object type=&quot;3&quot; unique_id=&quot;10526&quot;&gt;&lt;property id=&quot;20148&quot; value=&quot;5&quot;/&gt;&lt;property id=&quot;20300&quot; value=&quot;Slide 4&quot;/&gt;&lt;property id=&quot;20307&quot; value=&quot;278&quot;/&gt;&lt;/object&gt;&lt;/object&gt;&lt;object type=&quot;8&quot; unique_id=&quot;10532&quot;&gt;&lt;/object&gt;&lt;/object&gt;&lt;/database&gt;"/>
  <p:tag name="MMPROD_NEXTUNIQUEID" val="10010"/>
  <p:tag name="SECTOMILLISECCONVERTED" val="1"/>
</p:tagLst>
</file>

<file path=ppt/theme/theme1.xml><?xml version="1.0" encoding="utf-8"?>
<a:theme xmlns:a="http://schemas.openxmlformats.org/drawingml/2006/main" name="NASAjpl-White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18014</TotalTime>
  <Words>843</Words>
  <Application>Microsoft Macintosh PowerPoint</Application>
  <PresentationFormat>On-screen Show (16:9)</PresentationFormat>
  <Paragraphs>57</Paragraphs>
  <Slides>8</Slides>
  <Notes>0</Notes>
  <HiddenSlides>0</HiddenSlides>
  <MMClips>9</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Tahoma</vt:lpstr>
      <vt:lpstr>NASAjpl-WhiteTheme-16x9-vA6</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 Stolze</dc:creator>
  <cp:lastModifiedBy>Kris Pardo</cp:lastModifiedBy>
  <cp:revision>164</cp:revision>
  <dcterms:created xsi:type="dcterms:W3CDTF">2016-09-08T21:41:17Z</dcterms:created>
  <dcterms:modified xsi:type="dcterms:W3CDTF">2020-10-12T23:35:36Z</dcterms:modified>
</cp:coreProperties>
</file>