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94" r:id="rId2"/>
  </p:sldMasterIdLst>
  <p:notesMasterIdLst>
    <p:notesMasterId r:id="rId9"/>
  </p:notesMasterIdLst>
  <p:handoutMasterIdLst>
    <p:handoutMasterId r:id="rId10"/>
  </p:handoutMasterIdLst>
  <p:sldIdLst>
    <p:sldId id="282" r:id="rId3"/>
    <p:sldId id="283" r:id="rId4"/>
    <p:sldId id="284" r:id="rId5"/>
    <p:sldId id="279" r:id="rId6"/>
    <p:sldId id="288" r:id="rId7"/>
    <p:sldId id="281" r:id="rId8"/>
  </p:sldIdLst>
  <p:sldSz cx="9144000" cy="5143500" type="screen16x9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0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68"/>
    <p:restoredTop sz="80632" autoAdjust="0"/>
  </p:normalViewPr>
  <p:slideViewPr>
    <p:cSldViewPr snapToGrid="0" snapToObjects="1">
      <p:cViewPr varScale="1">
        <p:scale>
          <a:sx n="96" d="100"/>
          <a:sy n="96" d="100"/>
        </p:scale>
        <p:origin x="192" y="7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10/12/20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10/12/20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Abstract</a:t>
            </a:r>
            <a:endParaRPr lang="en-US" dirty="0"/>
          </a:p>
          <a:p>
            <a:r>
              <a:rPr lang="en-US" dirty="0"/>
              <a:t>(Plain language description designed for the non expert in the field. The introduction should be concise and should provide a broad context of your work.)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0AB40-CF9C-CB44-AF47-E5E5B00AC33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4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a)  Context (Problem statement and relevance to the field)</a:t>
            </a:r>
          </a:p>
          <a:p>
            <a:r>
              <a:rPr lang="en-US" dirty="0"/>
              <a:t>b)  Why does it interest you? What are your own contributions as distinct from those of your advisor or research group?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0AB40-CF9C-CB44-AF47-E5E5B00AC33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40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LcParenR"/>
            </a:pPr>
            <a:r>
              <a:rPr lang="en-US" dirty="0"/>
              <a:t>Formulation, theory or experiment description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Innovation, advancement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0AB40-CF9C-CB44-AF47-E5E5B00AC33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87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LcParenR"/>
            </a:pPr>
            <a:r>
              <a:rPr lang="en-US" dirty="0"/>
              <a:t>Accomplishments versus goals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Significance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0AB40-CF9C-CB44-AF47-E5E5B00AC33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73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Include all conference papers, journal articles in prep/submitted/accepted, book chapters as a result of your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0AB40-CF9C-CB44-AF47-E5E5B00AC33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6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5" y="1184383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3" y="4802823"/>
            <a:ext cx="7493624" cy="274637"/>
          </a:xfrm>
        </p:spPr>
        <p:txBody>
          <a:bodyPr/>
          <a:lstStyle/>
          <a:p>
            <a:pPr algn="l"/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1D4C51F1-096E-4A7D-AF59-49489967A51A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D18AFA9-C13B-4E9A-A7F0-C8B20BE5ADB5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AFA6CE4-1B8F-4F53-8FC9-315CD27786F8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CDEFE66-01B5-A147-B059-451E84A547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732" y="1571687"/>
            <a:ext cx="8454602" cy="329262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Click to Insert Content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0B06CD5-79FB-D64E-854C-192AEA1DF18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0731" y="823076"/>
            <a:ext cx="8454602" cy="4301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1" baseline="0">
                <a:solidFill>
                  <a:srgbClr val="99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2696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39" y="3918225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5" y="4802823"/>
            <a:ext cx="3347357" cy="274637"/>
          </a:xfrm>
        </p:spPr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8530529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7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7" y="3488175"/>
            <a:ext cx="8530530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44" y="4219782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9" y="4802823"/>
            <a:ext cx="5605046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41DE1EE-7D9E-4356-A17B-AC39B24D4A0F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2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0EE1217-8810-43A4-A260-F7B93C1E2460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1BC07D9-38D2-4D21-BB9F-4FB482252065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7A7201D-60A7-477E-96B4-3973BB7451F7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F441585-8FA9-4EA2-85A4-83043578477A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9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3F1A4B9-1F13-48F5-BF93-72CC0A0DFA2C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B8DC75-F238-4FEA-A196-95F443A65C8E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1" r:id="rId5"/>
    <p:sldLayoutId id="2147483662" r:id="rId6"/>
    <p:sldLayoutId id="2147483664" r:id="rId7"/>
    <p:sldLayoutId id="2147483663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81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4.emf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0.png"/><Relationship Id="rId5" Type="http://schemas.openxmlformats.org/officeDocument/2006/relationships/image" Target="../media/image9.emf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673CAB81-4E43-F140-AF13-B466D9094E76}"/>
              </a:ext>
            </a:extLst>
          </p:cNvPr>
          <p:cNvSpPr txBox="1">
            <a:spLocks/>
          </p:cNvSpPr>
          <p:nvPr/>
        </p:nvSpPr>
        <p:spPr>
          <a:xfrm>
            <a:off x="369198" y="3483788"/>
            <a:ext cx="8436135" cy="363898"/>
          </a:xfrm>
          <a:prstGeom prst="rect">
            <a:avLst/>
          </a:prstGeom>
        </p:spPr>
        <p:txBody>
          <a:bodyPr/>
          <a:lstStyle>
            <a:lvl1pPr marL="2333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77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+mj-lt"/>
              </a:rPr>
              <a:t>2020 Postdoc Research Day Presentation Conference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1EEC75B-CC61-E044-8ABA-811DA016D64D}"/>
              </a:ext>
            </a:extLst>
          </p:cNvPr>
          <p:cNvSpPr txBox="1">
            <a:spLocks/>
          </p:cNvSpPr>
          <p:nvPr/>
        </p:nvSpPr>
        <p:spPr>
          <a:xfrm>
            <a:off x="369198" y="3913971"/>
            <a:ext cx="8436134" cy="403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b="0" i="0" u="none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A50021"/>
                </a:solidFill>
                <a:latin typeface="Arial" charset="0"/>
              </a:rPr>
              <a:t>Frank </a:t>
            </a:r>
            <a:r>
              <a:rPr lang="en-US" sz="1600" dirty="0">
                <a:solidFill>
                  <a:srgbClr val="A60020"/>
                </a:solidFill>
                <a:latin typeface="Arial" charset="0"/>
              </a:rPr>
              <a:t>Werner</a:t>
            </a:r>
            <a:endParaRPr lang="en-US" sz="1600" dirty="0">
              <a:solidFill>
                <a:srgbClr val="A6002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5F809F-D295-CF4A-B583-F28EED4303E1}"/>
              </a:ext>
            </a:extLst>
          </p:cNvPr>
          <p:cNvSpPr txBox="1"/>
          <p:nvPr/>
        </p:nvSpPr>
        <p:spPr>
          <a:xfrm>
            <a:off x="369197" y="4234054"/>
            <a:ext cx="5619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000" dirty="0">
                <a:latin typeface="Tahoma" panose="020B0604030504040204" pitchFamily="34" charset="0"/>
              </a:rPr>
              <a:t>Organization: 329D</a:t>
            </a:r>
          </a:p>
          <a:p>
            <a:pPr>
              <a:spcBef>
                <a:spcPct val="0"/>
              </a:spcBef>
            </a:pPr>
            <a:r>
              <a:rPr lang="en-US" altLang="en-US" sz="1000" dirty="0">
                <a:latin typeface="Tahoma" panose="020B0604030504040204" pitchFamily="34" charset="0"/>
              </a:rPr>
              <a:t>Advisor:  Nathaniel J. Livesey (3290)</a:t>
            </a:r>
          </a:p>
          <a:p>
            <a:pPr>
              <a:spcBef>
                <a:spcPct val="0"/>
              </a:spcBef>
            </a:pPr>
            <a:r>
              <a:rPr lang="en-US" altLang="en-US" sz="1000" dirty="0">
                <a:latin typeface="Tahoma" panose="020B0604030504040204" pitchFamily="34" charset="0"/>
              </a:rPr>
              <a:t>Postdoc Program: JPL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BF49281-AC6A-964E-80D9-7437B1A003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11476" b="11476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B8AD8D-E96F-8540-A9DC-DAC2381A2ADC}"/>
              </a:ext>
            </a:extLst>
          </p:cNvPr>
          <p:cNvSpPr/>
          <p:nvPr/>
        </p:nvSpPr>
        <p:spPr>
          <a:xfrm>
            <a:off x="0" y="0"/>
            <a:ext cx="9144000" cy="344378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7A9A6-77C6-774A-971C-1C449F4963A6}"/>
              </a:ext>
            </a:extLst>
          </p:cNvPr>
          <p:cNvSpPr txBox="1"/>
          <p:nvPr/>
        </p:nvSpPr>
        <p:spPr>
          <a:xfrm>
            <a:off x="0" y="1021400"/>
            <a:ext cx="9144000" cy="892552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Extreme outliers in lower stratospheric water vapor over North America observed by Aura MLS</a:t>
            </a:r>
          </a:p>
        </p:txBody>
      </p:sp>
      <p:pic>
        <p:nvPicPr>
          <p:cNvPr id="7" name="Audio Recording Oct 12, 2020 at 8:36:40 PM" descr="Audio Recording Oct 12, 2020 at 8:36:40 PM">
            <a:hlinkClick r:id="" action="ppaction://media"/>
            <a:extLst>
              <a:ext uri="{FF2B5EF4-FFF2-40B4-BE49-F238E27FC236}">
                <a16:creationId xmlns:a16="http://schemas.microsoft.com/office/drawing/2014/main" id="{8AB40605-5CF9-E646-A3BC-A8C2CA3A84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13658" y="104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8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25C0CB-854E-CC49-A097-575C871E23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4699" y="919637"/>
            <a:ext cx="4574029" cy="329262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Stratospheric water vapor impacts the atmospheric radiation budget and stratospheric ozone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 increase of water vapor around the tropopause can lead to substantial surface warming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Strong convective events that overshoot into the lowermost stratosphere contribute to regional water vapor maxima over the boreal summer monsoon regions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These plumes can yield elevated water vapor mixing ratios of 10-20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ppmv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while typical background values are 4-6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ppmv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Strengthening convection in a warmer climate can potentially result in a positive climate feedback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Determining the importance of convection on global stratospheric humidity is the subject of ongoing research: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DCOTSS field campaign in summer 2021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SWITCH Earth Venture Instruments-6 concept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D33C2-CE7F-5C4D-9F49-77092C449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4699" y="279192"/>
            <a:ext cx="8454602" cy="43018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88EB2-1F61-E841-8BE0-E4D517B191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8590" b="67831"/>
          <a:stretch/>
        </p:blipFill>
        <p:spPr>
          <a:xfrm>
            <a:off x="5285722" y="1404080"/>
            <a:ext cx="3412363" cy="2133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79F2B3-4166-2D47-A01B-08B9A276C8A6}"/>
              </a:ext>
            </a:extLst>
          </p:cNvPr>
          <p:cNvSpPr txBox="1"/>
          <p:nvPr/>
        </p:nvSpPr>
        <p:spPr>
          <a:xfrm>
            <a:off x="7728174" y="3459154"/>
            <a:ext cx="10711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Werner et al. (2020a)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E234A5-B222-2247-9CEF-7FA3DCFE8D6C}"/>
              </a:ext>
            </a:extLst>
          </p:cNvPr>
          <p:cNvSpPr/>
          <p:nvPr/>
        </p:nvSpPr>
        <p:spPr>
          <a:xfrm>
            <a:off x="5592619" y="1404080"/>
            <a:ext cx="159657" cy="144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F34B9B-DF93-0348-8D97-BD6DF0D308C6}"/>
              </a:ext>
            </a:extLst>
          </p:cNvPr>
          <p:cNvSpPr txBox="1"/>
          <p:nvPr/>
        </p:nvSpPr>
        <p:spPr>
          <a:xfrm>
            <a:off x="5592619" y="1334119"/>
            <a:ext cx="2760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Helvetica" pitchFamily="2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68FF4A-3913-0B46-9216-989CC2F8348D}"/>
                  </a:ext>
                </a:extLst>
              </p:cNvPr>
              <p:cNvSpPr txBox="1"/>
              <p:nvPr/>
            </p:nvSpPr>
            <p:spPr>
              <a:xfrm>
                <a:off x="344699" y="4402643"/>
                <a:ext cx="54075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1" i="1" smtClean="0">
                        <a:solidFill>
                          <a:srgbClr val="A60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200" b="1" dirty="0">
                    <a:solidFill>
                      <a:srgbClr val="A6002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	One of my tasks is to better understand the 	connection between 	overshooting convection and outliers in stratospheric humidity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68FF4A-3913-0B46-9216-989CC2F83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99" y="4402643"/>
                <a:ext cx="5407578" cy="46166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8C1284CE-5BBB-964A-917D-AB4718B43719}"/>
              </a:ext>
            </a:extLst>
          </p:cNvPr>
          <p:cNvSpPr/>
          <p:nvPr/>
        </p:nvSpPr>
        <p:spPr>
          <a:xfrm>
            <a:off x="5650149" y="1366171"/>
            <a:ext cx="160317" cy="178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Recording Oct 12, 2020 at 8:44:55 PM" descr="Audio Recording Oct 12, 2020 at 8:44:55 PM">
            <a:hlinkClick r:id="" action="ppaction://media"/>
            <a:extLst>
              <a:ext uri="{FF2B5EF4-FFF2-40B4-BE49-F238E27FC236}">
                <a16:creationId xmlns:a16="http://schemas.microsoft.com/office/drawing/2014/main" id="{CB241511-73F9-6D48-AF0D-64FB71AD11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18461" y="683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3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E46DCAB8-5B6C-EB4E-836D-9A32CD07F4F6}"/>
              </a:ext>
            </a:extLst>
          </p:cNvPr>
          <p:cNvSpPr txBox="1">
            <a:spLocks/>
          </p:cNvSpPr>
          <p:nvPr/>
        </p:nvSpPr>
        <p:spPr>
          <a:xfrm>
            <a:off x="344699" y="915129"/>
            <a:ext cx="4512309" cy="36191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11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JPL’s Microwave Limb Sounder (MLS) provides ~3500 daily profiles of atmospheric constituents, including water vapor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MLS field of view is rather narrow and clouds are effectively transparent to most of its channels.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Connect MLS-observed outliers in lower-stratospheric water vapor with properties of cloud seen in convective events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B2002F-823F-3B4D-9EFA-8BED5113A30F}"/>
              </a:ext>
            </a:extLst>
          </p:cNvPr>
          <p:cNvSpPr txBox="1">
            <a:spLocks/>
          </p:cNvSpPr>
          <p:nvPr/>
        </p:nvSpPr>
        <p:spPr>
          <a:xfrm>
            <a:off x="344699" y="279192"/>
            <a:ext cx="8454602" cy="43018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 baseline="0">
                <a:solidFill>
                  <a:srgbClr val="990000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Problem 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CF6AFA-B2CC-4244-9079-D91037F1C68F}"/>
              </a:ext>
            </a:extLst>
          </p:cNvPr>
          <p:cNvSpPr txBox="1"/>
          <p:nvPr/>
        </p:nvSpPr>
        <p:spPr>
          <a:xfrm>
            <a:off x="344699" y="2038773"/>
            <a:ext cx="435793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b="1" dirty="0">
                <a:solidFill>
                  <a:srgbClr val="A60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 the excellent MLS water vapor retrievals with cloud observations from other instruments</a:t>
            </a:r>
          </a:p>
          <a:p>
            <a:pPr marL="228600" indent="-228600">
              <a:buFont typeface="+mj-lt"/>
              <a:buAutoNum type="arabicPeriod"/>
            </a:pPr>
            <a:endParaRPr lang="en-US" sz="1200" b="1" dirty="0">
              <a:solidFill>
                <a:srgbClr val="A60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 b="1" dirty="0">
              <a:solidFill>
                <a:srgbClr val="A60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 b="1" dirty="0">
              <a:solidFill>
                <a:srgbClr val="A60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 b="1" dirty="0">
              <a:solidFill>
                <a:srgbClr val="A60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 b="1" dirty="0">
              <a:solidFill>
                <a:srgbClr val="A60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 b="1" dirty="0">
              <a:solidFill>
                <a:srgbClr val="A60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 b="1" dirty="0">
              <a:solidFill>
                <a:srgbClr val="A60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="1" dirty="0">
                <a:solidFill>
                  <a:srgbClr val="A60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relevant characteristics of overshooting convection that yield local humidity maxima in the stratosphere</a:t>
            </a:r>
          </a:p>
          <a:p>
            <a:pPr marL="228600" indent="-228600">
              <a:buFont typeface="+mj-lt"/>
              <a:buAutoNum type="arabicPeriod"/>
            </a:pPr>
            <a:endParaRPr lang="en-US" sz="1200" b="1" dirty="0">
              <a:solidFill>
                <a:srgbClr val="A60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AFE888-2D87-F94F-8762-B7400ABF2E19}"/>
              </a:ext>
            </a:extLst>
          </p:cNvPr>
          <p:cNvSpPr/>
          <p:nvPr/>
        </p:nvSpPr>
        <p:spPr>
          <a:xfrm>
            <a:off x="5569527" y="1442852"/>
            <a:ext cx="160317" cy="178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014AD8-5599-2E42-A1B3-92F58A0960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66" b="64078"/>
          <a:stretch/>
        </p:blipFill>
        <p:spPr>
          <a:xfrm>
            <a:off x="5184506" y="1457707"/>
            <a:ext cx="3412364" cy="2146206"/>
          </a:xfrm>
          <a:prstGeom prst="rect">
            <a:avLst/>
          </a:prstGeom>
        </p:spPr>
      </p:pic>
      <p:pic>
        <p:nvPicPr>
          <p:cNvPr id="5" name="Audio Recording Oct 12, 2020 at 8:53:54 PM" descr="Audio Recording Oct 12, 2020 at 8:53:54 PM">
            <a:hlinkClick r:id="" action="ppaction://media"/>
            <a:extLst>
              <a:ext uri="{FF2B5EF4-FFF2-40B4-BE49-F238E27FC236}">
                <a16:creationId xmlns:a16="http://schemas.microsoft.com/office/drawing/2014/main" id="{A617C9CC-9E02-1140-9FD1-1147556C44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89830" y="608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FCA0C49-9AF8-A14F-879B-AB83A137772A}"/>
              </a:ext>
            </a:extLst>
          </p:cNvPr>
          <p:cNvSpPr txBox="1">
            <a:spLocks/>
          </p:cNvSpPr>
          <p:nvPr/>
        </p:nvSpPr>
        <p:spPr>
          <a:xfrm>
            <a:off x="344699" y="279192"/>
            <a:ext cx="8454602" cy="43018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 baseline="0">
                <a:solidFill>
                  <a:srgbClr val="990000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Methodology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03599A84-F4BD-B247-8E25-31435E2B20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4699" y="919637"/>
            <a:ext cx="4572892" cy="153109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anose="020F0502020204030204" pitchFamily="34" charset="0"/>
              </a:rPr>
              <a:t>For all profiles over North America in the MLS data record: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cs typeface="Calibri" panose="020F0502020204030204" pitchFamily="34" charset="0"/>
              </a:rPr>
              <a:t>Colocate</a:t>
            </a:r>
            <a:r>
              <a:rPr lang="en-US" sz="1200" dirty="0">
                <a:cs typeface="Calibri" panose="020F0502020204030204" pitchFamily="34" charset="0"/>
              </a:rPr>
              <a:t> with </a:t>
            </a:r>
            <a:r>
              <a:rPr lang="en-US" sz="1200" b="1" dirty="0">
                <a:cs typeface="Calibri" panose="020F0502020204030204" pitchFamily="34" charset="0"/>
              </a:rPr>
              <a:t>cloud variables </a:t>
            </a:r>
            <a:r>
              <a:rPr lang="en-US" sz="1200" dirty="0">
                <a:cs typeface="Calibri" panose="020F0502020204030204" pitchFamily="34" charset="0"/>
              </a:rPr>
              <a:t>from the Moderate Resolution Imaging Spectroradiometer (MODIS, see example in panel a) 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cs typeface="Calibri" panose="020F0502020204030204" pitchFamily="34" charset="0"/>
              </a:rPr>
              <a:t>Colocate</a:t>
            </a:r>
            <a:r>
              <a:rPr lang="en-US" sz="1200" dirty="0">
                <a:cs typeface="Calibri" panose="020F0502020204030204" pitchFamily="34" charset="0"/>
              </a:rPr>
              <a:t> with tropopause altitude from the </a:t>
            </a:r>
            <a:r>
              <a:rPr lang="en-US" sz="1200" dirty="0"/>
              <a:t>Modern-Era Retrospective analysis for Research and Applications, Version 2 </a:t>
            </a:r>
            <a:r>
              <a:rPr lang="en-US" dirty="0"/>
              <a:t>(</a:t>
            </a:r>
            <a:r>
              <a:rPr lang="en-US" sz="1200" dirty="0">
                <a:cs typeface="Calibri" panose="020F0502020204030204" pitchFamily="34" charset="0"/>
              </a:rPr>
              <a:t>MERRA-2) reanalysis data to derive a tropopause-relative </a:t>
            </a:r>
            <a:r>
              <a:rPr lang="en-US" sz="1200" b="1" dirty="0">
                <a:cs typeface="Calibri" panose="020F0502020204030204" pitchFamily="34" charset="0"/>
              </a:rPr>
              <a:t>altitude difference </a:t>
            </a:r>
            <a:r>
              <a:rPr lang="en-US" sz="1200" dirty="0">
                <a:cs typeface="Calibri" panose="020F0502020204030204" pitchFamily="34" charset="0"/>
              </a:rPr>
              <a:t>(panel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02117B-7233-AD4E-8700-EECEFFC53E19}"/>
                  </a:ext>
                </a:extLst>
              </p:cNvPr>
              <p:cNvSpPr txBox="1"/>
              <p:nvPr/>
            </p:nvSpPr>
            <p:spPr>
              <a:xfrm>
                <a:off x="344699" y="2565611"/>
                <a:ext cx="496084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1" i="1" smtClean="0">
                        <a:solidFill>
                          <a:srgbClr val="A60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200" b="1" dirty="0">
                    <a:solidFill>
                      <a:srgbClr val="A60020"/>
                    </a:solidFill>
                    <a:cs typeface="Arial" panose="020B0604020202020204" pitchFamily="34" charset="0"/>
                  </a:rPr>
                  <a:t> 	Addresses research item 1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02117B-7233-AD4E-8700-EECEFFC53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99" y="2565611"/>
                <a:ext cx="4960846" cy="276999"/>
              </a:xfrm>
              <a:prstGeom prst="rect">
                <a:avLst/>
              </a:prstGeom>
              <a:blipFill>
                <a:blip r:embed="rId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87368604-CA43-6F4A-9F4A-07DAD4206DF1}"/>
              </a:ext>
            </a:extLst>
          </p:cNvPr>
          <p:cNvSpPr/>
          <p:nvPr/>
        </p:nvSpPr>
        <p:spPr>
          <a:xfrm>
            <a:off x="6410848" y="305108"/>
            <a:ext cx="140677" cy="189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C76268-34AF-AE41-921D-0CED98639F69}"/>
                  </a:ext>
                </a:extLst>
              </p:cNvPr>
              <p:cNvSpPr txBox="1"/>
              <p:nvPr/>
            </p:nvSpPr>
            <p:spPr>
              <a:xfrm>
                <a:off x="344699" y="4223863"/>
                <a:ext cx="496084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1" i="1" smtClean="0">
                        <a:solidFill>
                          <a:srgbClr val="A60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200" b="1" dirty="0">
                    <a:solidFill>
                      <a:srgbClr val="A60020"/>
                    </a:solidFill>
                    <a:cs typeface="Arial" panose="020B0604020202020204" pitchFamily="34" charset="0"/>
                  </a:rPr>
                  <a:t> 	Addresses research item 2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C76268-34AF-AE41-921D-0CED98639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99" y="4223863"/>
                <a:ext cx="4960846" cy="276999"/>
              </a:xfrm>
              <a:prstGeom prst="rect">
                <a:avLst/>
              </a:prstGeom>
              <a:blipFill>
                <a:blip r:embed="rId6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636697E-A078-1B4F-8AD3-FD6749C3F0BA}"/>
              </a:ext>
            </a:extLst>
          </p:cNvPr>
          <p:cNvGrpSpPr/>
          <p:nvPr/>
        </p:nvGrpSpPr>
        <p:grpSpPr>
          <a:xfrm>
            <a:off x="5231080" y="403760"/>
            <a:ext cx="3629721" cy="4544957"/>
            <a:chOff x="6082202" y="744742"/>
            <a:chExt cx="2584147" cy="323574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6187C5E-C507-144B-8CDB-368DDAE8C5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3952" r="51306" b="63738"/>
            <a:stretch/>
          </p:blipFill>
          <p:spPr>
            <a:xfrm>
              <a:off x="6082202" y="874919"/>
              <a:ext cx="2509426" cy="154041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D96B852-DC50-8740-8082-C90394C82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" t="35557" r="52872" b="32034"/>
            <a:stretch/>
          </p:blipFill>
          <p:spPr>
            <a:xfrm>
              <a:off x="6082202" y="2435314"/>
              <a:ext cx="2428707" cy="1545169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D4E3153-FD39-C14B-B5C7-BABD03FF1F86}"/>
                </a:ext>
              </a:extLst>
            </p:cNvPr>
            <p:cNvSpPr/>
            <p:nvPr/>
          </p:nvSpPr>
          <p:spPr>
            <a:xfrm>
              <a:off x="8510909" y="1119761"/>
              <a:ext cx="155440" cy="718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F6D270B-566F-EE41-A619-55BB71CB3B62}"/>
                </a:ext>
              </a:extLst>
            </p:cNvPr>
            <p:cNvSpPr/>
            <p:nvPr/>
          </p:nvSpPr>
          <p:spPr>
            <a:xfrm>
              <a:off x="6329490" y="854934"/>
              <a:ext cx="140677" cy="189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C5BDB9D-7F98-3041-BA8F-603FE896192C}"/>
                </a:ext>
              </a:extLst>
            </p:cNvPr>
            <p:cNvSpPr/>
            <p:nvPr/>
          </p:nvSpPr>
          <p:spPr>
            <a:xfrm>
              <a:off x="6304312" y="2449172"/>
              <a:ext cx="140677" cy="189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8FB27A2-85C6-F245-B5DD-4AE1F0A151BD}"/>
                </a:ext>
              </a:extLst>
            </p:cNvPr>
            <p:cNvSpPr txBox="1"/>
            <p:nvPr/>
          </p:nvSpPr>
          <p:spPr>
            <a:xfrm>
              <a:off x="6352737" y="744742"/>
              <a:ext cx="204511" cy="175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a)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CD5052B-B8C4-F348-8CA7-FDD568AD267B}"/>
                </a:ext>
              </a:extLst>
            </p:cNvPr>
            <p:cNvSpPr txBox="1"/>
            <p:nvPr/>
          </p:nvSpPr>
          <p:spPr>
            <a:xfrm>
              <a:off x="6361681" y="2305953"/>
              <a:ext cx="209076" cy="175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b)</a:t>
              </a:r>
            </a:p>
          </p:txBody>
        </p:sp>
      </p:grp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39A1CAF5-454D-844C-9261-AD2256095FC3}"/>
              </a:ext>
            </a:extLst>
          </p:cNvPr>
          <p:cNvSpPr txBox="1">
            <a:spLocks/>
          </p:cNvSpPr>
          <p:nvPr/>
        </p:nvSpPr>
        <p:spPr>
          <a:xfrm>
            <a:off x="344699" y="3081509"/>
            <a:ext cx="4572892" cy="153109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11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Determine possible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correlations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between certain properties of overshooting convection and MLS-observed humidity outliers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One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particular profile from August 2019 stood out in 16-year MLS data record. Determine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which properties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conspired to make it the largest retrieved water vapor mixing ratio in the MLS record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Audio Recording Oct 12, 2020 at 9:01:45 PM" descr="Audio Recording Oct 12, 2020 at 9:01:45 PM">
            <a:hlinkClick r:id="" action="ppaction://media"/>
            <a:extLst>
              <a:ext uri="{FF2B5EF4-FFF2-40B4-BE49-F238E27FC236}">
                <a16:creationId xmlns:a16="http://schemas.microsoft.com/office/drawing/2014/main" id="{42A6D8D6-EEBE-104B-87E1-F517E055B3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17847" y="591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9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FB95C6-9349-5D42-A00A-61DA889B39A8}"/>
              </a:ext>
            </a:extLst>
          </p:cNvPr>
          <p:cNvSpPr txBox="1">
            <a:spLocks/>
          </p:cNvSpPr>
          <p:nvPr/>
        </p:nvSpPr>
        <p:spPr>
          <a:xfrm>
            <a:off x="344699" y="279192"/>
            <a:ext cx="8454602" cy="43018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 baseline="0">
                <a:solidFill>
                  <a:srgbClr val="990000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Results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C31F56-BCD5-B344-A40D-F3991CDFC6AC}"/>
              </a:ext>
            </a:extLst>
          </p:cNvPr>
          <p:cNvSpPr txBox="1"/>
          <p:nvPr/>
        </p:nvSpPr>
        <p:spPr>
          <a:xfrm>
            <a:off x="7799572" y="4669969"/>
            <a:ext cx="10711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Werner et al. (2020a)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0E661B-CEFD-474A-B15A-D0D006416533}"/>
              </a:ext>
            </a:extLst>
          </p:cNvPr>
          <p:cNvSpPr txBox="1"/>
          <p:nvPr/>
        </p:nvSpPr>
        <p:spPr>
          <a:xfrm>
            <a:off x="30480" y="4003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F8A347-AA7B-E54C-AB0D-A22772180E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5295"/>
          <a:stretch/>
        </p:blipFill>
        <p:spPr>
          <a:xfrm>
            <a:off x="4851274" y="827462"/>
            <a:ext cx="1973355" cy="37642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9489A0-11CB-2940-BA78-6F336FBC0C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955" r="-1660"/>
          <a:stretch/>
        </p:blipFill>
        <p:spPr>
          <a:xfrm>
            <a:off x="6825946" y="827462"/>
            <a:ext cx="1973355" cy="37642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98EAC2-DF05-A047-B9DE-8D6765943393}"/>
              </a:ext>
            </a:extLst>
          </p:cNvPr>
          <p:cNvSpPr txBox="1"/>
          <p:nvPr/>
        </p:nvSpPr>
        <p:spPr>
          <a:xfrm>
            <a:off x="30480" y="4003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C8E95519-A4C3-FB49-B54A-CDDD94DA49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4700" y="919637"/>
            <a:ext cx="4095732" cy="329262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anose="020F0502020204030204" pitchFamily="34" charset="0"/>
              </a:rPr>
              <a:t>Cumulative distributions of </a:t>
            </a:r>
            <a:r>
              <a:rPr lang="en-US" b="1" dirty="0">
                <a:latin typeface="+mn-lt"/>
                <a:cs typeface="Calibri" panose="020F0502020204030204" pitchFamily="34" charset="0"/>
              </a:rPr>
              <a:t>proximity</a:t>
            </a:r>
            <a:r>
              <a:rPr lang="en-US" dirty="0">
                <a:latin typeface="+mn-lt"/>
                <a:cs typeface="Calibri" panose="020F0502020204030204" pitchFamily="34" charset="0"/>
              </a:rPr>
              <a:t> to </a:t>
            </a:r>
            <a:r>
              <a:rPr lang="en-US" sz="1200" dirty="0">
                <a:latin typeface="+mn-lt"/>
                <a:cs typeface="Calibri" panose="020F0502020204030204" pitchFamily="34" charset="0"/>
              </a:rPr>
              <a:t>overshooting convection (panel a) </a:t>
            </a:r>
            <a:r>
              <a:rPr lang="en-US" sz="1200" b="1" dirty="0">
                <a:latin typeface="+mn-lt"/>
                <a:cs typeface="Calibri" panose="020F0502020204030204" pitchFamily="34" charset="0"/>
              </a:rPr>
              <a:t>and covered area </a:t>
            </a:r>
            <a:r>
              <a:rPr lang="en-US" sz="1200" dirty="0">
                <a:latin typeface="+mn-lt"/>
                <a:cs typeface="Calibri" panose="020F0502020204030204" pitchFamily="34" charset="0"/>
              </a:rPr>
              <a:t>of the overshooting convection within a 500-km perimeter (panel 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  <a:cs typeface="Calibri" panose="020F0502020204030204" pitchFamily="34" charset="0"/>
              </a:rPr>
              <a:t>Largest humidity outlier indicated by orange line</a:t>
            </a:r>
          </a:p>
          <a:p>
            <a:pPr marL="582930" lvl="1" indent="-171450">
              <a:buFont typeface="Arial" panose="020B0604020202020204" pitchFamily="34" charset="0"/>
              <a:buChar char="•"/>
            </a:pPr>
            <a:endParaRPr lang="en-US" sz="1200" dirty="0">
              <a:cs typeface="Calibri" panose="020F0502020204030204" pitchFamily="34" charset="0"/>
            </a:endParaRPr>
          </a:p>
          <a:p>
            <a:pPr marL="582930" lvl="1" indent="-171450">
              <a:buFont typeface="Arial" panose="020B0604020202020204" pitchFamily="34" charset="0"/>
              <a:buChar char="•"/>
            </a:pPr>
            <a:endParaRPr lang="en-US" sz="1200" dirty="0">
              <a:cs typeface="Calibri" panose="020F0502020204030204" pitchFamily="34" charset="0"/>
            </a:endParaRPr>
          </a:p>
          <a:p>
            <a:pPr marL="582930" lvl="1" indent="-171450">
              <a:buFont typeface="Arial" panose="020B0604020202020204" pitchFamily="34" charset="0"/>
              <a:buChar char="•"/>
            </a:pPr>
            <a:endParaRPr lang="en-US" sz="1200" dirty="0">
              <a:cs typeface="Calibri" panose="020F0502020204030204" pitchFamily="34" charset="0"/>
            </a:endParaRPr>
          </a:p>
          <a:p>
            <a:pPr marL="582930" lvl="1" indent="-171450">
              <a:buFont typeface="Arial" panose="020B0604020202020204" pitchFamily="34" charset="0"/>
              <a:buChar char="•"/>
            </a:pPr>
            <a:endParaRPr lang="en-US" sz="1200" dirty="0"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anose="020F0502020204030204" pitchFamily="34" charset="0"/>
              </a:rPr>
              <a:t>The median and interquartile range of proximity (panel d) and area (panel f) as a </a:t>
            </a:r>
            <a:r>
              <a:rPr lang="en-US" b="1" dirty="0">
                <a:latin typeface="+mn-lt"/>
                <a:cs typeface="Calibri" panose="020F0502020204030204" pitchFamily="34" charset="0"/>
              </a:rPr>
              <a:t>function of water vapor</a:t>
            </a:r>
            <a:r>
              <a:rPr lang="en-US" dirty="0">
                <a:latin typeface="+mn-lt"/>
                <a:cs typeface="Calibri" panose="020F0502020204030204" pitchFamily="34" charset="0"/>
              </a:rPr>
              <a:t> mixing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+mn-lt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+mn-lt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Calibri" panose="020F0502020204030204" pitchFamily="34" charset="0"/>
            </a:endParaRPr>
          </a:p>
          <a:p>
            <a:pPr lvl="1" algn="just"/>
            <a:endParaRPr lang="en-US" sz="1200" dirty="0">
              <a:cs typeface="Calibri" panose="020F0502020204030204" pitchFamily="34" charset="0"/>
            </a:endParaRPr>
          </a:p>
          <a:p>
            <a:pPr marL="582930" lvl="1" indent="-171450" algn="just">
              <a:buFont typeface="Arial" panose="020B0604020202020204" pitchFamily="34" charset="0"/>
              <a:buChar char="•"/>
            </a:pPr>
            <a:endParaRPr lang="en-US" sz="1200" dirty="0">
              <a:cs typeface="Calibri" panose="020F0502020204030204" pitchFamily="34" charset="0"/>
            </a:endParaRPr>
          </a:p>
          <a:p>
            <a:pPr marL="582930" lvl="1" indent="-171450" algn="just">
              <a:buFont typeface="Arial" panose="020B0604020202020204" pitchFamily="34" charset="0"/>
              <a:buChar char="•"/>
            </a:pPr>
            <a:endParaRPr lang="en-US" sz="1200" dirty="0">
              <a:cs typeface="Calibri" panose="020F0502020204030204" pitchFamily="34" charset="0"/>
            </a:endParaRPr>
          </a:p>
          <a:p>
            <a:pPr marL="582930" lvl="1" indent="-171450" algn="just">
              <a:buFont typeface="Arial" panose="020B0604020202020204" pitchFamily="34" charset="0"/>
              <a:buChar char="•"/>
            </a:pPr>
            <a:endParaRPr lang="en-US" sz="1200" dirty="0">
              <a:cs typeface="Calibri" panose="020F0502020204030204" pitchFamily="34" charset="0"/>
            </a:endParaRPr>
          </a:p>
          <a:p>
            <a:pPr marL="582930" lvl="1" indent="-171450" algn="just">
              <a:buFont typeface="Arial" panose="020B0604020202020204" pitchFamily="34" charset="0"/>
              <a:buChar char="•"/>
            </a:pPr>
            <a:endParaRPr lang="en-US" sz="1200" dirty="0">
              <a:cs typeface="Calibri" panose="020F0502020204030204" pitchFamily="34" charset="0"/>
            </a:endParaRPr>
          </a:p>
          <a:p>
            <a:pPr marL="582930" lvl="1" indent="-171450" algn="just">
              <a:buFont typeface="Arial" panose="020B0604020202020204" pitchFamily="34" charset="0"/>
              <a:buChar char="•"/>
            </a:pPr>
            <a:endParaRPr lang="en-US" sz="1200" dirty="0"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24B1A7-F96D-0841-9731-BC80FDD74266}"/>
                  </a:ext>
                </a:extLst>
              </p:cNvPr>
              <p:cNvSpPr txBox="1"/>
              <p:nvPr/>
            </p:nvSpPr>
            <p:spPr>
              <a:xfrm>
                <a:off x="344699" y="1827109"/>
                <a:ext cx="394802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1" i="1" smtClean="0">
                        <a:solidFill>
                          <a:srgbClr val="A60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200" b="1" dirty="0">
                    <a:solidFill>
                      <a:srgbClr val="A60020"/>
                    </a:solidFill>
                    <a:cs typeface="Arial" panose="020B0604020202020204" pitchFamily="34" charset="0"/>
                  </a:rPr>
                  <a:t> 	Only 2.3% of profiles are as close to 	overshooting 	convection </a:t>
                </a:r>
              </a:p>
              <a:p>
                <a14:m>
                  <m:oMath xmlns:m="http://schemas.openxmlformats.org/officeDocument/2006/math">
                    <m:r>
                      <a:rPr lang="en-US" sz="1200" b="1" i="1" smtClean="0">
                        <a:solidFill>
                          <a:srgbClr val="A60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200" b="1" dirty="0">
                    <a:solidFill>
                      <a:srgbClr val="A60020"/>
                    </a:solidFill>
                    <a:cs typeface="Arial" panose="020B0604020202020204" pitchFamily="34" charset="0"/>
                  </a:rPr>
                  <a:t> 	Only 0.024% of profiles are associated with 	larger overshooting convection</a:t>
                </a:r>
              </a:p>
              <a:p>
                <a:endParaRPr lang="en-US" sz="1200" b="1" dirty="0">
                  <a:solidFill>
                    <a:srgbClr val="A60020"/>
                  </a:solidFill>
                  <a:cs typeface="Arial" panose="020B0604020202020204" pitchFamily="34" charset="0"/>
                </a:endParaRPr>
              </a:p>
              <a:p>
                <a:endParaRPr lang="en-US" sz="1200" b="1" dirty="0">
                  <a:solidFill>
                    <a:srgbClr val="A60020"/>
                  </a:solidFill>
                  <a:cs typeface="Arial" panose="020B0604020202020204" pitchFamily="34" charset="0"/>
                </a:endParaRPr>
              </a:p>
              <a:p>
                <a:r>
                  <a:rPr lang="en-US" sz="1200" b="1" dirty="0">
                    <a:solidFill>
                      <a:srgbClr val="A60020"/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:endParaRPr lang="en-US" sz="1200" b="1" dirty="0">
                  <a:solidFill>
                    <a:srgbClr val="A60020"/>
                  </a:solidFill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200" b="1" i="1">
                        <a:solidFill>
                          <a:srgbClr val="A60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200" b="1" dirty="0">
                    <a:solidFill>
                      <a:srgbClr val="A60020"/>
                    </a:solidFill>
                    <a:cs typeface="Arial" panose="020B0604020202020204" pitchFamily="34" charset="0"/>
                  </a:rPr>
                  <a:t> 	Larger humidity outliers are closer to large 	overshooting convection </a:t>
                </a:r>
              </a:p>
              <a:p>
                <a14:m>
                  <m:oMath xmlns:m="http://schemas.openxmlformats.org/officeDocument/2006/math">
                    <m:r>
                      <a:rPr lang="en-US" sz="1200" b="1" i="1">
                        <a:solidFill>
                          <a:srgbClr val="A60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200" b="1" dirty="0">
                    <a:solidFill>
                      <a:srgbClr val="A60020"/>
                    </a:solidFill>
                    <a:cs typeface="Arial" panose="020B0604020202020204" pitchFamily="34" charset="0"/>
                  </a:rPr>
                  <a:t> 	Overshooting height and ice water content 	show 	no correlation with humidity outliers 	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24B1A7-F96D-0841-9731-BC80FDD74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99" y="1827109"/>
                <a:ext cx="3948028" cy="2308324"/>
              </a:xfrm>
              <a:prstGeom prst="rect">
                <a:avLst/>
              </a:prstGeom>
              <a:blipFill>
                <a:blip r:embed="rId6"/>
                <a:stretch>
                  <a:fillRect t="-549"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C6DE72B-CDB6-D240-8330-4001E82E1DAC}"/>
              </a:ext>
            </a:extLst>
          </p:cNvPr>
          <p:cNvSpPr txBox="1"/>
          <p:nvPr/>
        </p:nvSpPr>
        <p:spPr>
          <a:xfrm>
            <a:off x="344700" y="4469914"/>
            <a:ext cx="422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cs typeface="Calibri" panose="020F0502020204030204" pitchFamily="34" charset="0"/>
              </a:rPr>
              <a:t>We successfully trained a neural network to predict MODIS cloud top pressure from MLS observations (not shown)</a:t>
            </a:r>
          </a:p>
          <a:p>
            <a:endParaRPr lang="en-US" sz="1200" dirty="0"/>
          </a:p>
        </p:txBody>
      </p:sp>
      <p:pic>
        <p:nvPicPr>
          <p:cNvPr id="2" name="Audio Recording Oct 12, 2020 at 9:07:49 PM" descr="Audio Recording Oct 12, 2020 at 9:07:49 PM">
            <a:hlinkClick r:id="" action="ppaction://media"/>
            <a:extLst>
              <a:ext uri="{FF2B5EF4-FFF2-40B4-BE49-F238E27FC236}">
                <a16:creationId xmlns:a16="http://schemas.microsoft.com/office/drawing/2014/main" id="{43B363D2-AF08-394A-90E5-45B20B014A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5550" y="878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9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0DF2E88-E87B-024D-8A6C-78991A91DC9C}"/>
              </a:ext>
            </a:extLst>
          </p:cNvPr>
          <p:cNvSpPr txBox="1">
            <a:spLocks/>
          </p:cNvSpPr>
          <p:nvPr/>
        </p:nvSpPr>
        <p:spPr>
          <a:xfrm>
            <a:off x="344698" y="915129"/>
            <a:ext cx="8454601" cy="36191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11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Journal article on </a:t>
            </a:r>
            <a:r>
              <a:rPr lang="en-US" dirty="0" err="1"/>
              <a:t>colocated</a:t>
            </a:r>
            <a:r>
              <a:rPr lang="en-US" dirty="0"/>
              <a:t> MLS-MODIS analysis, currently in review at Geophysical Research Letters 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Journal article on MLS cloud detection via neural networks, in preparation for Atmospheric Measurement Techniques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Journal article on extreme </a:t>
            </a:r>
            <a:r>
              <a:rPr lang="en-US" dirty="0" err="1"/>
              <a:t>pyrocumulonimbus</a:t>
            </a:r>
            <a:r>
              <a:rPr lang="en-US" dirty="0"/>
              <a:t> events resulting from the historic 2020 Australian fires, currently in review at Geophysical Research Letters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 algn="just">
              <a:spcBef>
                <a:spcPts val="0"/>
              </a:spcBef>
            </a:pP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0652BCB-1E01-1940-B06D-A0BCF6DA530F}"/>
              </a:ext>
            </a:extLst>
          </p:cNvPr>
          <p:cNvSpPr txBox="1">
            <a:spLocks/>
          </p:cNvSpPr>
          <p:nvPr/>
        </p:nvSpPr>
        <p:spPr>
          <a:xfrm>
            <a:off x="344699" y="279192"/>
            <a:ext cx="8454602" cy="43018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 baseline="0">
                <a:solidFill>
                  <a:srgbClr val="990000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Publications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322AD8C-561D-5747-9EE5-8DDB221638F5}"/>
              </a:ext>
            </a:extLst>
          </p:cNvPr>
          <p:cNvSpPr txBox="1">
            <a:spLocks/>
          </p:cNvSpPr>
          <p:nvPr/>
        </p:nvSpPr>
        <p:spPr>
          <a:xfrm>
            <a:off x="1113325" y="1241700"/>
            <a:ext cx="5724798" cy="81280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11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Werner, F.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Schwartz, M. J., Livesey, N. J., Read, W. J., and Santee, M. L. (2020), Extreme outliers in lower stratospheric water vapor over North America observed by MLS: Relation to overshooting convection diagnosed from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colocated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Aqua-MODIS data,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Geophys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. Res. Lett.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in review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udio Recording Oct 12, 2020 at 9:28:51 PM" descr="Audio Recording Oct 12, 2020 at 9:28:51 PM">
            <a:hlinkClick r:id="" action="ppaction://media"/>
            <a:extLst>
              <a:ext uri="{FF2B5EF4-FFF2-40B4-BE49-F238E27FC236}">
                <a16:creationId xmlns:a16="http://schemas.microsoft.com/office/drawing/2014/main" id="{86316471-D806-BF47-B05B-6B52976230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3548" y="103157"/>
            <a:ext cx="812800" cy="812800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5FCED96-832C-A243-897D-4E9BECAC0FF6}"/>
              </a:ext>
            </a:extLst>
          </p:cNvPr>
          <p:cNvSpPr txBox="1">
            <a:spLocks/>
          </p:cNvSpPr>
          <p:nvPr/>
        </p:nvSpPr>
        <p:spPr>
          <a:xfrm>
            <a:off x="1113325" y="2724725"/>
            <a:ext cx="5724798" cy="5833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11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Werner, F.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Schwartz, M. J., Livesey, N. J., Read, W. J., and Santee, M. L. (2020), Improved cloud detection for MLS: Training an artificial neural network 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colocated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MLS and Aqua MODIS data,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Atmos. Meas. Tech.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in preparation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A2A9E4A-58D3-B14B-AD90-74692763D8EA}"/>
              </a:ext>
            </a:extLst>
          </p:cNvPr>
          <p:cNvSpPr txBox="1">
            <a:spLocks/>
          </p:cNvSpPr>
          <p:nvPr/>
        </p:nvSpPr>
        <p:spPr>
          <a:xfrm>
            <a:off x="1113325" y="4228371"/>
            <a:ext cx="5724798" cy="5833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11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Schwartz, M. J., Santee, M. L., Pumphrey, H. C., Manney, G. L., Lambert, A., Livesey, N. J., Read,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Millán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L., Neu, J. L., Read, W. J.,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Werner, F.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(2020), Australian New Year’s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PyroCb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impact on Stratospheric Composition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Geophys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. Res. Lett.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in review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7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White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65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15036</TotalTime>
  <Words>886</Words>
  <Application>Microsoft Macintosh PowerPoint</Application>
  <PresentationFormat>On-screen Show (16:9)</PresentationFormat>
  <Paragraphs>114</Paragraphs>
  <Slides>6</Slides>
  <Notes>5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 Math</vt:lpstr>
      <vt:lpstr>Helvetica</vt:lpstr>
      <vt:lpstr>Tahoma</vt:lpstr>
      <vt:lpstr>NASAjpl-WhiteTheme-16x9-vA6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Frank Werner</cp:lastModifiedBy>
  <cp:revision>240</cp:revision>
  <dcterms:created xsi:type="dcterms:W3CDTF">2016-09-08T21:41:17Z</dcterms:created>
  <dcterms:modified xsi:type="dcterms:W3CDTF">2020-10-13T04:39:37Z</dcterms:modified>
</cp:coreProperties>
</file>