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21"/>
  </p:notesMasterIdLst>
  <p:handoutMasterIdLst>
    <p:handoutMasterId r:id="rId22"/>
  </p:handoutMasterIdLst>
  <p:sldIdLst>
    <p:sldId id="282" r:id="rId3"/>
    <p:sldId id="288" r:id="rId4"/>
    <p:sldId id="817" r:id="rId5"/>
    <p:sldId id="815" r:id="rId6"/>
    <p:sldId id="818" r:id="rId7"/>
    <p:sldId id="816" r:id="rId8"/>
    <p:sldId id="290" r:id="rId9"/>
    <p:sldId id="811" r:id="rId10"/>
    <p:sldId id="291" r:id="rId11"/>
    <p:sldId id="292" r:id="rId12"/>
    <p:sldId id="293" r:id="rId13"/>
    <p:sldId id="812" r:id="rId14"/>
    <p:sldId id="822" r:id="rId15"/>
    <p:sldId id="814" r:id="rId16"/>
    <p:sldId id="819" r:id="rId17"/>
    <p:sldId id="294" r:id="rId18"/>
    <p:sldId id="281" r:id="rId19"/>
    <p:sldId id="820" r:id="rId20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5"/>
    <p:restoredTop sz="96405" autoAdjust="0"/>
  </p:normalViewPr>
  <p:slideViewPr>
    <p:cSldViewPr snapToGrid="0" snapToObjects="1">
      <p:cViewPr>
        <p:scale>
          <a:sx n="140" d="100"/>
          <a:sy n="140" d="100"/>
        </p:scale>
        <p:origin x="360" y="7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11/11/20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11/11/20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(Plain language description designed for the non expert in the field. The introduction should be concise and should provide a broad context of your work.)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1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(Plain language description designed for the non expert in the field. The introduction should be concise and should provide a broad context of your work.)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0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(Plain language description designed for the non expert in the field. The introduction should be concise and should provide a broad context of your work.)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4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(Plain language description designed for the non expert in the field. The introduction should be concise and should provide a broad context of your work.)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(Plain language description designed for the non expert in the field. The introduction should be concise and should provide a broad context of your work.)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3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Include all conference papers, journal articles in prep/submitted/accepted, book chapters as a result of your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4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30621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06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1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257175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Cloud tomography from space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11/11/20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97" r:id="rId13"/>
    <p:sldLayoutId id="2147483702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12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1910.0007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27090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2020 Postdoc Research Day Presentation Conference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New Insights into Cloud Properties: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3D Cloud Tomography </a:t>
            </a:r>
            <a:r>
              <a:rPr lang="en-US" sz="2400" b="1" dirty="0"/>
              <a:t>from Space</a:t>
            </a:r>
            <a:endParaRPr lang="en-US" sz="2400" b="1" dirty="0">
              <a:latin typeface="+mj-lt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Linda Forster, Anthony B. Davis, David J. Diner, Bernhard Mayer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329 J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Anthony B. Davis (329 J)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E808EBF-8BBB-624E-87A5-8E52B6E8EC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2" b="217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144C086-2871-7142-9EC5-A7DD5D105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8897" r="23281" b="38392"/>
          <a:stretch/>
        </p:blipFill>
        <p:spPr bwMode="auto">
          <a:xfrm>
            <a:off x="6541740" y="3535210"/>
            <a:ext cx="2263592" cy="7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F0808E-E8CE-6240-BFB2-B8FFC5F6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19" y="2708524"/>
            <a:ext cx="1471779" cy="77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Recording Oct 12, 2020 at 5:38:46 PM" descr="Audio Recording Oct 12, 2020 at 5:38:46 PM">
            <a:hlinkClick r:id="" action="ppaction://media"/>
            <a:extLst>
              <a:ext uri="{FF2B5EF4-FFF2-40B4-BE49-F238E27FC236}">
                <a16:creationId xmlns:a16="http://schemas.microsoft.com/office/drawing/2014/main" id="{87F0727B-DB10-2240-BE42-A8DB5FAD6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7008" y="54651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327899"/>
            <a:ext cx="8671143" cy="434101"/>
          </a:xfrm>
        </p:spPr>
        <p:txBody>
          <a:bodyPr/>
          <a:lstStyle/>
          <a:p>
            <a:r>
              <a:rPr lang="en-US" dirty="0"/>
              <a:t>Advance cloud tomography to satellite observations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2305BAC-613C-9643-9779-9A09A480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856" y="1436839"/>
            <a:ext cx="3988780" cy="230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15C8DD-E297-5C47-BC61-3082C4543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35" y="1066626"/>
            <a:ext cx="3449810" cy="2665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C782F-CE51-3F4E-9C63-128A584C380D}"/>
              </a:ext>
            </a:extLst>
          </p:cNvPr>
          <p:cNvSpPr txBox="1"/>
          <p:nvPr/>
        </p:nvSpPr>
        <p:spPr>
          <a:xfrm>
            <a:off x="218856" y="1083782"/>
            <a:ext cx="1312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AirMSPI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on ER2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[Diner et al. 2013]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CA786D-BFF5-6E4E-BFDD-701C55AE0A3F}"/>
              </a:ext>
            </a:extLst>
          </p:cNvPr>
          <p:cNvSpPr txBox="1"/>
          <p:nvPr/>
        </p:nvSpPr>
        <p:spPr>
          <a:xfrm>
            <a:off x="5233687" y="1178987"/>
            <a:ext cx="1312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MISR on Terra</a:t>
            </a:r>
            <a:b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[Diner et al. 1998]</a:t>
            </a:r>
          </a:p>
        </p:txBody>
      </p: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28040989-0CB8-8747-B73B-140CA439FC41}"/>
              </a:ext>
            </a:extLst>
          </p:cNvPr>
          <p:cNvSpPr/>
          <p:nvPr/>
        </p:nvSpPr>
        <p:spPr>
          <a:xfrm>
            <a:off x="4364943" y="2077695"/>
            <a:ext cx="492662" cy="300464"/>
          </a:xfrm>
          <a:prstGeom prst="stripedRightArrow">
            <a:avLst/>
          </a:prstGeom>
          <a:solidFill>
            <a:srgbClr val="3F3F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B06948-C9BD-5842-9F0A-2491A759B232}"/>
              </a:ext>
            </a:extLst>
          </p:cNvPr>
          <p:cNvSpPr txBox="1"/>
          <p:nvPr/>
        </p:nvSpPr>
        <p:spPr>
          <a:xfrm>
            <a:off x="1240306" y="3740292"/>
            <a:ext cx="156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Pixel size ≈ 20 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228614-DC57-DF4C-AF0C-AE65EEAE2161}"/>
              </a:ext>
            </a:extLst>
          </p:cNvPr>
          <p:cNvSpPr txBox="1"/>
          <p:nvPr/>
        </p:nvSpPr>
        <p:spPr>
          <a:xfrm>
            <a:off x="5845920" y="3740292"/>
            <a:ext cx="1665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Pixel size ≈ 275 m</a:t>
            </a: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7B75F77B-A099-FD4A-A0F2-12633C0BD7FF}"/>
              </a:ext>
            </a:extLst>
          </p:cNvPr>
          <p:cNvSpPr/>
          <p:nvPr/>
        </p:nvSpPr>
        <p:spPr>
          <a:xfrm>
            <a:off x="3252395" y="3859242"/>
            <a:ext cx="2705421" cy="554385"/>
          </a:xfrm>
          <a:prstGeom prst="curvedUpArrow">
            <a:avLst>
              <a:gd name="adj1" fmla="val 19977"/>
              <a:gd name="adj2" fmla="val 65522"/>
              <a:gd name="adj3" fmla="val 32654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F8B6A2-DCA7-1444-8477-9D77C9C5DD13}"/>
              </a:ext>
            </a:extLst>
          </p:cNvPr>
          <p:cNvSpPr/>
          <p:nvPr/>
        </p:nvSpPr>
        <p:spPr>
          <a:xfrm>
            <a:off x="4013811" y="3710602"/>
            <a:ext cx="1205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by</a:t>
            </a:r>
            <a:b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factor 10!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500759-794C-9048-9277-8BFC959E27B2}"/>
              </a:ext>
            </a:extLst>
          </p:cNvPr>
          <p:cNvSpPr/>
          <p:nvPr/>
        </p:nvSpPr>
        <p:spPr>
          <a:xfrm>
            <a:off x="1946387" y="4522495"/>
            <a:ext cx="5317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O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bservation of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larger, optically thick cloud volumes</a:t>
            </a:r>
            <a:endParaRPr lang="en-US" dirty="0"/>
          </a:p>
        </p:txBody>
      </p:sp>
      <p:pic>
        <p:nvPicPr>
          <p:cNvPr id="10" name="Audio Recording Nov 12, 2020 at 5:21:27 PM" descr="Audio Recording Nov 12, 2020 at 5:21:27 PM">
            <a:hlinkClick r:id="" action="ppaction://media"/>
            <a:extLst>
              <a:ext uri="{FF2B5EF4-FFF2-40B4-BE49-F238E27FC236}">
                <a16:creationId xmlns:a16="http://schemas.microsoft.com/office/drawing/2014/main" id="{E6CEA994-B984-5648-A5B9-A27CAEE5E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8863" y="55458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264FC6-D3EC-CA48-85F6-48A71D9E66C3}"/>
              </a:ext>
            </a:extLst>
          </p:cNvPr>
          <p:cNvSpPr/>
          <p:nvPr/>
        </p:nvSpPr>
        <p:spPr>
          <a:xfrm>
            <a:off x="892487" y="2274020"/>
            <a:ext cx="6552133" cy="94656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tomography from space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C893AB-5685-6849-AB7B-0859D0610ACF}"/>
              </a:ext>
            </a:extLst>
          </p:cNvPr>
          <p:cNvSpPr/>
          <p:nvPr/>
        </p:nvSpPr>
        <p:spPr>
          <a:xfrm>
            <a:off x="892488" y="3610103"/>
            <a:ext cx="6552134" cy="94656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DE5E4-F84A-C245-A581-17AB13AED2EC}"/>
              </a:ext>
            </a:extLst>
          </p:cNvPr>
          <p:cNvSpPr txBox="1"/>
          <p:nvPr/>
        </p:nvSpPr>
        <p:spPr>
          <a:xfrm>
            <a:off x="1005959" y="2409544"/>
            <a:ext cx="6552133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Computational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run time and memory issues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for the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radiative transfer solver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Loss of information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due to multiple scattering contributes to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ill-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posedness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of inverse problem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59308-7D32-844E-9CA0-A83D7F666E5D}"/>
              </a:ext>
            </a:extLst>
          </p:cNvPr>
          <p:cNvSpPr txBox="1"/>
          <p:nvPr/>
        </p:nvSpPr>
        <p:spPr>
          <a:xfrm>
            <a:off x="254000" y="923590"/>
            <a:ext cx="7543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pixel size from 20 m (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AirMSPI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275 m (MISR) leads to 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of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larger, optically thick cloud volumes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This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 the following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dirty="0"/>
          </a:p>
        </p:txBody>
      </p:sp>
      <p:pic>
        <p:nvPicPr>
          <p:cNvPr id="11" name="Audio Recording Nov 12, 2020 at 5:40:29 PM" descr="Audio Recording Nov 12, 2020 at 5:40:29 PM">
            <a:hlinkClick r:id="" action="ppaction://media"/>
            <a:extLst>
              <a:ext uri="{FF2B5EF4-FFF2-40B4-BE49-F238E27FC236}">
                <a16:creationId xmlns:a16="http://schemas.microsoft.com/office/drawing/2014/main" id="{EBCF96DB-B4C1-B449-B20A-DB0521D4E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5280" y="55458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of challenge #1:</a:t>
            </a:r>
            <a:br>
              <a:rPr lang="en-US" dirty="0"/>
            </a:br>
            <a:r>
              <a:rPr lang="en-US" dirty="0"/>
              <a:t>Increase efficiency of radiative transfer solver</a:t>
            </a:r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00522975-5336-264B-B1CB-1FF2414A97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0739" r="20715" b="22705"/>
          <a:stretch>
            <a:fillRect/>
          </a:stretch>
        </p:blipFill>
        <p:spPr bwMode="auto">
          <a:xfrm>
            <a:off x="5130089" y="1228183"/>
            <a:ext cx="3389129" cy="340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16B98771-11A4-1949-94E8-852B1790F871}"/>
              </a:ext>
            </a:extLst>
          </p:cNvPr>
          <p:cNvSpPr/>
          <p:nvPr/>
        </p:nvSpPr>
        <p:spPr bwMode="auto">
          <a:xfrm rot="17400000">
            <a:off x="5600022" y="3135939"/>
            <a:ext cx="309045" cy="911837"/>
          </a:xfrm>
          <a:prstGeom prst="rightBrace">
            <a:avLst>
              <a:gd name="adj1" fmla="val 38844"/>
              <a:gd name="adj2" fmla="val 52125"/>
            </a:avLst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64">
            <a:extLst>
              <a:ext uri="{FF2B5EF4-FFF2-40B4-BE49-F238E27FC236}">
                <a16:creationId xmlns:a16="http://schemas.microsoft.com/office/drawing/2014/main" id="{69842F18-D2D0-7543-B91A-98BC633DF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267" y="2706599"/>
            <a:ext cx="9784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  <a:ea typeface="Avenir Book" panose="02000503020000020003" pitchFamily="2" charset="0"/>
                <a:cs typeface="Calibri" panose="020F0502020204030204" pitchFamily="34" charset="0"/>
              </a:rPr>
              <a:t>Veiled</a:t>
            </a:r>
            <a:b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  <a:ea typeface="Avenir Book" panose="02000503020000020003" pitchFamily="2" charset="0"/>
                <a:cs typeface="Calibri" panose="020F0502020204030204" pitchFamily="34" charset="0"/>
              </a:rPr>
            </a:b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  <a:ea typeface="Avenir Book" panose="02000503020000020003" pitchFamily="2" charset="0"/>
                <a:cs typeface="Calibri" panose="020F0502020204030204" pitchFamily="34" charset="0"/>
              </a:rPr>
              <a:t>Core</a:t>
            </a:r>
            <a:endParaRPr lang="en-US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66">
            <a:extLst>
              <a:ext uri="{FF2B5EF4-FFF2-40B4-BE49-F238E27FC236}">
                <a16:creationId xmlns:a16="http://schemas.microsoft.com/office/drawing/2014/main" id="{CE9A2F75-DD02-5D4D-8C0B-9DA810B154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4" t="-2390" r="3178" b="11961"/>
          <a:stretch>
            <a:fillRect/>
          </a:stretch>
        </p:blipFill>
        <p:spPr bwMode="auto">
          <a:xfrm>
            <a:off x="8473315" y="1061081"/>
            <a:ext cx="532570" cy="340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8FB0FBC-0F02-184B-B41C-6205E70152D6}"/>
                  </a:ext>
                </a:extLst>
              </p:cNvPr>
              <p:cNvSpPr/>
              <p:nvPr/>
            </p:nvSpPr>
            <p:spPr>
              <a:xfrm>
                <a:off x="268898" y="1662554"/>
                <a:ext cx="4284814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Optically thick convective clouds have a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”Veiled” Core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(VC) where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details of the liquid water distribution are negligible. They are “veiled” by increased multiple scattering. </a:t>
                </a:r>
                <a:b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Assuming a sensitivity threshold of 5% for MISR, the VC starts at an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optical distance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m:rPr>
                        <m:nor/>
                      </m:rPr>
                      <a:rPr lang="en-US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≈</m:t>
                    </m:r>
                    <m:r>
                      <m:rPr>
                        <m:nor/>
                      </m:rPr>
                      <a:rPr lang="en-US" sz="1600" b="1" i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from cloud boundary.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8FB0FBC-0F02-184B-B41C-6205E7015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98" y="1662554"/>
                <a:ext cx="4284814" cy="2062103"/>
              </a:xfrm>
              <a:prstGeom prst="rect">
                <a:avLst/>
              </a:prstGeom>
              <a:blipFill>
                <a:blip r:embed="rId5"/>
                <a:stretch>
                  <a:fillRect l="-592" t="-1227"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12262D-016A-A443-B863-C98274C25B80}"/>
                  </a:ext>
                </a:extLst>
              </p:cNvPr>
              <p:cNvSpPr txBox="1"/>
              <p:nvPr/>
            </p:nvSpPr>
            <p:spPr>
              <a:xfrm>
                <a:off x="5440486" y="2992281"/>
                <a:ext cx="714939" cy="369332"/>
              </a:xfrm>
              <a:prstGeom prst="rect">
                <a:avLst/>
              </a:prstGeom>
              <a:solidFill>
                <a:schemeClr val="bg1">
                  <a:alpha val="52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12262D-016A-A443-B863-C98274C25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486" y="2992281"/>
                <a:ext cx="714939" cy="369332"/>
              </a:xfrm>
              <a:prstGeom prst="rect">
                <a:avLst/>
              </a:prstGeom>
              <a:blipFill>
                <a:blip r:embed="rId6"/>
                <a:stretch>
                  <a:fillRect l="-5263" t="-6667" r="-877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Recording Nov 12, 2020 at 5:48:53 PM" descr="Audio Recording Nov 12, 2020 at 5:48:53 PM">
            <a:hlinkClick r:id="" action="ppaction://media"/>
            <a:extLst>
              <a:ext uri="{FF2B5EF4-FFF2-40B4-BE49-F238E27FC236}">
                <a16:creationId xmlns:a16="http://schemas.microsoft.com/office/drawing/2014/main" id="{14EE6D98-A767-F049-8272-4F928BE94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5280" y="5351694"/>
            <a:ext cx="812800" cy="81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7B5CDF-BFEF-CB4E-8CD2-AEEAB8E2FD9F}"/>
              </a:ext>
            </a:extLst>
          </p:cNvPr>
          <p:cNvSpPr txBox="1"/>
          <p:nvPr/>
        </p:nvSpPr>
        <p:spPr>
          <a:xfrm>
            <a:off x="393082" y="4540934"/>
            <a:ext cx="745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Forster, L., A. B. Davis, D. J. Diner, and B. Mayer, 2020: Toward Cloud Tomography from Space using MISR and MODIS: Locating the ”Veiled Core” in Opaque Convective Clouds. J. Atmos. Sci., in press.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8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FB0FBC-0F02-184B-B41C-6205E70152D6}"/>
              </a:ext>
            </a:extLst>
          </p:cNvPr>
          <p:cNvSpPr/>
          <p:nvPr/>
        </p:nvSpPr>
        <p:spPr>
          <a:xfrm>
            <a:off x="260657" y="1662305"/>
            <a:ext cx="48283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use of the VC to develop a fast and efficient hybrid radiative transfer (RT) solver:</a:t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solver in the cloud shell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in the core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(e.g. Photon Diffusion Theory).</a:t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bias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introduced by applying Photon Diffusion Theory decreases below MISR’s sensitivity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threshold of 5% inside the VC. 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B07A3E8F-08AB-F347-810D-CEF5845B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/>
              <a:t>Solution of challenge #1:</a:t>
            </a:r>
            <a:br>
              <a:rPr lang="en-US" dirty="0"/>
            </a:br>
            <a:r>
              <a:rPr lang="en-US" dirty="0"/>
              <a:t>Increase efficiency of radiative transfer solver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71859E-3913-5E40-94B7-DFB69E04E818}"/>
              </a:ext>
            </a:extLst>
          </p:cNvPr>
          <p:cNvSpPr txBox="1"/>
          <p:nvPr/>
        </p:nvSpPr>
        <p:spPr>
          <a:xfrm>
            <a:off x="393082" y="4540934"/>
            <a:ext cx="745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Forster, L., A. B. Davis, D. J. Diner, and B. Mayer, 2020: Toward Cloud Tomography from Space using MISR and MODIS: Locating the ”Veiled Core” in Opaque Convective Clouds. J. Atmos. Sci., in press.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Recording Nov 12, 2020 at 6:27:22 PM" descr="Audio Recording Nov 12, 2020 at 6:27:22 PM">
            <a:hlinkClick r:id="" action="ppaction://media"/>
            <a:extLst>
              <a:ext uri="{FF2B5EF4-FFF2-40B4-BE49-F238E27FC236}">
                <a16:creationId xmlns:a16="http://schemas.microsoft.com/office/drawing/2014/main" id="{6354D470-E191-8348-848E-ED458F737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2709" y="5445466"/>
            <a:ext cx="812800" cy="8128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6594B63-BBDC-6841-A0A2-81DE1AA9773D}"/>
              </a:ext>
            </a:extLst>
          </p:cNvPr>
          <p:cNvGrpSpPr/>
          <p:nvPr/>
        </p:nvGrpSpPr>
        <p:grpSpPr>
          <a:xfrm>
            <a:off x="4407408" y="1195285"/>
            <a:ext cx="4764023" cy="3284966"/>
            <a:chOff x="4407408" y="1195285"/>
            <a:chExt cx="4764023" cy="3284966"/>
          </a:xfrm>
        </p:grpSpPr>
        <p:pic>
          <p:nvPicPr>
            <p:cNvPr id="5" name="Graphic 4" descr="Cloud">
              <a:extLst>
                <a:ext uri="{FF2B5EF4-FFF2-40B4-BE49-F238E27FC236}">
                  <a16:creationId xmlns:a16="http://schemas.microsoft.com/office/drawing/2014/main" id="{863EBB13-DE1D-F641-918C-005B768B80E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21274" r="2939" b="22371"/>
            <a:stretch/>
          </p:blipFill>
          <p:spPr>
            <a:xfrm>
              <a:off x="4407408" y="2007108"/>
              <a:ext cx="4764023" cy="24731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Graphic 36" descr="Cloud">
              <a:extLst>
                <a:ext uri="{FF2B5EF4-FFF2-40B4-BE49-F238E27FC236}">
                  <a16:creationId xmlns:a16="http://schemas.microsoft.com/office/drawing/2014/main" id="{CA912BF7-6419-3A47-88AF-54B463B0859B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21274" r="2939" b="22371"/>
            <a:stretch/>
          </p:blipFill>
          <p:spPr>
            <a:xfrm>
              <a:off x="5088995" y="2994270"/>
              <a:ext cx="3280990" cy="143741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TextBox 240">
              <a:extLst>
                <a:ext uri="{FF2B5EF4-FFF2-40B4-BE49-F238E27FC236}">
                  <a16:creationId xmlns:a16="http://schemas.microsoft.com/office/drawing/2014/main" id="{C29FF9CC-1AF0-994D-9C44-20F638014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6389" y="1681122"/>
              <a:ext cx="8213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dirty="0">
                  <a:latin typeface="Calibri" panose="020F0502020204030204" pitchFamily="34" charset="0"/>
                  <a:ea typeface="Avenir Book" panose="02000503020000020003" pitchFamily="2" charset="0"/>
                  <a:cs typeface="Calibri" panose="020F0502020204030204" pitchFamily="34" charset="0"/>
                </a:rPr>
                <a:t>Hybrid</a:t>
              </a:r>
              <a:br>
                <a:rPr lang="en-US" altLang="en-US" sz="1800" dirty="0">
                  <a:latin typeface="Calibri" panose="020F0502020204030204" pitchFamily="34" charset="0"/>
                  <a:ea typeface="Avenir Book" panose="02000503020000020003" pitchFamily="2" charset="0"/>
                  <a:cs typeface="Calibri" panose="020F0502020204030204" pitchFamily="34" charset="0"/>
                </a:rPr>
              </a:br>
              <a:r>
                <a:rPr lang="en-US" altLang="en-US" sz="1800" dirty="0">
                  <a:latin typeface="Calibri" panose="020F0502020204030204" pitchFamily="34" charset="0"/>
                  <a:ea typeface="Avenir Book" panose="02000503020000020003" pitchFamily="2" charset="0"/>
                  <a:cs typeface="Calibri" panose="020F0502020204030204" pitchFamily="34" charset="0"/>
                </a:rPr>
                <a:t>solver</a:t>
              </a:r>
            </a:p>
          </p:txBody>
        </p:sp>
        <p:pic>
          <p:nvPicPr>
            <p:cNvPr id="15" name="Picture 89">
              <a:extLst>
                <a:ext uri="{FF2B5EF4-FFF2-40B4-BE49-F238E27FC236}">
                  <a16:creationId xmlns:a16="http://schemas.microsoft.com/office/drawing/2014/main" id="{E0990E76-9E13-E842-9B35-3754079D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9" t="5524" r="1631" b="69202"/>
            <a:stretch>
              <a:fillRect/>
            </a:stretch>
          </p:blipFill>
          <p:spPr bwMode="auto">
            <a:xfrm>
              <a:off x="6198592" y="1195285"/>
              <a:ext cx="1276117" cy="39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A07F517-EEFC-304B-9362-CB4B5E58CEDF}"/>
                </a:ext>
              </a:extLst>
            </p:cNvPr>
            <p:cNvCxnSpPr/>
            <p:nvPr/>
          </p:nvCxnSpPr>
          <p:spPr bwMode="auto">
            <a:xfrm flipV="1">
              <a:off x="6471491" y="1692171"/>
              <a:ext cx="0" cy="419100"/>
            </a:xfrm>
            <a:prstGeom prst="straightConnector1">
              <a:avLst/>
            </a:prstGeom>
            <a:ln w="25400" cap="flat" cmpd="sng" algn="ctr">
              <a:solidFill>
                <a:srgbClr val="9467BD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7C797EC-D044-564D-88E9-0B3721F7ED5D}"/>
                </a:ext>
              </a:extLst>
            </p:cNvPr>
            <p:cNvCxnSpPr/>
            <p:nvPr/>
          </p:nvCxnSpPr>
          <p:spPr bwMode="auto">
            <a:xfrm rot="2700000" flipV="1">
              <a:off x="6642941" y="1735034"/>
              <a:ext cx="0" cy="419100"/>
            </a:xfrm>
            <a:prstGeom prst="straightConnector1">
              <a:avLst/>
            </a:prstGeom>
            <a:ln w="25400" cap="flat" cmpd="sng" algn="ctr">
              <a:solidFill>
                <a:srgbClr val="FFBB78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19E19EF-E7A9-954B-B5B0-3884E5ABB2C1}"/>
                </a:ext>
              </a:extLst>
            </p:cNvPr>
            <p:cNvCxnSpPr/>
            <p:nvPr/>
          </p:nvCxnSpPr>
          <p:spPr bwMode="auto">
            <a:xfrm rot="18900000" flipV="1">
              <a:off x="6308773" y="1710427"/>
              <a:ext cx="0" cy="484187"/>
            </a:xfrm>
            <a:prstGeom prst="straightConnector1">
              <a:avLst/>
            </a:prstGeom>
            <a:ln w="25400" cap="flat" cmpd="sng" algn="ctr">
              <a:solidFill>
                <a:srgbClr val="FF7F0D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5B36D4F-ECD2-E440-8B1D-8F5EEBA00AB3}"/>
                </a:ext>
              </a:extLst>
            </p:cNvPr>
            <p:cNvCxnSpPr/>
            <p:nvPr/>
          </p:nvCxnSpPr>
          <p:spPr bwMode="auto">
            <a:xfrm rot="20040000" flipV="1">
              <a:off x="6369891" y="1703284"/>
              <a:ext cx="0" cy="419100"/>
            </a:xfrm>
            <a:prstGeom prst="straightConnector1">
              <a:avLst/>
            </a:prstGeom>
            <a:ln w="25400" cap="flat" cmpd="sng" algn="ctr">
              <a:solidFill>
                <a:srgbClr val="1F77B4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BEF6DC-E094-684B-80EA-D6B587043A51}"/>
                </a:ext>
              </a:extLst>
            </p:cNvPr>
            <p:cNvCxnSpPr/>
            <p:nvPr/>
          </p:nvCxnSpPr>
          <p:spPr bwMode="auto">
            <a:xfrm rot="1560000" flipV="1">
              <a:off x="6577854" y="1706459"/>
              <a:ext cx="0" cy="420687"/>
            </a:xfrm>
            <a:prstGeom prst="straightConnector1">
              <a:avLst/>
            </a:prstGeom>
            <a:ln w="25400" cap="flat" cmpd="sng" algn="ctr">
              <a:solidFill>
                <a:srgbClr val="AEC8E9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99B5E3-7C05-B141-A509-66D3040E9717}"/>
                </a:ext>
              </a:extLst>
            </p:cNvPr>
            <p:cNvCxnSpPr/>
            <p:nvPr/>
          </p:nvCxnSpPr>
          <p:spPr bwMode="auto">
            <a:xfrm rot="3600000" flipV="1">
              <a:off x="6673898" y="1753290"/>
              <a:ext cx="0" cy="484187"/>
            </a:xfrm>
            <a:prstGeom prst="straightConnector1">
              <a:avLst/>
            </a:prstGeom>
            <a:ln w="25400" cap="flat" cmpd="sng" algn="ctr">
              <a:solidFill>
                <a:srgbClr val="98E089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B3D8F36-0266-B04B-B142-D7B069C028A0}"/>
                </a:ext>
              </a:extLst>
            </p:cNvPr>
            <p:cNvCxnSpPr/>
            <p:nvPr/>
          </p:nvCxnSpPr>
          <p:spPr bwMode="auto">
            <a:xfrm rot="18000000" flipV="1">
              <a:off x="6272260" y="1756465"/>
              <a:ext cx="0" cy="465138"/>
            </a:xfrm>
            <a:prstGeom prst="straightConnector1">
              <a:avLst/>
            </a:prstGeom>
            <a:ln w="25400" cap="flat" cmpd="sng" algn="ctr">
              <a:solidFill>
                <a:srgbClr val="2BA12C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B5ACF6C-B40D-5747-B7A8-695CB9019E93}"/>
                </a:ext>
              </a:extLst>
            </p:cNvPr>
            <p:cNvCxnSpPr/>
            <p:nvPr/>
          </p:nvCxnSpPr>
          <p:spPr bwMode="auto">
            <a:xfrm rot="17400000" flipV="1">
              <a:off x="6246067" y="1796946"/>
              <a:ext cx="0" cy="466725"/>
            </a:xfrm>
            <a:prstGeom prst="straightConnector1">
              <a:avLst/>
            </a:prstGeom>
            <a:ln w="25400" cap="flat" cmpd="sng" algn="ctr">
              <a:solidFill>
                <a:srgbClr val="D72728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A4C4173-A754-BD40-A483-B504450D24E0}"/>
                </a:ext>
              </a:extLst>
            </p:cNvPr>
            <p:cNvCxnSpPr/>
            <p:nvPr/>
          </p:nvCxnSpPr>
          <p:spPr bwMode="auto">
            <a:xfrm rot="4200000" flipV="1">
              <a:off x="6688979" y="1792183"/>
              <a:ext cx="0" cy="485775"/>
            </a:xfrm>
            <a:prstGeom prst="straightConnector1">
              <a:avLst/>
            </a:prstGeom>
            <a:ln w="25400" cap="flat" cmpd="sng" algn="ctr">
              <a:solidFill>
                <a:srgbClr val="FF9996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62">
              <a:extLst>
                <a:ext uri="{FF2B5EF4-FFF2-40B4-BE49-F238E27FC236}">
                  <a16:creationId xmlns:a16="http://schemas.microsoft.com/office/drawing/2014/main" id="{EAD533AE-8793-994C-8992-CFA40147F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4881" y="3675488"/>
              <a:ext cx="10272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venir Book" panose="02000503020000020003" pitchFamily="2" charset="0"/>
                  <a:cs typeface="Calibri" panose="020F0502020204030204" pitchFamily="34" charset="0"/>
                </a:rPr>
                <a:t>Diffusion</a:t>
              </a:r>
            </a:p>
          </p:txBody>
        </p:sp>
        <p:sp>
          <p:nvSpPr>
            <p:cNvPr id="29" name="TextBox 163">
              <a:extLst>
                <a:ext uri="{FF2B5EF4-FFF2-40B4-BE49-F238E27FC236}">
                  <a16:creationId xmlns:a16="http://schemas.microsoft.com/office/drawing/2014/main" id="{C0B28C3B-CA2C-A145-A8D3-BB60A73C1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633" y="2397297"/>
              <a:ext cx="187336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Avenir Book" panose="02000503020000020003" pitchFamily="2" charset="0"/>
                  <a:cs typeface="Calibri" panose="020F0502020204030204" pitchFamily="34" charset="0"/>
                </a:rPr>
                <a:t>Detailed</a:t>
              </a:r>
              <a:br>
                <a:rPr lang="en-US" altLang="en-US" sz="1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Avenir Book" panose="02000503020000020003" pitchFamily="2" charset="0"/>
                  <a:cs typeface="Calibri" panose="020F0502020204030204" pitchFamily="34" charset="0"/>
                </a:rPr>
              </a:br>
              <a:r>
                <a:rPr lang="en-US" altLang="en-US" sz="1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Avenir Book" panose="02000503020000020003" pitchFamily="2" charset="0"/>
                  <a:cs typeface="Calibri" panose="020F0502020204030204" pitchFamily="34" charset="0"/>
                </a:rPr>
                <a:t>radiative transfer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6A8B3B-E689-3844-9DCB-38A96D07EF2B}"/>
                </a:ext>
              </a:extLst>
            </p:cNvPr>
            <p:cNvSpPr txBox="1"/>
            <p:nvPr/>
          </p:nvSpPr>
          <p:spPr>
            <a:xfrm>
              <a:off x="8156961" y="2007108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Shell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24A579-A54C-F247-A933-50F8F77E5C21}"/>
                </a:ext>
              </a:extLst>
            </p:cNvPr>
            <p:cNvSpPr txBox="1"/>
            <p:nvPr/>
          </p:nvSpPr>
          <p:spPr>
            <a:xfrm>
              <a:off x="8369984" y="2598413"/>
              <a:ext cx="6970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Veiled</a:t>
              </a:r>
              <a:b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CD337BE-158D-8044-85D5-4EE8D54605EE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7438859" y="2890801"/>
              <a:ext cx="931125" cy="931647"/>
            </a:xfrm>
            <a:prstGeom prst="straightConnector1">
              <a:avLst/>
            </a:prstGeom>
            <a:ln w="25400" cmpd="sng">
              <a:solidFill>
                <a:schemeClr val="bg1">
                  <a:lumMod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DC744D2-8118-004A-B381-9C665F1F3F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2454" y="2403086"/>
              <a:ext cx="565273" cy="602430"/>
            </a:xfrm>
            <a:prstGeom prst="straightConnector1">
              <a:avLst/>
            </a:prstGeom>
            <a:ln w="25400" cmpd="sng">
              <a:solidFill>
                <a:schemeClr val="bg2">
                  <a:lumMod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3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of challenge #2: </a:t>
            </a:r>
            <a:br>
              <a:rPr lang="en-US" dirty="0"/>
            </a:br>
            <a:r>
              <a:rPr lang="en-US" dirty="0"/>
              <a:t>Regularization and improved initial guess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FB0FBC-0F02-184B-B41C-6205E70152D6}"/>
              </a:ext>
            </a:extLst>
          </p:cNvPr>
          <p:cNvSpPr/>
          <p:nvPr/>
        </p:nvSpPr>
        <p:spPr>
          <a:xfrm>
            <a:off x="254000" y="3953018"/>
            <a:ext cx="6653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Testbed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developing regularization methods</a:t>
            </a:r>
          </a:p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data for deep learning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 to obtain an improved estimate for the initial guess of the reconstruction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6E69E505-8861-C647-BBAF-708DE3F4E6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74888" y="912369"/>
            <a:ext cx="710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 dirty="0">
                <a:latin typeface="Avenir Book" panose="02000503020000020003" pitchFamily="2" charset="0"/>
                <a:ea typeface="Avenir Book" panose="02000503020000020003" pitchFamily="2" charset="0"/>
                <a:cs typeface="Avenir Book" panose="02000503020000020003" pitchFamily="2" charset="0"/>
              </a:rPr>
              <a:t>0°</a:t>
            </a:r>
            <a:endParaRPr lang="en-US" altLang="en-US" sz="1800" dirty="0"/>
          </a:p>
        </p:txBody>
      </p:sp>
      <p:sp>
        <p:nvSpPr>
          <p:cNvPr id="47" name="Rectangle 125">
            <a:extLst>
              <a:ext uri="{FF2B5EF4-FFF2-40B4-BE49-F238E27FC236}">
                <a16:creationId xmlns:a16="http://schemas.microsoft.com/office/drawing/2014/main" id="{FF4A797D-A8AC-3C4A-A86D-81128922D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578" y="2109904"/>
            <a:ext cx="223022" cy="1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Avenir Book" panose="02000503020000020003" pitchFamily="2" charset="0"/>
                <a:ea typeface="Avenir Book" panose="02000503020000020003" pitchFamily="2" charset="0"/>
                <a:cs typeface="Avenir Book" panose="02000503020000020003" pitchFamily="2" charset="0"/>
              </a:rPr>
              <a:t>26°</a:t>
            </a:r>
            <a:endParaRPr lang="en-US" altLang="en-US" sz="1800" dirty="0"/>
          </a:p>
        </p:txBody>
      </p:sp>
      <p:sp>
        <p:nvSpPr>
          <p:cNvPr id="48" name="Rectangle 126">
            <a:extLst>
              <a:ext uri="{FF2B5EF4-FFF2-40B4-BE49-F238E27FC236}">
                <a16:creationId xmlns:a16="http://schemas.microsoft.com/office/drawing/2014/main" id="{8DE3EAFA-94FF-8145-9433-AA277E6D7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8656" y="3002097"/>
            <a:ext cx="5341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Avenir Book" panose="02000503020000020003" pitchFamily="2" charset="0"/>
                <a:ea typeface="Avenir Book" panose="02000503020000020003" pitchFamily="2" charset="0"/>
                <a:cs typeface="Avenir Book" panose="02000503020000020003" pitchFamily="2" charset="0"/>
              </a:rPr>
              <a:t>45°</a:t>
            </a:r>
            <a:endParaRPr lang="en-US" altLang="en-US" sz="1800" dirty="0"/>
          </a:p>
        </p:txBody>
      </p:sp>
      <p:sp>
        <p:nvSpPr>
          <p:cNvPr id="49" name="Rectangle 127">
            <a:extLst>
              <a:ext uri="{FF2B5EF4-FFF2-40B4-BE49-F238E27FC236}">
                <a16:creationId xmlns:a16="http://schemas.microsoft.com/office/drawing/2014/main" id="{DAD3D73D-685C-8F42-A0E5-0F08188AC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031" y="3776245"/>
            <a:ext cx="223022" cy="1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Avenir Book" panose="02000503020000020003" pitchFamily="2" charset="0"/>
                <a:ea typeface="Avenir Book" panose="02000503020000020003" pitchFamily="2" charset="0"/>
                <a:cs typeface="Avenir Book" panose="02000503020000020003" pitchFamily="2" charset="0"/>
              </a:rPr>
              <a:t>60°</a:t>
            </a:r>
            <a:endParaRPr lang="en-US" altLang="en-US" sz="1800" dirty="0"/>
          </a:p>
        </p:txBody>
      </p:sp>
      <p:sp>
        <p:nvSpPr>
          <p:cNvPr id="50" name="Rectangle 131">
            <a:extLst>
              <a:ext uri="{FF2B5EF4-FFF2-40B4-BE49-F238E27FC236}">
                <a16:creationId xmlns:a16="http://schemas.microsoft.com/office/drawing/2014/main" id="{0AC9728F-0AA8-264D-B18B-C07055C2B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978" y="4379081"/>
            <a:ext cx="5341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Avenir Book" panose="02000503020000020003" pitchFamily="2" charset="0"/>
                <a:ea typeface="Avenir Book" panose="02000503020000020003" pitchFamily="2" charset="0"/>
                <a:cs typeface="Avenir Book" panose="02000503020000020003" pitchFamily="2" charset="0"/>
              </a:rPr>
              <a:t>75°</a:t>
            </a:r>
            <a:endParaRPr lang="en-US" altLang="en-US" sz="1800" dirty="0"/>
          </a:p>
        </p:txBody>
      </p:sp>
      <p:pic>
        <p:nvPicPr>
          <p:cNvPr id="56" name="Picture 17">
            <a:extLst>
              <a:ext uri="{FF2B5EF4-FFF2-40B4-BE49-F238E27FC236}">
                <a16:creationId xmlns:a16="http://schemas.microsoft.com/office/drawing/2014/main" id="{32DBF94A-31E8-CA4C-AB1A-C5C0DF697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02" y="1515048"/>
            <a:ext cx="1152299" cy="11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8">
            <a:extLst>
              <a:ext uri="{FF2B5EF4-FFF2-40B4-BE49-F238E27FC236}">
                <a16:creationId xmlns:a16="http://schemas.microsoft.com/office/drawing/2014/main" id="{954CCB7F-FB43-8C47-9D11-21A5791DC2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02" y="406548"/>
            <a:ext cx="1166082" cy="123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0">
            <a:extLst>
              <a:ext uri="{FF2B5EF4-FFF2-40B4-BE49-F238E27FC236}">
                <a16:creationId xmlns:a16="http://schemas.microsoft.com/office/drawing/2014/main" id="{DE3C1D53-8186-F34B-9D0B-FA69BDC775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75" y="2528106"/>
            <a:ext cx="1141855" cy="102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4">
            <a:extLst>
              <a:ext uri="{FF2B5EF4-FFF2-40B4-BE49-F238E27FC236}">
                <a16:creationId xmlns:a16="http://schemas.microsoft.com/office/drawing/2014/main" id="{A7F2AF78-B849-C045-AFDF-CD442D10EC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417"/>
          <a:stretch/>
        </p:blipFill>
        <p:spPr bwMode="auto">
          <a:xfrm>
            <a:off x="7796984" y="4031437"/>
            <a:ext cx="1154630" cy="6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2">
            <a:extLst>
              <a:ext uri="{FF2B5EF4-FFF2-40B4-BE49-F238E27FC236}">
                <a16:creationId xmlns:a16="http://schemas.microsoft.com/office/drawing/2014/main" id="{01CBFEEE-7225-394D-9B04-8790018B5CC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91" y="3404784"/>
            <a:ext cx="1135120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E7ED8-7DB3-814C-83E4-B5516C6BCA3E}"/>
              </a:ext>
            </a:extLst>
          </p:cNvPr>
          <p:cNvSpPr txBox="1"/>
          <p:nvPr/>
        </p:nvSpPr>
        <p:spPr>
          <a:xfrm>
            <a:off x="254000" y="1283806"/>
            <a:ext cx="701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 of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synthetic multi-angle observations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3D radiative transfer model MYSTIC [Mayer 2009] and synthetic cloud fields [provided by Marcin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Kurowski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JPL]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EB307-3D71-3141-B035-3D39BD2986BE}"/>
              </a:ext>
            </a:extLst>
          </p:cNvPr>
          <p:cNvSpPr txBox="1"/>
          <p:nvPr/>
        </p:nvSpPr>
        <p:spPr>
          <a:xfrm>
            <a:off x="7086577" y="378087"/>
            <a:ext cx="767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Viewing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angle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ED7B9D-F185-434C-8EBE-5D8038F7216F}"/>
              </a:ext>
            </a:extLst>
          </p:cNvPr>
          <p:cNvGrpSpPr/>
          <p:nvPr/>
        </p:nvGrpSpPr>
        <p:grpSpPr>
          <a:xfrm>
            <a:off x="274985" y="1988062"/>
            <a:ext cx="6857039" cy="1885920"/>
            <a:chOff x="191571" y="1800229"/>
            <a:chExt cx="6857039" cy="18859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8398EA-C770-7C48-895A-C9677C067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358"/>
            <a:stretch/>
          </p:blipFill>
          <p:spPr>
            <a:xfrm>
              <a:off x="191571" y="1991905"/>
              <a:ext cx="2286000" cy="16942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E4FDA3-5BF6-8E49-8C6D-45916BD71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7604"/>
            <a:stretch/>
          </p:blipFill>
          <p:spPr>
            <a:xfrm>
              <a:off x="4762610" y="1996409"/>
              <a:ext cx="2286000" cy="168973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A49415-8E47-6F42-AEE5-D28BB750B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7604"/>
            <a:stretch/>
          </p:blipFill>
          <p:spPr>
            <a:xfrm>
              <a:off x="2477571" y="1996411"/>
              <a:ext cx="2286000" cy="168973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0425AB-9B48-B64F-809B-A45FED6AC3FF}"/>
                </a:ext>
              </a:extLst>
            </p:cNvPr>
            <p:cNvSpPr txBox="1"/>
            <p:nvPr/>
          </p:nvSpPr>
          <p:spPr>
            <a:xfrm>
              <a:off x="1027011" y="1811324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RICO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5A7A4B-88F5-5A42-A059-649D78F0B030}"/>
                </a:ext>
              </a:extLst>
            </p:cNvPr>
            <p:cNvSpPr txBox="1"/>
            <p:nvPr/>
          </p:nvSpPr>
          <p:spPr>
            <a:xfrm>
              <a:off x="3350522" y="1806243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ARM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C0DE6CA-315A-E34E-B378-05BD06A206FF}"/>
                </a:ext>
              </a:extLst>
            </p:cNvPr>
            <p:cNvSpPr txBox="1"/>
            <p:nvPr/>
          </p:nvSpPr>
          <p:spPr>
            <a:xfrm>
              <a:off x="5635561" y="1800229"/>
              <a:ext cx="4523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LBA</a:t>
              </a:r>
            </a:p>
          </p:txBody>
        </p:sp>
      </p:grpSp>
      <p:pic>
        <p:nvPicPr>
          <p:cNvPr id="9" name="Audio Recording Nov 12, 2020 at 6:21:20 PM" descr="Audio Recording Nov 12, 2020 at 6:21:20 PM">
            <a:hlinkClick r:id="" action="ppaction://media"/>
            <a:extLst>
              <a:ext uri="{FF2B5EF4-FFF2-40B4-BE49-F238E27FC236}">
                <a16:creationId xmlns:a16="http://schemas.microsoft.com/office/drawing/2014/main" id="{194C68AB-9100-7242-8989-6C1E858C7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32241" y="5536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cloud tomography: </a:t>
            </a:r>
            <a:r>
              <a:rPr lang="en-US" dirty="0" err="1"/>
              <a:t>CloudCT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DA3F9-2BE5-9D4D-B625-C1BC96EE8D84}"/>
              </a:ext>
            </a:extLst>
          </p:cNvPr>
          <p:cNvSpPr txBox="1"/>
          <p:nvPr/>
        </p:nvSpPr>
        <p:spPr>
          <a:xfrm>
            <a:off x="253999" y="816017"/>
            <a:ext cx="818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ERC funded Israeli-German mission (14 million Euro) for cloud tomography using a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constellation of nanosats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[Schilling et al. 2019]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8D72-AAE7-7A4A-BB21-469E7DD853B0}"/>
              </a:ext>
            </a:extLst>
          </p:cNvPr>
          <p:cNvSpPr/>
          <p:nvPr/>
        </p:nvSpPr>
        <p:spPr>
          <a:xfrm>
            <a:off x="6333206" y="2538655"/>
            <a:ext cx="2648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=_DF-SCbpQi8&amp;feature=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vee.technion.ac.il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/clouds-what-do-we-know-about-them/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E3590D-42BC-A24A-8525-071461A492EE}"/>
              </a:ext>
            </a:extLst>
          </p:cNvPr>
          <p:cNvGrpSpPr/>
          <p:nvPr/>
        </p:nvGrpSpPr>
        <p:grpSpPr>
          <a:xfrm>
            <a:off x="368710" y="1462348"/>
            <a:ext cx="5883382" cy="3400425"/>
            <a:chOff x="2913275" y="1234818"/>
            <a:chExt cx="5883382" cy="3400425"/>
          </a:xfrm>
        </p:grpSpPr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77C26D0F-1AD4-B541-8838-8453B0EC7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5" r="1"/>
            <a:stretch/>
          </p:blipFill>
          <p:spPr bwMode="auto">
            <a:xfrm>
              <a:off x="2913275" y="1234818"/>
              <a:ext cx="5883382" cy="3400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6B6550-28DF-2247-9FD4-08F0B1E13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42" t="44180" r="75461" b="38226"/>
            <a:stretch/>
          </p:blipFill>
          <p:spPr>
            <a:xfrm>
              <a:off x="3016048" y="2340595"/>
              <a:ext cx="1131999" cy="6463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9E2C24-F209-594C-835F-0D0316B73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48" t="64641" r="76131" b="16350"/>
            <a:stretch/>
          </p:blipFill>
          <p:spPr>
            <a:xfrm>
              <a:off x="3018564" y="3066291"/>
              <a:ext cx="1140483" cy="70929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4825A6-A26B-7F43-A9A2-08A6B7E3AF29}"/>
                </a:ext>
              </a:extLst>
            </p:cNvPr>
            <p:cNvGrpSpPr/>
            <p:nvPr/>
          </p:nvGrpSpPr>
          <p:grpSpPr>
            <a:xfrm>
              <a:off x="3008674" y="3848319"/>
              <a:ext cx="1151012" cy="704746"/>
              <a:chOff x="3023422" y="3848319"/>
              <a:chExt cx="1151012" cy="70474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BB8903A-DDDC-D141-BFCF-D4241499B2E8}"/>
                  </a:ext>
                </a:extLst>
              </p:cNvPr>
              <p:cNvSpPr/>
              <p:nvPr/>
            </p:nvSpPr>
            <p:spPr>
              <a:xfrm>
                <a:off x="3038170" y="3848319"/>
                <a:ext cx="1135625" cy="7047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B313D-4A06-634A-B2C5-05CBC8D261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101" t="86588" r="76864" b="8358"/>
              <a:stretch/>
            </p:blipFill>
            <p:spPr>
              <a:xfrm>
                <a:off x="3023422" y="3870664"/>
                <a:ext cx="1114734" cy="188609"/>
              </a:xfrm>
              <a:prstGeom prst="rect">
                <a:avLst/>
              </a:prstGeom>
            </p:spPr>
          </p:pic>
          <p:pic>
            <p:nvPicPr>
              <p:cNvPr id="9" name="Picture 2" descr="Zentrum für Telematik e.V.">
                <a:extLst>
                  <a:ext uri="{FF2B5EF4-FFF2-40B4-BE49-F238E27FC236}">
                    <a16:creationId xmlns:a16="http://schemas.microsoft.com/office/drawing/2014/main" id="{7E01385C-8E43-FE4A-9582-52610A964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700" y="4047649"/>
                <a:ext cx="1114734" cy="494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70594ED-8A27-614B-8327-EDF270B27758}"/>
              </a:ext>
            </a:extLst>
          </p:cNvPr>
          <p:cNvSpPr txBox="1"/>
          <p:nvPr/>
        </p:nvSpPr>
        <p:spPr>
          <a:xfrm>
            <a:off x="6366802" y="2142338"/>
            <a:ext cx="1894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Further information:</a:t>
            </a:r>
          </a:p>
        </p:txBody>
      </p:sp>
      <p:pic>
        <p:nvPicPr>
          <p:cNvPr id="3" name="Audio Recording Oct 12, 2020 at 6:37:21 PM" descr="Audio Recording Oct 12, 2020 at 6:37:21 PM">
            <a:hlinkClick r:id="" action="ppaction://media"/>
            <a:extLst>
              <a:ext uri="{FF2B5EF4-FFF2-40B4-BE49-F238E27FC236}">
                <a16:creationId xmlns:a16="http://schemas.microsoft.com/office/drawing/2014/main" id="{5EF9A664-55AC-5042-95CD-4431C417A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8966" y="5286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73076B-40FA-4949-91E1-198EAE60C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7"/>
          <a:stretch/>
        </p:blipFill>
        <p:spPr>
          <a:xfrm>
            <a:off x="-7374" y="-354"/>
            <a:ext cx="9144000" cy="527659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Cloud tomography from space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213628-B536-8A4C-ADE3-E927D5800780}"/>
              </a:ext>
            </a:extLst>
          </p:cNvPr>
          <p:cNvSpPr/>
          <p:nvPr/>
        </p:nvSpPr>
        <p:spPr>
          <a:xfrm>
            <a:off x="730249" y="1393723"/>
            <a:ext cx="7370762" cy="94656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DE5E4-F84A-C245-A581-17AB13AED2EC}"/>
              </a:ext>
            </a:extLst>
          </p:cNvPr>
          <p:cNvSpPr txBox="1"/>
          <p:nvPr/>
        </p:nvSpPr>
        <p:spPr>
          <a:xfrm>
            <a:off x="832004" y="1575744"/>
            <a:ext cx="675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 Color Emoji UI"/>
              <a:buChar char="👍"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 the gap in global monitoring of cloud properties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accounting for the 3D morphology of clouds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8F2B15-016B-6C4E-9206-576A7672E57C}"/>
              </a:ext>
            </a:extLst>
          </p:cNvPr>
          <p:cNvSpPr/>
          <p:nvPr/>
        </p:nvSpPr>
        <p:spPr>
          <a:xfrm>
            <a:off x="730250" y="2534880"/>
            <a:ext cx="7370761" cy="1113162"/>
          </a:xfrm>
          <a:prstGeom prst="roundRect">
            <a:avLst/>
          </a:prstGeom>
          <a:solidFill>
            <a:schemeClr val="bg1">
              <a:alpha val="60000"/>
            </a:schemeClr>
          </a:soli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117DC2B-8ECC-6146-B7EA-A1EBC184C7C7}"/>
              </a:ext>
            </a:extLst>
          </p:cNvPr>
          <p:cNvSpPr/>
          <p:nvPr/>
        </p:nvSpPr>
        <p:spPr>
          <a:xfrm>
            <a:off x="730250" y="3814527"/>
            <a:ext cx="7370762" cy="9955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A56C8-47F6-3947-B1D5-76CE687DA290}"/>
              </a:ext>
            </a:extLst>
          </p:cNvPr>
          <p:cNvSpPr txBox="1"/>
          <p:nvPr/>
        </p:nvSpPr>
        <p:spPr>
          <a:xfrm>
            <a:off x="846059" y="4008121"/>
            <a:ext cx="7477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Apple Color Emoji UI"/>
              <a:buChar char="👍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Tomographic reconstruction method applicable to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 plumes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well </a:t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wild fires, dust and volcanic plumes) 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9F30F-7A2D-6D40-AF3D-D3BC2D5801EB}"/>
              </a:ext>
            </a:extLst>
          </p:cNvPr>
          <p:cNvSpPr txBox="1"/>
          <p:nvPr/>
        </p:nvSpPr>
        <p:spPr>
          <a:xfrm>
            <a:off x="832004" y="2799073"/>
            <a:ext cx="675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Apple Color Emoji UI"/>
              <a:buChar char="👍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 unprecedented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microphysical properties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convective clouds</a:t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constraints to advance understanding of the cloud-climate feedback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62BC0-5DD8-A142-AE2D-7C9D63BED3CD}"/>
              </a:ext>
            </a:extLst>
          </p:cNvPr>
          <p:cNvSpPr txBox="1"/>
          <p:nvPr/>
        </p:nvSpPr>
        <p:spPr>
          <a:xfrm>
            <a:off x="373063" y="918102"/>
            <a:ext cx="113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Benefits: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Audio Recording Nov 12, 2020 at 6:00:00 PM" descr="Audio Recording Nov 12, 2020 at 6:00:00 PM">
            <a:hlinkClick r:id="" action="ppaction://media"/>
            <a:extLst>
              <a:ext uri="{FF2B5EF4-FFF2-40B4-BE49-F238E27FC236}">
                <a16:creationId xmlns:a16="http://schemas.microsoft.com/office/drawing/2014/main" id="{8BE3281C-CB36-774A-AF1D-1C700C412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1011" y="55833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AAA082-D1DB-F44D-BC49-6D1CFDD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7"/>
          <a:stretch/>
        </p:blipFill>
        <p:spPr>
          <a:xfrm>
            <a:off x="-7374" y="-354"/>
            <a:ext cx="9144000" cy="527659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33EC9A-81E2-754F-A059-90EB0829B980}"/>
              </a:ext>
            </a:extLst>
          </p:cNvPr>
          <p:cNvSpPr/>
          <p:nvPr/>
        </p:nvSpPr>
        <p:spPr>
          <a:xfrm>
            <a:off x="247728" y="800420"/>
            <a:ext cx="8648545" cy="4251763"/>
          </a:xfrm>
          <a:prstGeom prst="roundRect">
            <a:avLst>
              <a:gd name="adj" fmla="val 4444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3856" y="906251"/>
            <a:ext cx="8345597" cy="4251763"/>
          </a:xfrm>
        </p:spPr>
        <p:txBody>
          <a:bodyPr/>
          <a:lstStyle/>
          <a:p>
            <a:pPr>
              <a:buClrTx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Funding: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project was funded by the European Union’s Framework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Research and Innovation Horizon 2020 (2014-2020) under the Marie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Skłodowska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-Curie Grant Agreement No. 754388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LMUResearchFellows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and from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LMUexcellent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funded by the Federal Ministry of Education and Research (BMBF) and the Free State of Bavaria under the Excellence Strategy of the German Federal Government and the Länder.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Forster, L., A. B. Davis, D. J. Diner, and B. Mayer, 2020: Toward Cloud Tomography from Space using MISR and MODIS: Locating the ”Veiled Core” in Opaque Convective Clouds. J. Atmos. Sci., in press.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preprint available: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https://arxiv.org/abs/1910.00077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Davis, A. B., L. Forster, D. J. Diner, and B. Mayer, 2020: Toward cloud tomography from space using MISR and MODIS: The physics of opaque 3D cloud image formation. J. Atmos. Sci., in preparation.</a:t>
            </a:r>
          </a:p>
          <a:p>
            <a:pPr>
              <a:buClrTx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Conference talks/presentations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Forster, L., A. B. Davis, D. J. Diner, B. Mayer, 2019: 3D Cloud Tomography using Satellite Observations: Defining the “Veiled” Core. A23T-2980. AGU (American Geophysical Union) Fall Meeting. December 9 – 13, San Francisco, CA, US.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Forster, L., A. B. Davis, D. J. Diner, B. Mayer, M.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Kurowski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and J. Teixeira, 2019: Synthetic MODIS and MISR Images of Planetary Boundary Layer Cloud Scenes: Application to 3D Cloud Tomography Development. MISR/VIIRS Science Team Meeting. November 18 – 22, College Park, Maryland, US.</a:t>
            </a:r>
          </a:p>
          <a:p>
            <a:pPr marL="171450" lvl="0" indent="-17145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Forster, L., A. B. Davis, D. J. Diner, and B. Mayer, 2019: 3D cloud tomography using satellite observations: defining the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“veiled core”. Gordon Research Conference on Radiation and Climate. July 21 - 26, 2019, Lewiston, MA, US.</a:t>
            </a:r>
          </a:p>
          <a:p>
            <a:pPr marL="171450" lvl="0" indent="-17145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Forster, L., A. B. Davis, and B. Mayer, 2019: Progress in 3D Tomographic Cloud Reconstruction: MISR’s perspective on the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“hidden zone” inside opaque convective clouds. MISR Science Team Meeting. February 12 – 13, Pasadena, CA, US.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308721"/>
            <a:ext cx="8454602" cy="43018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Publications and 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624104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FA9224-9FA4-CF4C-A808-A8F5F8347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7"/>
          <a:stretch/>
        </p:blipFill>
        <p:spPr>
          <a:xfrm>
            <a:off x="-7374" y="-354"/>
            <a:ext cx="9144000" cy="527659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0E1B968-76EA-5D40-BC97-CAB6F9C6C02C}"/>
              </a:ext>
            </a:extLst>
          </p:cNvPr>
          <p:cNvSpPr/>
          <p:nvPr/>
        </p:nvSpPr>
        <p:spPr>
          <a:xfrm>
            <a:off x="247728" y="800420"/>
            <a:ext cx="8648545" cy="4251763"/>
          </a:xfrm>
          <a:prstGeom prst="roundRect">
            <a:avLst>
              <a:gd name="adj" fmla="val 4444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8788" y="893338"/>
            <a:ext cx="8487484" cy="4104660"/>
          </a:xfrm>
        </p:spPr>
        <p:txBody>
          <a:bodyPr/>
          <a:lstStyle/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Boucher, O., and Coauthors, 2013: Clouds and aerosols.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Climate Change 2013: The Physical Science Basis. Contribution of Working Group I to the Fifth Assessment Report of the Intergovernmental Panel on Climate Change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Cambridge University Press, Cambridge (UK), 571–657. 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Cho, H.-M., and Coauthors, 2015: Frequency and causes of failed MODIS cloud property retrievals for liquid phase clouds over global oceans.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Journal of Geophysical Research: Atmospheres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120 (9), 4132–4154, doi:10.1002/2015JD023161. 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Diner, D. J., and Coauthors, 1998: Multi-angle Imaging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SpectroRadiometer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 (MISR) instrument description and experiment overview.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IEEE Transactions on Geoscience and Remote Sensing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36, 1072– 1087, doi:10.1109/36.700992.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Diner, D. J., and Coauthors, 2013: The Airborne Multiangle Spectro-Polarimetric Imager (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AirMSPI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): a new tool for aerosol and cloud remote sensing.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Atmos. Meas. Tech.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6 (8), 2007–2025, doi:10.5194/ amt- 6- 2007- 2013. 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Levis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A., Y. Y.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Schechner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A. Aides, and A. B. Davis, 2015: Airborne three-dimensional cloud tomography.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2015 IEEE International Conference on Computer Vision (ICCV)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3379–3387,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: 10.1109/ICCV.2015.386. 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Levis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A., Y. Y.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Schechner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and A. B. Davis, 2017: Multiple-scattering microphysics tomography.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2017 IEEE Conference on Computer Vision and Pattern Recognition (CVPR)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5797–5806, doi:10.1109/ CVPR.2017.614.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Levis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A.; Y. Y.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Schechner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A. B. Davis, and J. Loveridge, 2020: Multi-View Polarimetric Scattering Cloud Tomography and Retrieval of Droplet Size.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Remote Sens.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2831.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Mayer, B., 2009: Radiative transfer in the cloudy atmosphere.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European Physical Journal Conferences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1, 75–99, doi:10.1140/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epjconf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/ e2009- 00912- 1. 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Nakajima, T., and M. King, 1990: Determination of the optical thickness and effective particle radius of clouds from reflected solar radiation measurements. Part I: Theory.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J. Atmos. Sci.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47, 1878–1893, doi:10.1175/1520- 0469(1990)047⟨1878:DOTOTA⟩2.0.CO;2. 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Schilling, K., Y. Y.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Schechner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and I.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Koren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2019: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CloudCT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 - computed tomography of clouds by a small satellite formation. </a:t>
            </a:r>
            <a:r>
              <a:rPr lang="en-US" sz="1150" i="1" dirty="0">
                <a:latin typeface="Calibri" panose="020F0502020204030204" pitchFamily="34" charset="0"/>
                <a:cs typeface="Calibri" panose="020F0502020204030204" pitchFamily="34" charset="0"/>
              </a:rPr>
              <a:t>IAA symposium on Small Satellites for Earth Observation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, IAC–19–D1.6.3.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F51F253-5401-3D43-87E2-2D871169B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308721"/>
            <a:ext cx="8454602" cy="43018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3539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A65D7D-7AC1-F446-8953-0A4E490B74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7"/>
          <a:stretch/>
        </p:blipFill>
        <p:spPr>
          <a:xfrm>
            <a:off x="-7374" y="-354"/>
            <a:ext cx="9144000" cy="5276594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E0F5DD80-D3B5-BB44-B061-30D7A5132CE6}"/>
              </a:ext>
            </a:extLst>
          </p:cNvPr>
          <p:cNvSpPr txBox="1">
            <a:spLocks/>
          </p:cNvSpPr>
          <p:nvPr/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Motivation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5A7FA9-F28E-EB4C-A1D9-0249E53AB65E}"/>
              </a:ext>
            </a:extLst>
          </p:cNvPr>
          <p:cNvSpPr/>
          <p:nvPr/>
        </p:nvSpPr>
        <p:spPr>
          <a:xfrm>
            <a:off x="367095" y="2204656"/>
            <a:ext cx="3351679" cy="2567808"/>
          </a:xfrm>
          <a:prstGeom prst="roundRect">
            <a:avLst>
              <a:gd name="adj" fmla="val 9290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04B6BE-C5AD-9A43-9EA7-3F4DE173B885}"/>
              </a:ext>
            </a:extLst>
          </p:cNvPr>
          <p:cNvSpPr/>
          <p:nvPr/>
        </p:nvSpPr>
        <p:spPr>
          <a:xfrm>
            <a:off x="491770" y="2343960"/>
            <a:ext cx="32270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IPCC AR5: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b="1" dirty="0"/>
              <a:t>Clouds</a:t>
            </a:r>
            <a:r>
              <a:rPr lang="en-US" sz="2000" dirty="0"/>
              <a:t> and aerosols continue to </a:t>
            </a:r>
            <a:r>
              <a:rPr lang="en-US" sz="2000" b="1" dirty="0"/>
              <a:t>contribute</a:t>
            </a:r>
            <a:r>
              <a:rPr lang="en-US" sz="2000" dirty="0"/>
              <a:t> the </a:t>
            </a:r>
            <a:r>
              <a:rPr lang="en-US" sz="2000" b="1" dirty="0"/>
              <a:t>largest uncertainty </a:t>
            </a:r>
            <a:r>
              <a:rPr lang="en-US" sz="2000" dirty="0"/>
              <a:t>to estimates and interpretations of the Earth’s changing energy budget.”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E9B379-8BFB-1442-A5F7-28D334A58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196" y="2141280"/>
            <a:ext cx="4853298" cy="2645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Audio Recording Oct 12, 2020 at 5:41:28 PM" descr="Audio Recording Oct 12, 2020 at 5:41:28 PM">
            <a:hlinkClick r:id="" action="ppaction://media"/>
            <a:extLst>
              <a:ext uri="{FF2B5EF4-FFF2-40B4-BE49-F238E27FC236}">
                <a16:creationId xmlns:a16="http://schemas.microsoft.com/office/drawing/2014/main" id="{B8969F52-085E-EF4E-A92C-0645970B9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694" y="5353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B246CF1-B4AF-0D4D-9AFD-61165F106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" y="1411696"/>
            <a:ext cx="7613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E0F5DD80-D3B5-BB44-B061-30D7A5132CE6}"/>
              </a:ext>
            </a:extLst>
          </p:cNvPr>
          <p:cNvSpPr txBox="1">
            <a:spLocks/>
          </p:cNvSpPr>
          <p:nvPr/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Satellite remote sensing of cloud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27423-98B8-FF4A-9B25-486318C57F28}"/>
              </a:ext>
            </a:extLst>
          </p:cNvPr>
          <p:cNvSpPr txBox="1"/>
          <p:nvPr/>
        </p:nvSpPr>
        <p:spPr>
          <a:xfrm>
            <a:off x="587542" y="988020"/>
            <a:ext cx="765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Global coverage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3B2D5-EDC5-4648-BF7A-83C0A3BAFAE9}"/>
              </a:ext>
            </a:extLst>
          </p:cNvPr>
          <p:cNvSpPr txBox="1"/>
          <p:nvPr/>
        </p:nvSpPr>
        <p:spPr>
          <a:xfrm>
            <a:off x="4568255" y="4876810"/>
            <a:ext cx="37657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Image source: https://</a:t>
            </a:r>
            <a:r>
              <a:rPr lang="en-US" sz="900" dirty="0" err="1">
                <a:solidFill>
                  <a:schemeClr val="bg1"/>
                </a:solidFill>
              </a:rPr>
              <a:t>en.wikipedia.org</a:t>
            </a:r>
            <a:r>
              <a:rPr lang="en-US" sz="900" dirty="0">
                <a:solidFill>
                  <a:schemeClr val="bg1"/>
                </a:solidFill>
              </a:rPr>
              <a:t>/wiki/A-train_(</a:t>
            </a:r>
            <a:r>
              <a:rPr lang="en-US" sz="900" dirty="0" err="1">
                <a:solidFill>
                  <a:schemeClr val="bg1"/>
                </a:solidFill>
              </a:rPr>
              <a:t>satellite_constellation</a:t>
            </a:r>
            <a:r>
              <a:rPr lang="en-US" sz="9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Audio Recording Oct 12, 2020 at 5:43:27 PM" descr="Audio Recording Oct 12, 2020 at 5:43:27 PM">
            <a:hlinkClick r:id="" action="ppaction://media"/>
            <a:extLst>
              <a:ext uri="{FF2B5EF4-FFF2-40B4-BE49-F238E27FC236}">
                <a16:creationId xmlns:a16="http://schemas.microsoft.com/office/drawing/2014/main" id="{F1C4DEA3-1518-BA4B-93DD-9FA14968D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3385" y="5613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6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425C54-7691-9A41-BD29-CDFEA7C27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9"/>
          <a:stretch/>
        </p:blipFill>
        <p:spPr>
          <a:xfrm>
            <a:off x="0" y="-133094"/>
            <a:ext cx="9144000" cy="5426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F3BB788-7C99-3343-9EA5-23266FE81D94}"/>
              </a:ext>
            </a:extLst>
          </p:cNvPr>
          <p:cNvSpPr/>
          <p:nvPr/>
        </p:nvSpPr>
        <p:spPr>
          <a:xfrm>
            <a:off x="0" y="-149276"/>
            <a:ext cx="9144000" cy="542698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583BB31-AAF7-C448-B25F-7F10113DA084}"/>
              </a:ext>
            </a:extLst>
          </p:cNvPr>
          <p:cNvSpPr txBox="1">
            <a:spLocks/>
          </p:cNvSpPr>
          <p:nvPr/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Satellite remote sensing of cloud properties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19EC5-6D55-E441-B7F5-F6217ADF4C47}"/>
              </a:ext>
            </a:extLst>
          </p:cNvPr>
          <p:cNvSpPr txBox="1"/>
          <p:nvPr/>
        </p:nvSpPr>
        <p:spPr>
          <a:xfrm>
            <a:off x="438479" y="930358"/>
            <a:ext cx="232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 1D retrieval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9D08EB-0CF4-EE44-9965-9F6B3E1D9B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435"/>
          <a:stretch/>
        </p:blipFill>
        <p:spPr>
          <a:xfrm>
            <a:off x="254000" y="1320281"/>
            <a:ext cx="2639125" cy="35209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923615-7136-D242-9CE7-99EB3AFC1EBB}"/>
              </a:ext>
            </a:extLst>
          </p:cNvPr>
          <p:cNvSpPr/>
          <p:nvPr/>
        </p:nvSpPr>
        <p:spPr>
          <a:xfrm>
            <a:off x="309533" y="4854504"/>
            <a:ext cx="258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[Nakajima and King 1990]</a:t>
            </a:r>
          </a:p>
        </p:txBody>
      </p:sp>
      <p:pic>
        <p:nvPicPr>
          <p:cNvPr id="5" name="Audio Recording Oct 12, 2020 at 6:47:54 PM" descr="Audio Recording Oct 12, 2020 at 6:47:54 PM">
            <a:hlinkClick r:id="" action="ppaction://media"/>
            <a:extLst>
              <a:ext uri="{FF2B5EF4-FFF2-40B4-BE49-F238E27FC236}">
                <a16:creationId xmlns:a16="http://schemas.microsoft.com/office/drawing/2014/main" id="{5F9265D1-0D1F-9B4F-B983-4088868BD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1131" y="53484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CCE7EB-FFC9-4144-A05C-BB382866209A}"/>
              </a:ext>
            </a:extLst>
          </p:cNvPr>
          <p:cNvSpPr/>
          <p:nvPr/>
        </p:nvSpPr>
        <p:spPr>
          <a:xfrm>
            <a:off x="377372" y="2997200"/>
            <a:ext cx="65315" cy="176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63889B-2BA8-6F4A-BC59-217E6E9715B3}"/>
              </a:ext>
            </a:extLst>
          </p:cNvPr>
          <p:cNvSpPr/>
          <p:nvPr/>
        </p:nvSpPr>
        <p:spPr>
          <a:xfrm>
            <a:off x="2698865" y="3004457"/>
            <a:ext cx="65315" cy="176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45526F-C698-6441-B7E4-8A4DDB6CE314}"/>
              </a:ext>
            </a:extLst>
          </p:cNvPr>
          <p:cNvSpPr txBox="1"/>
          <p:nvPr/>
        </p:nvSpPr>
        <p:spPr>
          <a:xfrm>
            <a:off x="274632" y="338977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12D70E-9BFD-E142-84A9-CA5F40FBAB36}"/>
              </a:ext>
            </a:extLst>
          </p:cNvPr>
          <p:cNvSpPr txBox="1"/>
          <p:nvPr/>
        </p:nvSpPr>
        <p:spPr>
          <a:xfrm>
            <a:off x="2527183" y="339093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4985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425C54-7691-9A41-BD29-CDFEA7C27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9"/>
          <a:stretch/>
        </p:blipFill>
        <p:spPr>
          <a:xfrm>
            <a:off x="0" y="-133094"/>
            <a:ext cx="9144000" cy="5426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902882B-320A-7A46-B0FD-62EBB9EFF914}"/>
              </a:ext>
            </a:extLst>
          </p:cNvPr>
          <p:cNvSpPr/>
          <p:nvPr/>
        </p:nvSpPr>
        <p:spPr>
          <a:xfrm>
            <a:off x="0" y="-149276"/>
            <a:ext cx="9144000" cy="542698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583BB31-AAF7-C448-B25F-7F10113DA084}"/>
              </a:ext>
            </a:extLst>
          </p:cNvPr>
          <p:cNvSpPr txBox="1">
            <a:spLocks/>
          </p:cNvSpPr>
          <p:nvPr/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Satellite remote sensing of cloud properties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19EC5-6D55-E441-B7F5-F6217ADF4C47}"/>
              </a:ext>
            </a:extLst>
          </p:cNvPr>
          <p:cNvSpPr txBox="1"/>
          <p:nvPr/>
        </p:nvSpPr>
        <p:spPr>
          <a:xfrm>
            <a:off x="438479" y="930358"/>
            <a:ext cx="232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 1D retrieval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9D08EB-0CF4-EE44-9965-9F6B3E1D9B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435"/>
          <a:stretch/>
        </p:blipFill>
        <p:spPr>
          <a:xfrm>
            <a:off x="254000" y="1320281"/>
            <a:ext cx="2639125" cy="35209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923615-7136-D242-9CE7-99EB3AFC1EBB}"/>
              </a:ext>
            </a:extLst>
          </p:cNvPr>
          <p:cNvSpPr/>
          <p:nvPr/>
        </p:nvSpPr>
        <p:spPr>
          <a:xfrm>
            <a:off x="309533" y="4854504"/>
            <a:ext cx="2311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[Nakajima and King 1990]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1FCC8B-D2C4-1E44-8265-F2C2C3D9C532}"/>
              </a:ext>
            </a:extLst>
          </p:cNvPr>
          <p:cNvSpPr/>
          <p:nvPr/>
        </p:nvSpPr>
        <p:spPr>
          <a:xfrm>
            <a:off x="3098621" y="1320281"/>
            <a:ext cx="5812396" cy="35291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F3799D7E-CBC5-E842-B5FF-23CB044CA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4700"/>
          <a:stretch>
            <a:fillRect/>
          </a:stretch>
        </p:blipFill>
        <p:spPr bwMode="auto">
          <a:xfrm>
            <a:off x="3782762" y="1420008"/>
            <a:ext cx="4468228" cy="26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8EE0DD17-EB88-E44F-93FA-C51CCEB8B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49" y="4115988"/>
            <a:ext cx="5784910" cy="70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0D06A1-8327-CA40-86B2-60589F8BCC95}"/>
              </a:ext>
            </a:extLst>
          </p:cNvPr>
          <p:cNvSpPr txBox="1"/>
          <p:nvPr/>
        </p:nvSpPr>
        <p:spPr>
          <a:xfrm>
            <a:off x="5116828" y="4849471"/>
            <a:ext cx="15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[Cho et al. 2015]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85E891-16E4-8D42-9E23-8C3225A68534}"/>
              </a:ext>
            </a:extLst>
          </p:cNvPr>
          <p:cNvSpPr txBox="1"/>
          <p:nvPr/>
        </p:nvSpPr>
        <p:spPr>
          <a:xfrm>
            <a:off x="3291035" y="928281"/>
            <a:ext cx="462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Gap in global monitoring of cloud properties</a:t>
            </a:r>
            <a:endParaRPr lang="en-US" dirty="0"/>
          </a:p>
        </p:txBody>
      </p:sp>
      <p:pic>
        <p:nvPicPr>
          <p:cNvPr id="7" name="Audio Recording Oct 12, 2020 at 5:51:14 PM" descr="Audio Recording Oct 12, 2020 at 5:51:14 PM">
            <a:hlinkClick r:id="" action="ppaction://media"/>
            <a:extLst>
              <a:ext uri="{FF2B5EF4-FFF2-40B4-BE49-F238E27FC236}">
                <a16:creationId xmlns:a16="http://schemas.microsoft.com/office/drawing/2014/main" id="{BA9F587E-B428-DD4E-8543-AB4909A57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82659" y="5407752"/>
            <a:ext cx="812800" cy="812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9A0C0F9-24C4-984C-A490-E29A69EE926F}"/>
              </a:ext>
            </a:extLst>
          </p:cNvPr>
          <p:cNvSpPr/>
          <p:nvPr/>
        </p:nvSpPr>
        <p:spPr>
          <a:xfrm>
            <a:off x="377372" y="2997200"/>
            <a:ext cx="65315" cy="176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3235E8-3507-8C47-BF78-6F333167119F}"/>
              </a:ext>
            </a:extLst>
          </p:cNvPr>
          <p:cNvSpPr/>
          <p:nvPr/>
        </p:nvSpPr>
        <p:spPr>
          <a:xfrm>
            <a:off x="2698865" y="3004457"/>
            <a:ext cx="65315" cy="176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72F7D7-C0E1-E543-AB56-B3F27CC91522}"/>
              </a:ext>
            </a:extLst>
          </p:cNvPr>
          <p:cNvSpPr txBox="1"/>
          <p:nvPr/>
        </p:nvSpPr>
        <p:spPr>
          <a:xfrm>
            <a:off x="274632" y="338977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FD3A34-6D32-6746-A9B8-198C8E277317}"/>
              </a:ext>
            </a:extLst>
          </p:cNvPr>
          <p:cNvSpPr txBox="1"/>
          <p:nvPr/>
        </p:nvSpPr>
        <p:spPr>
          <a:xfrm>
            <a:off x="2527183" y="339093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928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425C54-7691-9A41-BD29-CDFEA7C27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9"/>
          <a:stretch/>
        </p:blipFill>
        <p:spPr>
          <a:xfrm>
            <a:off x="0" y="-133094"/>
            <a:ext cx="9144000" cy="54269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A082C1-534F-AA40-B4B7-666A3829BDBA}"/>
              </a:ext>
            </a:extLst>
          </p:cNvPr>
          <p:cNvSpPr/>
          <p:nvPr/>
        </p:nvSpPr>
        <p:spPr>
          <a:xfrm>
            <a:off x="0" y="-149276"/>
            <a:ext cx="9144000" cy="542698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9321D-5130-7746-80A4-27F4AD055C18}"/>
              </a:ext>
            </a:extLst>
          </p:cNvPr>
          <p:cNvSpPr txBox="1"/>
          <p:nvPr/>
        </p:nvSpPr>
        <p:spPr>
          <a:xfrm>
            <a:off x="438479" y="930358"/>
            <a:ext cx="232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 1D retrieval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583BB31-AAF7-C448-B25F-7F10113DA084}"/>
              </a:ext>
            </a:extLst>
          </p:cNvPr>
          <p:cNvSpPr txBox="1">
            <a:spLocks/>
          </p:cNvSpPr>
          <p:nvPr/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Satellite remote sensing of cloud properties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7DF38-AD1B-CE45-BCA0-1DC5916D2A06}"/>
              </a:ext>
            </a:extLst>
          </p:cNvPr>
          <p:cNvSpPr txBox="1"/>
          <p:nvPr/>
        </p:nvSpPr>
        <p:spPr>
          <a:xfrm>
            <a:off x="3163192" y="927143"/>
            <a:ext cx="310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3D tomographic approach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FA6E0-7EFA-774B-B828-599F4974FD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"/>
          <a:stretch/>
        </p:blipFill>
        <p:spPr>
          <a:xfrm>
            <a:off x="254000" y="1320281"/>
            <a:ext cx="5918622" cy="35209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459D65-D2A4-7444-9FA5-AB0AE75C268A}"/>
              </a:ext>
            </a:extLst>
          </p:cNvPr>
          <p:cNvSpPr/>
          <p:nvPr/>
        </p:nvSpPr>
        <p:spPr>
          <a:xfrm>
            <a:off x="309533" y="4854504"/>
            <a:ext cx="2311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[Nakajima and King 1990]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25A80-3D80-0141-BC6D-2FD6B9449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894" y="2061471"/>
            <a:ext cx="2743669" cy="2049283"/>
          </a:xfrm>
          <a:prstGeom prst="rect">
            <a:avLst/>
          </a:prstGeom>
          <a:effectLst/>
        </p:spPr>
      </p:pic>
      <p:pic>
        <p:nvPicPr>
          <p:cNvPr id="10" name="Audio Recording Oct 12, 2020 at 5:53:44 PM" descr="Audio Recording Oct 12, 2020 at 5:53:44 PM">
            <a:hlinkClick r:id="" action="ppaction://media"/>
            <a:extLst>
              <a:ext uri="{FF2B5EF4-FFF2-40B4-BE49-F238E27FC236}">
                <a16:creationId xmlns:a16="http://schemas.microsoft.com/office/drawing/2014/main" id="{CF1372F3-70F8-1241-BD31-9FE9ECF8A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4763" y="5387260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8853F4-6C23-3C4D-8CE2-B389AC8FD481}"/>
              </a:ext>
            </a:extLst>
          </p:cNvPr>
          <p:cNvSpPr/>
          <p:nvPr/>
        </p:nvSpPr>
        <p:spPr>
          <a:xfrm>
            <a:off x="377372" y="2997200"/>
            <a:ext cx="65315" cy="176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FC7AC9-2E28-5C43-AB5B-8EFE706E045C}"/>
              </a:ext>
            </a:extLst>
          </p:cNvPr>
          <p:cNvSpPr/>
          <p:nvPr/>
        </p:nvSpPr>
        <p:spPr>
          <a:xfrm>
            <a:off x="2698865" y="3004457"/>
            <a:ext cx="65315" cy="176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AEF7E-8E52-1E4B-94E5-AC658F700CCF}"/>
              </a:ext>
            </a:extLst>
          </p:cNvPr>
          <p:cNvSpPr txBox="1"/>
          <p:nvPr/>
        </p:nvSpPr>
        <p:spPr>
          <a:xfrm>
            <a:off x="2527183" y="339093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DFB010-F420-0244-A5A2-0846C5B874DA}"/>
              </a:ext>
            </a:extLst>
          </p:cNvPr>
          <p:cNvSpPr txBox="1"/>
          <p:nvPr/>
        </p:nvSpPr>
        <p:spPr>
          <a:xfrm>
            <a:off x="274632" y="338977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961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tomography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DE5E4-F84A-C245-A581-17AB13AED2EC}"/>
              </a:ext>
            </a:extLst>
          </p:cNvPr>
          <p:cNvSpPr txBox="1"/>
          <p:nvPr/>
        </p:nvSpPr>
        <p:spPr>
          <a:xfrm>
            <a:off x="270963" y="830032"/>
            <a:ext cx="851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Levis et al. (2015, 2017, 2020): Cloud tomography as large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inverse problem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62A7B1-6870-124E-B222-F8FAA311A845}"/>
              </a:ext>
            </a:extLst>
          </p:cNvPr>
          <p:cNvGrpSpPr/>
          <p:nvPr/>
        </p:nvGrpSpPr>
        <p:grpSpPr>
          <a:xfrm>
            <a:off x="270963" y="1652810"/>
            <a:ext cx="4981575" cy="3139264"/>
            <a:chOff x="2081212" y="1872156"/>
            <a:chExt cx="4981575" cy="31392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789746-3ABC-E648-998D-7479A7650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69753" y="2699986"/>
              <a:ext cx="4004492" cy="231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A3577E4E-1C0B-9B42-8ABB-8DC042D43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2B643C"/>
                </a:clrFrom>
                <a:clrTo>
                  <a:srgbClr val="2B643C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45" r="12621" b="-725"/>
            <a:stretch>
              <a:fillRect/>
            </a:stretch>
          </p:blipFill>
          <p:spPr bwMode="auto">
            <a:xfrm>
              <a:off x="2081212" y="1872156"/>
              <a:ext cx="4981575" cy="86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6B6516-2823-254B-AD20-0C96228FB14E}"/>
                  </a:ext>
                </a:extLst>
              </p:cNvPr>
              <p:cNvSpPr txBox="1"/>
              <p:nvPr/>
            </p:nvSpPr>
            <p:spPr>
              <a:xfrm>
                <a:off x="5634258" y="2728416"/>
                <a:ext cx="321219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   Multi-angle images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charset="0"/>
                      </a:rPr>
                      <m:t>𝑭</m:t>
                    </m:r>
                    <m:d>
                      <m:d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dirty="0">
                            <a:latin typeface="Cambria Math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3D radiative transfer solver 	   as forward model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   3D cloud property 	   	   	   (extinction) volume</a:t>
                </a:r>
              </a:p>
              <a:p>
                <a:b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Inverse problem: given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6B6516-2823-254B-AD20-0C96228FB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258" y="2728416"/>
                <a:ext cx="3212199" cy="1815882"/>
              </a:xfrm>
              <a:prstGeom prst="rect">
                <a:avLst/>
              </a:prstGeom>
              <a:blipFill>
                <a:blip r:embed="rId6"/>
                <a:stretch>
                  <a:fillRect l="-787" t="-1399"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EBCFB2-1223-AA4A-AE8A-493526CBC0B7}"/>
                  </a:ext>
                </a:extLst>
              </p:cNvPr>
              <p:cNvSpPr txBox="1"/>
              <p:nvPr/>
            </p:nvSpPr>
            <p:spPr>
              <a:xfrm>
                <a:off x="6139855" y="1857459"/>
                <a:ext cx="17568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EBCFB2-1223-AA4A-AE8A-493526CBC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855" y="1857459"/>
                <a:ext cx="1756891" cy="492443"/>
              </a:xfrm>
              <a:prstGeom prst="rect">
                <a:avLst/>
              </a:prstGeom>
              <a:blipFill>
                <a:blip r:embed="rId7"/>
                <a:stretch>
                  <a:fillRect l="-5036" r="-7914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Recording Oct 12, 2020 at 5:57:52 PM" descr="Audio Recording Oct 12, 2020 at 5:57:52 PM">
            <a:hlinkClick r:id="" action="ppaction://media"/>
            <a:extLst>
              <a:ext uri="{FF2B5EF4-FFF2-40B4-BE49-F238E27FC236}">
                <a16:creationId xmlns:a16="http://schemas.microsoft.com/office/drawing/2014/main" id="{8A496997-A0BB-CF4A-A058-C1BAE0BC2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5147" y="51690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1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BBB0-CF3C-5544-A011-E13F8D8804D5}"/>
                  </a:ext>
                </a:extLst>
              </p:cNvPr>
              <p:cNvSpPr/>
              <p:nvPr/>
            </p:nvSpPr>
            <p:spPr>
              <a:xfrm>
                <a:off x="403596" y="2016525"/>
                <a:ext cx="2453301" cy="1336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Extinction volume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dirty="0">
                            <a:latin typeface="Cambria Math" charset="0"/>
                          </a:rPr>
                          <m:t>𝜷</m:t>
                        </m:r>
                      </m:e>
                    </m:acc>
                    <m:r>
                      <a:rPr lang="en-US" sz="1600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recovered by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iterative minimization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between synthetic images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charset="0"/>
                      </a:rPr>
                      <m:t>𝑭</m:t>
                    </m:r>
                    <m:r>
                      <a:rPr lang="en-US" sz="1600" b="1" i="1" dirty="0">
                        <a:latin typeface="Cambria Math" charset="0"/>
                      </a:rPr>
                      <m:t>(</m:t>
                    </m:r>
                    <m:r>
                      <a:rPr lang="en-US" sz="1600" b="1" i="1" dirty="0">
                        <a:latin typeface="Cambria Math" charset="0"/>
                      </a:rPr>
                      <m:t>𝜷</m:t>
                    </m:r>
                    <m:r>
                      <a:rPr lang="en-US" sz="1600" b="1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observations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BBB0-CF3C-5544-A011-E13F8D880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96" y="2016525"/>
                <a:ext cx="2453301" cy="1336713"/>
              </a:xfrm>
              <a:prstGeom prst="rect">
                <a:avLst/>
              </a:prstGeom>
              <a:blipFill>
                <a:blip r:embed="rId4"/>
                <a:stretch>
                  <a:fillRect l="-1026" r="-513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70A1693-CD63-4A4A-88DA-AB7B1E483806}"/>
              </a:ext>
            </a:extLst>
          </p:cNvPr>
          <p:cNvGrpSpPr/>
          <p:nvPr/>
        </p:nvGrpSpPr>
        <p:grpSpPr>
          <a:xfrm>
            <a:off x="2870076" y="1528718"/>
            <a:ext cx="3092559" cy="2784750"/>
            <a:chOff x="3644846" y="1831281"/>
            <a:chExt cx="3092559" cy="27847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501B19-C8ED-604A-9BD1-FB77F6868F27}"/>
                </a:ext>
              </a:extLst>
            </p:cNvPr>
            <p:cNvGrpSpPr/>
            <p:nvPr/>
          </p:nvGrpSpPr>
          <p:grpSpPr>
            <a:xfrm>
              <a:off x="3644846" y="1831281"/>
              <a:ext cx="3092559" cy="2784750"/>
              <a:chOff x="4902200" y="1778000"/>
              <a:chExt cx="4123412" cy="3713000"/>
            </a:xfrm>
          </p:grpSpPr>
          <p:sp>
            <p:nvSpPr>
              <p:cNvPr id="13" name="Frame 12">
                <a:extLst>
                  <a:ext uri="{FF2B5EF4-FFF2-40B4-BE49-F238E27FC236}">
                    <a16:creationId xmlns:a16="http://schemas.microsoft.com/office/drawing/2014/main" id="{DBCBE020-8571-4B4B-AE8F-8AB35A5A0C1B}"/>
                  </a:ext>
                </a:extLst>
              </p:cNvPr>
              <p:cNvSpPr/>
              <p:nvPr/>
            </p:nvSpPr>
            <p:spPr>
              <a:xfrm>
                <a:off x="5283901" y="1778000"/>
                <a:ext cx="3466400" cy="3713000"/>
              </a:xfrm>
              <a:prstGeom prst="frame">
                <a:avLst>
                  <a:gd name="adj1" fmla="val 1958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asted-image.pdf">
                <a:extLst>
                  <a:ext uri="{FF2B5EF4-FFF2-40B4-BE49-F238E27FC236}">
                    <a16:creationId xmlns:a16="http://schemas.microsoft.com/office/drawing/2014/main" id="{4CDD41BE-57EE-3141-B340-2F6317F1A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509089" y="3190341"/>
                <a:ext cx="3066024" cy="61120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15" name="frame15.png">
                <a:extLst>
                  <a:ext uri="{FF2B5EF4-FFF2-40B4-BE49-F238E27FC236}">
                    <a16:creationId xmlns:a16="http://schemas.microsoft.com/office/drawing/2014/main" id="{B1DCB078-F716-F04C-B587-1D1422DAE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88890" y="4387535"/>
                <a:ext cx="770442" cy="82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301" extrusionOk="0">
                    <a:moveTo>
                      <a:pt x="4970" y="0"/>
                    </a:moveTo>
                    <a:cubicBezTo>
                      <a:pt x="4875" y="3"/>
                      <a:pt x="4806" y="36"/>
                      <a:pt x="4768" y="93"/>
                    </a:cubicBezTo>
                    <a:cubicBezTo>
                      <a:pt x="4703" y="189"/>
                      <a:pt x="4514" y="221"/>
                      <a:pt x="4355" y="165"/>
                    </a:cubicBezTo>
                    <a:cubicBezTo>
                      <a:pt x="3965" y="27"/>
                      <a:pt x="3022" y="879"/>
                      <a:pt x="3022" y="1368"/>
                    </a:cubicBezTo>
                    <a:cubicBezTo>
                      <a:pt x="3022" y="1819"/>
                      <a:pt x="2823" y="1975"/>
                      <a:pt x="2485" y="1783"/>
                    </a:cubicBezTo>
                    <a:cubicBezTo>
                      <a:pt x="2351" y="1708"/>
                      <a:pt x="2084" y="1682"/>
                      <a:pt x="1901" y="1726"/>
                    </a:cubicBezTo>
                    <a:cubicBezTo>
                      <a:pt x="1533" y="1814"/>
                      <a:pt x="1070" y="2674"/>
                      <a:pt x="1246" y="2936"/>
                    </a:cubicBezTo>
                    <a:cubicBezTo>
                      <a:pt x="1307" y="3027"/>
                      <a:pt x="1193" y="3459"/>
                      <a:pt x="989" y="3896"/>
                    </a:cubicBezTo>
                    <a:cubicBezTo>
                      <a:pt x="514" y="4913"/>
                      <a:pt x="507" y="5343"/>
                      <a:pt x="973" y="5343"/>
                    </a:cubicBezTo>
                    <a:cubicBezTo>
                      <a:pt x="1592" y="5343"/>
                      <a:pt x="1605" y="5690"/>
                      <a:pt x="1004" y="6259"/>
                    </a:cubicBezTo>
                    <a:cubicBezTo>
                      <a:pt x="686" y="6561"/>
                      <a:pt x="476" y="6855"/>
                      <a:pt x="537" y="6911"/>
                    </a:cubicBezTo>
                    <a:cubicBezTo>
                      <a:pt x="598" y="6967"/>
                      <a:pt x="548" y="7177"/>
                      <a:pt x="428" y="7384"/>
                    </a:cubicBezTo>
                    <a:cubicBezTo>
                      <a:pt x="269" y="7657"/>
                      <a:pt x="261" y="7868"/>
                      <a:pt x="405" y="8157"/>
                    </a:cubicBezTo>
                    <a:cubicBezTo>
                      <a:pt x="560" y="8471"/>
                      <a:pt x="545" y="8589"/>
                      <a:pt x="327" y="8701"/>
                    </a:cubicBezTo>
                    <a:cubicBezTo>
                      <a:pt x="174" y="8780"/>
                      <a:pt x="29" y="9063"/>
                      <a:pt x="7" y="9332"/>
                    </a:cubicBezTo>
                    <a:cubicBezTo>
                      <a:pt x="-22" y="9695"/>
                      <a:pt x="77" y="9876"/>
                      <a:pt x="397" y="10026"/>
                    </a:cubicBezTo>
                    <a:cubicBezTo>
                      <a:pt x="1032" y="10325"/>
                      <a:pt x="1243" y="10550"/>
                      <a:pt x="1004" y="10685"/>
                    </a:cubicBezTo>
                    <a:cubicBezTo>
                      <a:pt x="669" y="10876"/>
                      <a:pt x="772" y="11725"/>
                      <a:pt x="1176" y="12060"/>
                    </a:cubicBezTo>
                    <a:cubicBezTo>
                      <a:pt x="1450" y="12288"/>
                      <a:pt x="1543" y="12540"/>
                      <a:pt x="1503" y="12977"/>
                    </a:cubicBezTo>
                    <a:cubicBezTo>
                      <a:pt x="1453" y="13520"/>
                      <a:pt x="1384" y="13588"/>
                      <a:pt x="849" y="13636"/>
                    </a:cubicBezTo>
                    <a:cubicBezTo>
                      <a:pt x="355" y="13680"/>
                      <a:pt x="229" y="13777"/>
                      <a:pt x="93" y="14230"/>
                    </a:cubicBezTo>
                    <a:cubicBezTo>
                      <a:pt x="-88" y="14832"/>
                      <a:pt x="14" y="15920"/>
                      <a:pt x="241" y="15791"/>
                    </a:cubicBezTo>
                    <a:cubicBezTo>
                      <a:pt x="320" y="15747"/>
                      <a:pt x="481" y="15811"/>
                      <a:pt x="599" y="15942"/>
                    </a:cubicBezTo>
                    <a:cubicBezTo>
                      <a:pt x="767" y="16128"/>
                      <a:pt x="742" y="16229"/>
                      <a:pt x="475" y="16407"/>
                    </a:cubicBezTo>
                    <a:cubicBezTo>
                      <a:pt x="219" y="16577"/>
                      <a:pt x="140" y="16832"/>
                      <a:pt x="163" y="17403"/>
                    </a:cubicBezTo>
                    <a:cubicBezTo>
                      <a:pt x="213" y="18641"/>
                      <a:pt x="288" y="18703"/>
                      <a:pt x="1675" y="18713"/>
                    </a:cubicBezTo>
                    <a:cubicBezTo>
                      <a:pt x="2625" y="18720"/>
                      <a:pt x="2955" y="18790"/>
                      <a:pt x="3139" y="19021"/>
                    </a:cubicBezTo>
                    <a:cubicBezTo>
                      <a:pt x="3317" y="19244"/>
                      <a:pt x="3442" y="19274"/>
                      <a:pt x="3622" y="19136"/>
                    </a:cubicBezTo>
                    <a:cubicBezTo>
                      <a:pt x="3756" y="19034"/>
                      <a:pt x="4208" y="18959"/>
                      <a:pt x="4628" y="18964"/>
                    </a:cubicBezTo>
                    <a:cubicBezTo>
                      <a:pt x="5047" y="18969"/>
                      <a:pt x="5483" y="18920"/>
                      <a:pt x="5594" y="18857"/>
                    </a:cubicBezTo>
                    <a:cubicBezTo>
                      <a:pt x="5983" y="18636"/>
                      <a:pt x="6178" y="18944"/>
                      <a:pt x="5890" y="19322"/>
                    </a:cubicBezTo>
                    <a:cubicBezTo>
                      <a:pt x="5490" y="19847"/>
                      <a:pt x="5539" y="19952"/>
                      <a:pt x="6178" y="19952"/>
                    </a:cubicBezTo>
                    <a:cubicBezTo>
                      <a:pt x="6971" y="19952"/>
                      <a:pt x="7456" y="20231"/>
                      <a:pt x="7456" y="20690"/>
                    </a:cubicBezTo>
                    <a:cubicBezTo>
                      <a:pt x="7456" y="20905"/>
                      <a:pt x="7513" y="21136"/>
                      <a:pt x="7581" y="21198"/>
                    </a:cubicBezTo>
                    <a:cubicBezTo>
                      <a:pt x="7895" y="21487"/>
                      <a:pt x="9421" y="21104"/>
                      <a:pt x="9209" y="20790"/>
                    </a:cubicBezTo>
                    <a:cubicBezTo>
                      <a:pt x="9142" y="20691"/>
                      <a:pt x="9208" y="20482"/>
                      <a:pt x="9357" y="20325"/>
                    </a:cubicBezTo>
                    <a:cubicBezTo>
                      <a:pt x="9506" y="20167"/>
                      <a:pt x="9668" y="19921"/>
                      <a:pt x="9715" y="19780"/>
                    </a:cubicBezTo>
                    <a:cubicBezTo>
                      <a:pt x="9766" y="19630"/>
                      <a:pt x="10022" y="19523"/>
                      <a:pt x="10339" y="19523"/>
                    </a:cubicBezTo>
                    <a:cubicBezTo>
                      <a:pt x="10800" y="19523"/>
                      <a:pt x="10885" y="19451"/>
                      <a:pt x="10939" y="19014"/>
                    </a:cubicBezTo>
                    <a:cubicBezTo>
                      <a:pt x="11037" y="18212"/>
                      <a:pt x="11284" y="18058"/>
                      <a:pt x="12248" y="18176"/>
                    </a:cubicBezTo>
                    <a:cubicBezTo>
                      <a:pt x="12716" y="18234"/>
                      <a:pt x="14010" y="18302"/>
                      <a:pt x="15123" y="18334"/>
                    </a:cubicBezTo>
                    <a:cubicBezTo>
                      <a:pt x="16866" y="18383"/>
                      <a:pt x="17206" y="18352"/>
                      <a:pt x="17577" y="18083"/>
                    </a:cubicBezTo>
                    <a:cubicBezTo>
                      <a:pt x="17815" y="17912"/>
                      <a:pt x="18416" y="17671"/>
                      <a:pt x="18917" y="17553"/>
                    </a:cubicBezTo>
                    <a:cubicBezTo>
                      <a:pt x="19418" y="17435"/>
                      <a:pt x="19795" y="17289"/>
                      <a:pt x="19751" y="17224"/>
                    </a:cubicBezTo>
                    <a:cubicBezTo>
                      <a:pt x="19645" y="17067"/>
                      <a:pt x="20206" y="16042"/>
                      <a:pt x="20398" y="16042"/>
                    </a:cubicBezTo>
                    <a:cubicBezTo>
                      <a:pt x="20480" y="16042"/>
                      <a:pt x="20645" y="16160"/>
                      <a:pt x="20772" y="16300"/>
                    </a:cubicBezTo>
                    <a:cubicBezTo>
                      <a:pt x="21049" y="16606"/>
                      <a:pt x="21512" y="16631"/>
                      <a:pt x="21512" y="16343"/>
                    </a:cubicBezTo>
                    <a:cubicBezTo>
                      <a:pt x="21512" y="15822"/>
                      <a:pt x="20889" y="14705"/>
                      <a:pt x="20507" y="14545"/>
                    </a:cubicBezTo>
                    <a:cubicBezTo>
                      <a:pt x="20112" y="14380"/>
                      <a:pt x="19770" y="13582"/>
                      <a:pt x="19969" y="13285"/>
                    </a:cubicBezTo>
                    <a:cubicBezTo>
                      <a:pt x="20017" y="13214"/>
                      <a:pt x="20261" y="13156"/>
                      <a:pt x="20507" y="13156"/>
                    </a:cubicBezTo>
                    <a:cubicBezTo>
                      <a:pt x="20920" y="13156"/>
                      <a:pt x="20931" y="13119"/>
                      <a:pt x="20733" y="12719"/>
                    </a:cubicBezTo>
                    <a:cubicBezTo>
                      <a:pt x="20557" y="12364"/>
                      <a:pt x="20583" y="12195"/>
                      <a:pt x="20850" y="11781"/>
                    </a:cubicBezTo>
                    <a:cubicBezTo>
                      <a:pt x="21245" y="11166"/>
                      <a:pt x="21129" y="10536"/>
                      <a:pt x="20476" y="9733"/>
                    </a:cubicBezTo>
                    <a:cubicBezTo>
                      <a:pt x="19757" y="8849"/>
                      <a:pt x="19291" y="7886"/>
                      <a:pt x="19291" y="7255"/>
                    </a:cubicBezTo>
                    <a:cubicBezTo>
                      <a:pt x="19291" y="6726"/>
                      <a:pt x="18976" y="5586"/>
                      <a:pt x="18512" y="4447"/>
                    </a:cubicBezTo>
                    <a:cubicBezTo>
                      <a:pt x="18380" y="4123"/>
                      <a:pt x="18193" y="3982"/>
                      <a:pt x="17897" y="3982"/>
                    </a:cubicBezTo>
                    <a:cubicBezTo>
                      <a:pt x="17354" y="3982"/>
                      <a:pt x="16705" y="3231"/>
                      <a:pt x="16705" y="2607"/>
                    </a:cubicBezTo>
                    <a:cubicBezTo>
                      <a:pt x="16705" y="2046"/>
                      <a:pt x="16425" y="1833"/>
                      <a:pt x="16058" y="2113"/>
                    </a:cubicBezTo>
                    <a:cubicBezTo>
                      <a:pt x="15914" y="2222"/>
                      <a:pt x="15719" y="2268"/>
                      <a:pt x="15622" y="2213"/>
                    </a:cubicBezTo>
                    <a:cubicBezTo>
                      <a:pt x="15524" y="2158"/>
                      <a:pt x="15294" y="2297"/>
                      <a:pt x="15107" y="2528"/>
                    </a:cubicBezTo>
                    <a:lnTo>
                      <a:pt x="14764" y="2951"/>
                    </a:lnTo>
                    <a:lnTo>
                      <a:pt x="13533" y="1941"/>
                    </a:lnTo>
                    <a:cubicBezTo>
                      <a:pt x="12858" y="1384"/>
                      <a:pt x="12256" y="744"/>
                      <a:pt x="12193" y="516"/>
                    </a:cubicBezTo>
                    <a:cubicBezTo>
                      <a:pt x="12036" y="-61"/>
                      <a:pt x="11526" y="-113"/>
                      <a:pt x="10931" y="387"/>
                    </a:cubicBezTo>
                    <a:cubicBezTo>
                      <a:pt x="10490" y="757"/>
                      <a:pt x="10411" y="770"/>
                      <a:pt x="10308" y="523"/>
                    </a:cubicBezTo>
                    <a:cubicBezTo>
                      <a:pt x="10232" y="341"/>
                      <a:pt x="9985" y="244"/>
                      <a:pt x="9599" y="244"/>
                    </a:cubicBezTo>
                    <a:cubicBezTo>
                      <a:pt x="9137" y="244"/>
                      <a:pt x="8947" y="345"/>
                      <a:pt x="8780" y="680"/>
                    </a:cubicBezTo>
                    <a:cubicBezTo>
                      <a:pt x="8547" y="1150"/>
                      <a:pt x="8196" y="1099"/>
                      <a:pt x="8196" y="595"/>
                    </a:cubicBezTo>
                    <a:cubicBezTo>
                      <a:pt x="8196" y="282"/>
                      <a:pt x="7422" y="-26"/>
                      <a:pt x="7098" y="158"/>
                    </a:cubicBezTo>
                    <a:cubicBezTo>
                      <a:pt x="7009" y="208"/>
                      <a:pt x="6726" y="169"/>
                      <a:pt x="6466" y="79"/>
                    </a:cubicBezTo>
                    <a:cubicBezTo>
                      <a:pt x="6180" y="-21"/>
                      <a:pt x="5946" y="-24"/>
                      <a:pt x="5882" y="72"/>
                    </a:cubicBezTo>
                    <a:cubicBezTo>
                      <a:pt x="5817" y="168"/>
                      <a:pt x="5604" y="168"/>
                      <a:pt x="5329" y="72"/>
                    </a:cubicBezTo>
                    <a:cubicBezTo>
                      <a:pt x="5183" y="21"/>
                      <a:pt x="5066" y="-3"/>
                      <a:pt x="497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Down Arrow 15">
                <a:extLst>
                  <a:ext uri="{FF2B5EF4-FFF2-40B4-BE49-F238E27FC236}">
                    <a16:creationId xmlns:a16="http://schemas.microsoft.com/office/drawing/2014/main" id="{45B0F909-B684-1548-AB92-0CEFEE1FAFC8}"/>
                  </a:ext>
                </a:extLst>
              </p:cNvPr>
              <p:cNvSpPr/>
              <p:nvPr/>
            </p:nvSpPr>
            <p:spPr>
              <a:xfrm>
                <a:off x="6531950" y="2569914"/>
                <a:ext cx="1142161" cy="584713"/>
              </a:xfrm>
              <a:prstGeom prst="downArrow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Down Arrow 16">
                <a:extLst>
                  <a:ext uri="{FF2B5EF4-FFF2-40B4-BE49-F238E27FC236}">
                    <a16:creationId xmlns:a16="http://schemas.microsoft.com/office/drawing/2014/main" id="{EC30A2CD-2BE1-5843-BB02-18044C897F6D}"/>
                  </a:ext>
                </a:extLst>
              </p:cNvPr>
              <p:cNvSpPr/>
              <p:nvPr/>
            </p:nvSpPr>
            <p:spPr>
              <a:xfrm>
                <a:off x="6531950" y="3789885"/>
                <a:ext cx="1142161" cy="584713"/>
              </a:xfrm>
              <a:prstGeom prst="downArrow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Curved Right Arrow 17">
                <a:extLst>
                  <a:ext uri="{FF2B5EF4-FFF2-40B4-BE49-F238E27FC236}">
                    <a16:creationId xmlns:a16="http://schemas.microsoft.com/office/drawing/2014/main" id="{69FF7B53-F4C8-9343-ADC6-70B40536BFF4}"/>
                  </a:ext>
                </a:extLst>
              </p:cNvPr>
              <p:cNvSpPr/>
              <p:nvPr/>
            </p:nvSpPr>
            <p:spPr>
              <a:xfrm>
                <a:off x="4902200" y="3374202"/>
                <a:ext cx="554950" cy="1600547"/>
              </a:xfrm>
              <a:prstGeom prst="curvedRight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Curved Right Arrow 18">
                <a:extLst>
                  <a:ext uri="{FF2B5EF4-FFF2-40B4-BE49-F238E27FC236}">
                    <a16:creationId xmlns:a16="http://schemas.microsoft.com/office/drawing/2014/main" id="{FFE53B3E-6ED9-E14B-A6FB-089414BD23AF}"/>
                  </a:ext>
                </a:extLst>
              </p:cNvPr>
              <p:cNvSpPr/>
              <p:nvPr/>
            </p:nvSpPr>
            <p:spPr>
              <a:xfrm flipH="1" flipV="1">
                <a:off x="8506097" y="3374201"/>
                <a:ext cx="519515" cy="1600547"/>
              </a:xfrm>
              <a:prstGeom prst="curvedRight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" name="pasted-image.pdf">
                <a:extLst>
                  <a:ext uri="{FF2B5EF4-FFF2-40B4-BE49-F238E27FC236}">
                    <a16:creationId xmlns:a16="http://schemas.microsoft.com/office/drawing/2014/main" id="{43402343-0D95-B943-98E9-1AA33CF04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6935295" y="4507008"/>
                <a:ext cx="233870" cy="467741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E221BA8-50C7-B24B-BE88-21E15F7A9084}"/>
                  </a:ext>
                </a:extLst>
              </p:cNvPr>
              <p:cNvSpPr/>
              <p:nvPr/>
            </p:nvSpPr>
            <p:spPr>
              <a:xfrm>
                <a:off x="5395440" y="1825027"/>
                <a:ext cx="1646661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50" dirty="0"/>
                  <a:t>Multi-angle Observations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4A5334B-ACD9-1D44-AA43-E9C68FEEACDA}"/>
                  </a:ext>
                </a:extLst>
              </p:cNvPr>
              <p:cNvSpPr/>
              <p:nvPr/>
            </p:nvSpPr>
            <p:spPr>
              <a:xfrm>
                <a:off x="5395440" y="4376020"/>
                <a:ext cx="1384343" cy="954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50" dirty="0"/>
                  <a:t>Recovered </a:t>
                </a:r>
                <a:r>
                  <a:rPr lang="en-US" sz="1350"/>
                  <a:t>extinction volume</a:t>
                </a:r>
                <a:endParaRPr lang="en-US" sz="1350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831AE24-A2D3-B14A-8569-3F912D08D754}"/>
                    </a:ext>
                  </a:extLst>
                </p:cNvPr>
                <p:cNvSpPr/>
                <p:nvPr/>
              </p:nvSpPr>
              <p:spPr>
                <a:xfrm>
                  <a:off x="5107158" y="1895753"/>
                  <a:ext cx="400879" cy="4154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 dirty="0">
                            <a:latin typeface="Cambria Math" charset="0"/>
                          </a:rPr>
                          <m:t>𝑦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831AE24-A2D3-B14A-8569-3F912D08D7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7158" y="1895753"/>
                  <a:ext cx="400879" cy="415498"/>
                </a:xfrm>
                <a:prstGeom prst="rect">
                  <a:avLst/>
                </a:prstGeom>
                <a:blipFill>
                  <a:blip r:embed="rId8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5C5C3C-CD73-F64D-A7B3-9FD0352CFA71}"/>
              </a:ext>
            </a:extLst>
          </p:cNvPr>
          <p:cNvSpPr txBox="1"/>
          <p:nvPr/>
        </p:nvSpPr>
        <p:spPr>
          <a:xfrm>
            <a:off x="6297708" y="2587974"/>
            <a:ext cx="1291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Cost function</a:t>
            </a: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22DC7D8F-3E1A-734D-8B67-0692BB4B4328}"/>
              </a:ext>
            </a:extLst>
          </p:cNvPr>
          <p:cNvSpPr txBox="1">
            <a:spLocks/>
          </p:cNvSpPr>
          <p:nvPr/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Cloud tomography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3E47BC-F8CA-BB4D-BBB7-2BEF4D79C8EB}"/>
              </a:ext>
            </a:extLst>
          </p:cNvPr>
          <p:cNvSpPr txBox="1"/>
          <p:nvPr/>
        </p:nvSpPr>
        <p:spPr>
          <a:xfrm>
            <a:off x="270963" y="830032"/>
            <a:ext cx="851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Levis et al. (2015, 2017, 2020): Cloud tomography as large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inverse problem</a:t>
            </a:r>
          </a:p>
        </p:txBody>
      </p:sp>
      <p:pic>
        <p:nvPicPr>
          <p:cNvPr id="2" name="Audio Recording Oct 12, 2020 at 5:58:51 PM" descr="Audio Recording Oct 12, 2020 at 5:58:51 PM">
            <a:hlinkClick r:id="" action="ppaction://media"/>
            <a:extLst>
              <a:ext uri="{FF2B5EF4-FFF2-40B4-BE49-F238E27FC236}">
                <a16:creationId xmlns:a16="http://schemas.microsoft.com/office/drawing/2014/main" id="{C0CB1AB5-F0CA-4147-B242-AA713DE39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72243" y="51435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51E2A08-989B-A247-9A19-B43FFEC4BB34}"/>
                  </a:ext>
                </a:extLst>
              </p:cNvPr>
              <p:cNvSpPr txBox="1"/>
              <p:nvPr/>
            </p:nvSpPr>
            <p:spPr>
              <a:xfrm>
                <a:off x="6139855" y="1857459"/>
                <a:ext cx="17568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51E2A08-989B-A247-9A19-B43FFEC4B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855" y="1857459"/>
                <a:ext cx="1756891" cy="492443"/>
              </a:xfrm>
              <a:prstGeom prst="rect">
                <a:avLst/>
              </a:prstGeom>
              <a:blipFill>
                <a:blip r:embed="rId10"/>
                <a:stretch>
                  <a:fillRect l="-5036" t="-2564" r="-7914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0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28BFBD-3957-1A48-B414-DDD6559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tomography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B7B53-50B9-7847-B884-1DF2C7085670}"/>
              </a:ext>
            </a:extLst>
          </p:cNvPr>
          <p:cNvSpPr txBox="1"/>
          <p:nvPr/>
        </p:nvSpPr>
        <p:spPr>
          <a:xfrm>
            <a:off x="2635625" y="4430355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Ground truth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B7968-45BC-2847-BDF6-6016F0F7F749}"/>
              </a:ext>
            </a:extLst>
          </p:cNvPr>
          <p:cNvSpPr txBox="1"/>
          <p:nvPr/>
        </p:nvSpPr>
        <p:spPr>
          <a:xfrm>
            <a:off x="4511040" y="4412415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Reconstruction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7DE77F-0A63-7C47-A470-3A958D7A8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036"/>
          <a:stretch/>
        </p:blipFill>
        <p:spPr>
          <a:xfrm>
            <a:off x="134938" y="1734686"/>
            <a:ext cx="2151062" cy="267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EA50D-6A4E-C849-A127-4A17F4D00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149" y="1831281"/>
            <a:ext cx="2461124" cy="2133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6536C2-BA4C-4D44-9F7B-D0FAE916A372}"/>
                  </a:ext>
                </a:extLst>
              </p:cNvPr>
              <p:cNvSpPr txBox="1"/>
              <p:nvPr/>
            </p:nvSpPr>
            <p:spPr>
              <a:xfrm>
                <a:off x="6635115" y="4196972"/>
                <a:ext cx="22494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Correlation </a:t>
                </a:r>
                <a:br>
                  <a:rPr lang="en-US" sz="1400" dirty="0"/>
                </a:br>
                <a:r>
                  <a:rPr lang="en-US" sz="1400" dirty="0"/>
                  <a:t>coefficient: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=0.94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6536C2-BA4C-4D44-9F7B-D0FAE916A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115" y="4196972"/>
                <a:ext cx="2249488" cy="523220"/>
              </a:xfrm>
              <a:prstGeom prst="rect">
                <a:avLst/>
              </a:prstGeom>
              <a:blipFill>
                <a:blip r:embed="rId7"/>
                <a:stretch>
                  <a:fillRect l="-1124"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AD1A33F-35AD-5948-8F51-20707B58E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48"/>
          <a:stretch/>
        </p:blipFill>
        <p:spPr>
          <a:xfrm>
            <a:off x="2386965" y="1638911"/>
            <a:ext cx="4248150" cy="2679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61E3-3E4A-2348-8C40-6781EFC7A4DF}"/>
              </a:ext>
            </a:extLst>
          </p:cNvPr>
          <p:cNvSpPr txBox="1"/>
          <p:nvPr/>
        </p:nvSpPr>
        <p:spPr>
          <a:xfrm>
            <a:off x="242481" y="4433797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Large-Eddy Simulation</a:t>
            </a:r>
            <a:br>
              <a:rPr lang="en-US" sz="1400" dirty="0"/>
            </a:br>
            <a:r>
              <a:rPr lang="en-US" sz="1400" dirty="0"/>
              <a:t>(LES) cloud field</a:t>
            </a:r>
          </a:p>
        </p:txBody>
      </p:sp>
      <p:pic>
        <p:nvPicPr>
          <p:cNvPr id="8" name="Audio Recording Oct 12, 2020 at 6:18:09 PM" descr="Audio Recording Oct 12, 2020 at 6:18:09 PM">
            <a:hlinkClick r:id="" action="ppaction://media"/>
            <a:extLst>
              <a:ext uri="{FF2B5EF4-FFF2-40B4-BE49-F238E27FC236}">
                <a16:creationId xmlns:a16="http://schemas.microsoft.com/office/drawing/2014/main" id="{F294CA8A-5A61-CC45-A2C0-1B3E24B13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5280" y="5328257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CF96D2-889D-4440-9EB0-8DCBB3F0FAA9}"/>
              </a:ext>
            </a:extLst>
          </p:cNvPr>
          <p:cNvSpPr txBox="1"/>
          <p:nvPr/>
        </p:nvSpPr>
        <p:spPr>
          <a:xfrm>
            <a:off x="270963" y="830032"/>
            <a:ext cx="851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Levis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(2015, 2017, 2020): Cloud tomography using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multi-angle airborne images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26773</TotalTime>
  <Words>1995</Words>
  <Application>Microsoft Macintosh PowerPoint</Application>
  <PresentationFormat>On-screen Show (16:9)</PresentationFormat>
  <Paragraphs>131</Paragraphs>
  <Slides>18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.Apple Color Emoji UI</vt:lpstr>
      <vt:lpstr>Arial</vt:lpstr>
      <vt:lpstr>Avenir Book</vt:lpstr>
      <vt:lpstr>Calibri</vt:lpstr>
      <vt:lpstr>Calibri Light</vt:lpstr>
      <vt:lpstr>Cambria Math</vt:lpstr>
      <vt:lpstr>Tahoma</vt:lpstr>
      <vt:lpstr>Times New Roman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 tomography</vt:lpstr>
      <vt:lpstr>PowerPoint Presentation</vt:lpstr>
      <vt:lpstr>Cloud tomography</vt:lpstr>
      <vt:lpstr>Advance cloud tomography to satellite observations</vt:lpstr>
      <vt:lpstr>Cloud tomography from space</vt:lpstr>
      <vt:lpstr>Solution of challenge #1: Increase efficiency of radiative transfer solver</vt:lpstr>
      <vt:lpstr>Solution of challenge #1: Increase efficiency of radiative transfer solver</vt:lpstr>
      <vt:lpstr>Solution of challenge #2:  Regularization and improved initial guess</vt:lpstr>
      <vt:lpstr>The future of cloud tomography: CloudCT</vt:lpstr>
      <vt:lpstr>Cloud tomography from space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Microsoft Office User</cp:lastModifiedBy>
  <cp:revision>319</cp:revision>
  <dcterms:created xsi:type="dcterms:W3CDTF">2016-09-08T21:41:17Z</dcterms:created>
  <dcterms:modified xsi:type="dcterms:W3CDTF">2020-11-13T05:30:02Z</dcterms:modified>
</cp:coreProperties>
</file>