
<file path=[Content_Types].xml><?xml version="1.0" encoding="utf-8"?>
<Types xmlns="http://schemas.openxmlformats.org/package/2006/content-types">
  <Default Extension="emf" ContentType="image/x-emf"/>
  <Default Extension="jpeg" ContentType="image/jpeg"/>
  <Default Extension="m4a" ContentType="audi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 id="2147483694" r:id="rId2"/>
  </p:sldMasterIdLst>
  <p:notesMasterIdLst>
    <p:notesMasterId r:id="rId9"/>
  </p:notesMasterIdLst>
  <p:handoutMasterIdLst>
    <p:handoutMasterId r:id="rId10"/>
  </p:handoutMasterIdLst>
  <p:sldIdLst>
    <p:sldId id="282" r:id="rId3"/>
    <p:sldId id="283" r:id="rId4"/>
    <p:sldId id="284" r:id="rId5"/>
    <p:sldId id="279" r:id="rId6"/>
    <p:sldId id="280" r:id="rId7"/>
    <p:sldId id="281" r:id="rId8"/>
  </p:sldIdLst>
  <p:sldSz cx="9144000" cy="5143500" type="screen16x9"/>
  <p:notesSz cx="6858000" cy="9144000"/>
  <p:custDataLst>
    <p:tags r:id="rId1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67"/>
    <p:restoredTop sz="76308" autoAdjust="0"/>
  </p:normalViewPr>
  <p:slideViewPr>
    <p:cSldViewPr snapToGrid="0" snapToObjects="1">
      <p:cViewPr varScale="1">
        <p:scale>
          <a:sx n="119" d="100"/>
          <a:sy n="119" d="100"/>
        </p:scale>
        <p:origin x="1232" y="18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ria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767AB6-DDEA-CF4E-A74B-19A554508643}" type="datetimeFigureOut">
              <a:rPr lang="en-US" smtClean="0">
                <a:latin typeface="Arial"/>
              </a:rPr>
              <a:t>10/26/20</a:t>
            </a:fld>
            <a:endParaRPr lang="en-US" dirty="0">
              <a:latin typeface="Aria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Aria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6300F83-E232-AF4B-BEC0-F9D716239A3F}" type="slidenum">
              <a:rPr lang="en-US" smtClean="0">
                <a:latin typeface="Arial"/>
              </a:rPr>
              <a:t>‹#›</a:t>
            </a:fld>
            <a:endParaRPr lang="en-US" dirty="0">
              <a:latin typeface="Arial"/>
            </a:endParaRPr>
          </a:p>
        </p:txBody>
      </p:sp>
    </p:spTree>
    <p:extLst>
      <p:ext uri="{BB962C8B-B14F-4D97-AF65-F5344CB8AC3E}">
        <p14:creationId xmlns:p14="http://schemas.microsoft.com/office/powerpoint/2010/main" val="42052301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a:defRPr>
            </a:lvl1pPr>
          </a:lstStyle>
          <a:p>
            <a:fld id="{72DD8AEC-B96B-2C4C-86B3-8483D80B216B}" type="datetimeFigureOut">
              <a:rPr lang="en-US" smtClean="0"/>
              <a:pPr/>
              <a:t>10/26/20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a:defRPr>
            </a:lvl1pPr>
          </a:lstStyle>
          <a:p>
            <a:fld id="{4180AB40-CF9C-CB44-AF47-E5E5B00AC330}" type="slidenum">
              <a:rPr lang="en-US" smtClean="0"/>
              <a:pPr/>
              <a:t>‹#›</a:t>
            </a:fld>
            <a:endParaRPr lang="en-US" dirty="0"/>
          </a:p>
        </p:txBody>
      </p:sp>
    </p:spTree>
    <p:extLst>
      <p:ext uri="{BB962C8B-B14F-4D97-AF65-F5344CB8AC3E}">
        <p14:creationId xmlns:p14="http://schemas.microsoft.com/office/powerpoint/2010/main" val="338257177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80AB40-CF9C-CB44-AF47-E5E5B00AC330}" type="slidenum">
              <a:rPr lang="en-US" smtClean="0"/>
              <a:pPr/>
              <a:t>1</a:t>
            </a:fld>
            <a:endParaRPr lang="en-US" dirty="0"/>
          </a:p>
        </p:txBody>
      </p:sp>
    </p:spTree>
    <p:extLst>
      <p:ext uri="{BB962C8B-B14F-4D97-AF65-F5344CB8AC3E}">
        <p14:creationId xmlns:p14="http://schemas.microsoft.com/office/powerpoint/2010/main" val="1842734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a:ea typeface="+mn-ea"/>
              <a:cs typeface="+mn-cs"/>
            </a:endParaRPr>
          </a:p>
        </p:txBody>
      </p:sp>
      <p:sp>
        <p:nvSpPr>
          <p:cNvPr id="4" name="Slide Number Placeholder 3"/>
          <p:cNvSpPr>
            <a:spLocks noGrp="1"/>
          </p:cNvSpPr>
          <p:nvPr>
            <p:ph type="sldNum" sz="quarter" idx="5"/>
          </p:nvPr>
        </p:nvSpPr>
        <p:spPr/>
        <p:txBody>
          <a:bodyPr/>
          <a:lstStyle/>
          <a:p>
            <a:fld id="{4180AB40-CF9C-CB44-AF47-E5E5B00AC330}" type="slidenum">
              <a:rPr lang="en-US" smtClean="0"/>
              <a:pPr/>
              <a:t>2</a:t>
            </a:fld>
            <a:endParaRPr lang="en-US" dirty="0"/>
          </a:p>
        </p:txBody>
      </p:sp>
    </p:spTree>
    <p:extLst>
      <p:ext uri="{BB962C8B-B14F-4D97-AF65-F5344CB8AC3E}">
        <p14:creationId xmlns:p14="http://schemas.microsoft.com/office/powerpoint/2010/main" val="4055384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80AB40-CF9C-CB44-AF47-E5E5B00AC330}" type="slidenum">
              <a:rPr lang="en-US" smtClean="0"/>
              <a:pPr/>
              <a:t>3</a:t>
            </a:fld>
            <a:endParaRPr lang="en-US" dirty="0"/>
          </a:p>
        </p:txBody>
      </p:sp>
    </p:spTree>
    <p:extLst>
      <p:ext uri="{BB962C8B-B14F-4D97-AF65-F5344CB8AC3E}">
        <p14:creationId xmlns:p14="http://schemas.microsoft.com/office/powerpoint/2010/main" val="1820874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a:ea typeface="+mn-ea"/>
              <a:cs typeface="+mn-cs"/>
            </a:endParaRPr>
          </a:p>
          <a:p>
            <a:endParaRPr lang="en-US" dirty="0"/>
          </a:p>
        </p:txBody>
      </p:sp>
      <p:sp>
        <p:nvSpPr>
          <p:cNvPr id="4" name="Slide Number Placeholder 3"/>
          <p:cNvSpPr>
            <a:spLocks noGrp="1"/>
          </p:cNvSpPr>
          <p:nvPr>
            <p:ph type="sldNum" sz="quarter" idx="5"/>
          </p:nvPr>
        </p:nvSpPr>
        <p:spPr/>
        <p:txBody>
          <a:bodyPr/>
          <a:lstStyle/>
          <a:p>
            <a:fld id="{4180AB40-CF9C-CB44-AF47-E5E5B00AC330}" type="slidenum">
              <a:rPr lang="en-US" smtClean="0"/>
              <a:pPr/>
              <a:t>4</a:t>
            </a:fld>
            <a:endParaRPr lang="en-US" dirty="0"/>
          </a:p>
        </p:txBody>
      </p:sp>
    </p:spTree>
    <p:extLst>
      <p:ext uri="{BB962C8B-B14F-4D97-AF65-F5344CB8AC3E}">
        <p14:creationId xmlns:p14="http://schemas.microsoft.com/office/powerpoint/2010/main" val="2360043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80AB40-CF9C-CB44-AF47-E5E5B00AC330}" type="slidenum">
              <a:rPr lang="en-US" smtClean="0"/>
              <a:pPr/>
              <a:t>5</a:t>
            </a:fld>
            <a:endParaRPr lang="en-US" dirty="0"/>
          </a:p>
        </p:txBody>
      </p:sp>
    </p:spTree>
    <p:extLst>
      <p:ext uri="{BB962C8B-B14F-4D97-AF65-F5344CB8AC3E}">
        <p14:creationId xmlns:p14="http://schemas.microsoft.com/office/powerpoint/2010/main" val="2380324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80AB40-CF9C-CB44-AF47-E5E5B00AC330}" type="slidenum">
              <a:rPr lang="en-US" smtClean="0"/>
              <a:pPr/>
              <a:t>6</a:t>
            </a:fld>
            <a:endParaRPr lang="en-US" dirty="0"/>
          </a:p>
        </p:txBody>
      </p:sp>
    </p:spTree>
    <p:extLst>
      <p:ext uri="{BB962C8B-B14F-4D97-AF65-F5344CB8AC3E}">
        <p14:creationId xmlns:p14="http://schemas.microsoft.com/office/powerpoint/2010/main" val="9063276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No Image">
    <p:spTree>
      <p:nvGrpSpPr>
        <p:cNvPr id="1" name=""/>
        <p:cNvGrpSpPr/>
        <p:nvPr/>
      </p:nvGrpSpPr>
      <p:grpSpPr>
        <a:xfrm>
          <a:off x="0" y="0"/>
          <a:ext cx="0" cy="0"/>
          <a:chOff x="0" y="0"/>
          <a:chExt cx="0" cy="0"/>
        </a:xfrm>
      </p:grpSpPr>
      <p:sp>
        <p:nvSpPr>
          <p:cNvPr id="22" name="Text Placeholder 21"/>
          <p:cNvSpPr>
            <a:spLocks noGrp="1"/>
          </p:cNvSpPr>
          <p:nvPr>
            <p:ph type="body" sz="quarter" idx="15" hasCustomPrompt="1"/>
          </p:nvPr>
        </p:nvSpPr>
        <p:spPr>
          <a:xfrm>
            <a:off x="925513" y="1956377"/>
            <a:ext cx="7483464" cy="294801"/>
          </a:xfrm>
        </p:spPr>
        <p:txBody>
          <a:bodyPr>
            <a:noAutofit/>
          </a:bodyPr>
          <a:lstStyle>
            <a:lvl1pPr marL="0" indent="0">
              <a:buNone/>
              <a:defRPr sz="1400" baseline="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a Theme, Project or Mission Name (optional)</a:t>
            </a:r>
          </a:p>
        </p:txBody>
      </p:sp>
      <p:sp>
        <p:nvSpPr>
          <p:cNvPr id="24" name="Text Placeholder 21"/>
          <p:cNvSpPr>
            <a:spLocks noGrp="1"/>
          </p:cNvSpPr>
          <p:nvPr>
            <p:ph type="body" sz="quarter" idx="16" hasCustomPrompt="1"/>
          </p:nvPr>
        </p:nvSpPr>
        <p:spPr>
          <a:xfrm>
            <a:off x="915352" y="2251179"/>
            <a:ext cx="7493625" cy="419202"/>
          </a:xfrm>
        </p:spPr>
        <p:txBody>
          <a:bodyPr>
            <a:noAutofit/>
          </a:bodyPr>
          <a:lstStyle>
            <a:lvl1pPr marL="0" indent="0">
              <a:buNone/>
              <a:defRPr sz="2400" b="1"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Presentation Title</a:t>
            </a:r>
          </a:p>
        </p:txBody>
      </p:sp>
      <p:sp>
        <p:nvSpPr>
          <p:cNvPr id="25" name="Text Placeholder 21"/>
          <p:cNvSpPr>
            <a:spLocks noGrp="1"/>
          </p:cNvSpPr>
          <p:nvPr>
            <p:ph type="body" sz="quarter" idx="17" hasCustomPrompt="1"/>
          </p:nvPr>
        </p:nvSpPr>
        <p:spPr>
          <a:xfrm>
            <a:off x="925512" y="2668678"/>
            <a:ext cx="7483465" cy="826362"/>
          </a:xfrm>
        </p:spPr>
        <p:txBody>
          <a:bodyPr>
            <a:noAutofit/>
          </a:bodyPr>
          <a:lstStyle>
            <a:lvl1pPr marL="0" indent="0">
              <a:buNone/>
              <a:defRPr sz="2000" b="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a Presentation Subtitle</a:t>
            </a:r>
          </a:p>
        </p:txBody>
      </p:sp>
      <p:sp>
        <p:nvSpPr>
          <p:cNvPr id="26" name="Text Placeholder 21"/>
          <p:cNvSpPr>
            <a:spLocks noGrp="1"/>
          </p:cNvSpPr>
          <p:nvPr>
            <p:ph type="body" sz="quarter" idx="18" hasCustomPrompt="1"/>
          </p:nvPr>
        </p:nvSpPr>
        <p:spPr>
          <a:xfrm>
            <a:off x="915352" y="4246880"/>
            <a:ext cx="7493625" cy="497840"/>
          </a:xfrm>
        </p:spPr>
        <p:txBody>
          <a:bodyPr anchor="b">
            <a:noAutofit/>
          </a:bodyPr>
          <a:lstStyle>
            <a:lvl1pPr marL="0" indent="0">
              <a:buNone/>
              <a:defRPr sz="1000" b="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 Job Title, Date, etc.</a:t>
            </a:r>
          </a:p>
        </p:txBody>
      </p:sp>
      <p:pic>
        <p:nvPicPr>
          <p:cNvPr id="8" name="Picture 7" descr="Tribrand_ColorBlack_rgb_16x3_1606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7295" y="1184383"/>
            <a:ext cx="2925483" cy="812634"/>
          </a:xfrm>
          <a:prstGeom prst="rect">
            <a:avLst/>
          </a:prstGeom>
        </p:spPr>
      </p:pic>
      <p:sp>
        <p:nvSpPr>
          <p:cNvPr id="3" name="Footer Placeholder 2"/>
          <p:cNvSpPr>
            <a:spLocks noGrp="1"/>
          </p:cNvSpPr>
          <p:nvPr>
            <p:ph type="ftr" sz="quarter" idx="20"/>
          </p:nvPr>
        </p:nvSpPr>
        <p:spPr>
          <a:xfrm>
            <a:off x="915353" y="4802823"/>
            <a:ext cx="7493624" cy="274637"/>
          </a:xfrm>
        </p:spPr>
        <p:txBody>
          <a:bodyPr/>
          <a:lstStyle/>
          <a:p>
            <a:pPr algn="l"/>
            <a:r>
              <a:rPr lang="en-US"/>
              <a:t>For required markings, please visit https://mh.jpl.nasa.gov</a:t>
            </a:r>
            <a:endParaRPr lang="en-US" dirty="0"/>
          </a:p>
        </p:txBody>
      </p:sp>
    </p:spTree>
    <p:extLst>
      <p:ext uri="{BB962C8B-B14F-4D97-AF65-F5344CB8AC3E}">
        <p14:creationId xmlns:p14="http://schemas.microsoft.com/office/powerpoint/2010/main" val="2565551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lstStyle/>
          <a:p>
            <a:r>
              <a:rPr lang="en-US"/>
              <a:t>Click to edit Master title style</a:t>
            </a:r>
          </a:p>
        </p:txBody>
      </p:sp>
      <p:sp>
        <p:nvSpPr>
          <p:cNvPr id="12"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3" name="Content Placeholder 2"/>
          <p:cNvSpPr>
            <a:spLocks noGrp="1"/>
          </p:cNvSpPr>
          <p:nvPr>
            <p:ph sz="quarter" idx="19"/>
          </p:nvPr>
        </p:nvSpPr>
        <p:spPr>
          <a:xfrm>
            <a:off x="254000" y="2137092"/>
            <a:ext cx="4216400" cy="238410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1"/>
          <p:cNvSpPr>
            <a:spLocks noGrp="1"/>
          </p:cNvSpPr>
          <p:nvPr>
            <p:ph sz="quarter" idx="20"/>
          </p:nvPr>
        </p:nvSpPr>
        <p:spPr>
          <a:xfrm>
            <a:off x="4675164" y="2137092"/>
            <a:ext cx="4216400" cy="23841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2"/>
          <p:cNvSpPr>
            <a:spLocks noGrp="1"/>
          </p:cNvSpPr>
          <p:nvPr>
            <p:ph type="body" idx="1"/>
          </p:nvPr>
        </p:nvSpPr>
        <p:spPr>
          <a:xfrm>
            <a:off x="254000" y="1497330"/>
            <a:ext cx="4216400"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4"/>
          <p:cNvSpPr>
            <a:spLocks noGrp="1"/>
          </p:cNvSpPr>
          <p:nvPr>
            <p:ph type="body" sz="quarter" idx="3"/>
          </p:nvPr>
        </p:nvSpPr>
        <p:spPr>
          <a:xfrm>
            <a:off x="4675164" y="1497330"/>
            <a:ext cx="4216400"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TextBox 16"/>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4" name="Date Placeholder 3"/>
          <p:cNvSpPr>
            <a:spLocks noGrp="1"/>
          </p:cNvSpPr>
          <p:nvPr>
            <p:ph type="dt" sz="half" idx="21"/>
          </p:nvPr>
        </p:nvSpPr>
        <p:spPr/>
        <p:txBody>
          <a:bodyPr/>
          <a:lstStyle/>
          <a:p>
            <a:fld id="{1D4C51F1-096E-4A7D-AF59-49489967A51A}" type="datetime1">
              <a:rPr lang="en-US" smtClean="0"/>
              <a:t>10/26/20</a:t>
            </a:fld>
            <a:endParaRPr lang="en-US" dirty="0"/>
          </a:p>
        </p:txBody>
      </p:sp>
      <p:sp>
        <p:nvSpPr>
          <p:cNvPr id="5" name="Footer Placeholder 4"/>
          <p:cNvSpPr>
            <a:spLocks noGrp="1"/>
          </p:cNvSpPr>
          <p:nvPr>
            <p:ph type="ftr" sz="quarter" idx="22"/>
          </p:nvPr>
        </p:nvSpPr>
        <p:spPr/>
        <p:txBody>
          <a:bodyPr/>
          <a:lstStyle/>
          <a:p>
            <a:r>
              <a:rPr lang="en-US"/>
              <a:t>For required markings, please visit https://mh.jpl.nasa.gov</a:t>
            </a:r>
            <a:endParaRPr lang="en-US" dirty="0"/>
          </a:p>
        </p:txBody>
      </p:sp>
      <p:sp>
        <p:nvSpPr>
          <p:cNvPr id="6" name="Slide Number Placeholder 5"/>
          <p:cNvSpPr>
            <a:spLocks noGrp="1"/>
          </p:cNvSpPr>
          <p:nvPr>
            <p:ph type="sldNum" sz="quarter" idx="23"/>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3625700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lstStyle/>
          <a:p>
            <a:r>
              <a:rPr lang="en-US"/>
              <a:t>Click to edit Master title style</a:t>
            </a:r>
          </a:p>
        </p:txBody>
      </p:sp>
      <p:sp>
        <p:nvSpPr>
          <p:cNvPr id="12"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21" name="Content Placeholder 2"/>
          <p:cNvSpPr>
            <a:spLocks noGrp="1"/>
          </p:cNvSpPr>
          <p:nvPr>
            <p:ph sz="quarter" idx="19"/>
          </p:nvPr>
        </p:nvSpPr>
        <p:spPr>
          <a:xfrm>
            <a:off x="254000" y="2137092"/>
            <a:ext cx="3211513" cy="2384107"/>
          </a:xfrm>
        </p:spPr>
        <p:txBody>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2" name="Text Placeholder 2"/>
          <p:cNvSpPr>
            <a:spLocks noGrp="1"/>
          </p:cNvSpPr>
          <p:nvPr>
            <p:ph type="body" idx="24" hasCustomPrompt="1"/>
          </p:nvPr>
        </p:nvSpPr>
        <p:spPr>
          <a:xfrm>
            <a:off x="254000" y="1497330"/>
            <a:ext cx="3211513" cy="639762"/>
          </a:xfrm>
        </p:spPr>
        <p:txBody>
          <a:bodyPr anchor="b">
            <a:noAutofit/>
          </a:bodyPr>
          <a:lstStyle>
            <a:lvl1pPr marL="0" indent="0">
              <a:buFont typeface="Arial"/>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title style</a:t>
            </a:r>
          </a:p>
        </p:txBody>
      </p:sp>
      <p:sp>
        <p:nvSpPr>
          <p:cNvPr id="23" name="Content Placeholder 11"/>
          <p:cNvSpPr>
            <a:spLocks noGrp="1"/>
          </p:cNvSpPr>
          <p:nvPr>
            <p:ph sz="quarter" idx="20"/>
          </p:nvPr>
        </p:nvSpPr>
        <p:spPr>
          <a:xfrm>
            <a:off x="3638844" y="1497329"/>
            <a:ext cx="5129236" cy="3023869"/>
          </a:xfrm>
        </p:spPr>
        <p:txBody>
          <a:bodyPr/>
          <a:lstStyle>
            <a:lvl1pPr>
              <a:defRPr sz="2800"/>
            </a:lvl1pPr>
            <a:lvl2pPr>
              <a:defRPr sz="2400"/>
            </a:lvl2pPr>
            <a:lvl3pPr>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Box 12"/>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4" name="Date Placeholder 3"/>
          <p:cNvSpPr>
            <a:spLocks noGrp="1"/>
          </p:cNvSpPr>
          <p:nvPr>
            <p:ph type="dt" sz="half" idx="25"/>
          </p:nvPr>
        </p:nvSpPr>
        <p:spPr/>
        <p:txBody>
          <a:bodyPr/>
          <a:lstStyle/>
          <a:p>
            <a:fld id="{8D18AFA9-C13B-4E9A-A7F0-C8B20BE5ADB5}" type="datetime1">
              <a:rPr lang="en-US" smtClean="0"/>
              <a:t>10/26/20</a:t>
            </a:fld>
            <a:endParaRPr lang="en-US" dirty="0"/>
          </a:p>
        </p:txBody>
      </p:sp>
      <p:sp>
        <p:nvSpPr>
          <p:cNvPr id="5" name="Footer Placeholder 4"/>
          <p:cNvSpPr>
            <a:spLocks noGrp="1"/>
          </p:cNvSpPr>
          <p:nvPr>
            <p:ph type="ftr" sz="quarter" idx="26"/>
          </p:nvPr>
        </p:nvSpPr>
        <p:spPr/>
        <p:txBody>
          <a:bodyPr/>
          <a:lstStyle/>
          <a:p>
            <a:r>
              <a:rPr lang="en-US"/>
              <a:t>For required markings, please visit https://mh.jpl.nasa.gov</a:t>
            </a:r>
            <a:endParaRPr lang="en-US" dirty="0"/>
          </a:p>
        </p:txBody>
      </p:sp>
      <p:sp>
        <p:nvSpPr>
          <p:cNvPr id="6" name="Slide Number Placeholder 5"/>
          <p:cNvSpPr>
            <a:spLocks noGrp="1"/>
          </p:cNvSpPr>
          <p:nvPr>
            <p:ph type="sldNum" sz="quarter" idx="27"/>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19165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lstStyle/>
          <a:p>
            <a:r>
              <a:rPr lang="en-US"/>
              <a:t>Click to edit Master title style</a:t>
            </a:r>
          </a:p>
        </p:txBody>
      </p:sp>
      <p:sp>
        <p:nvSpPr>
          <p:cNvPr id="12"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3" name="Picture Placeholder 2"/>
          <p:cNvSpPr>
            <a:spLocks noGrp="1"/>
          </p:cNvSpPr>
          <p:nvPr>
            <p:ph type="pic" idx="1"/>
          </p:nvPr>
        </p:nvSpPr>
        <p:spPr>
          <a:xfrm>
            <a:off x="254000" y="1497330"/>
            <a:ext cx="5129236" cy="302386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4" name="Content Placeholder 2"/>
          <p:cNvSpPr>
            <a:spLocks noGrp="1"/>
          </p:cNvSpPr>
          <p:nvPr>
            <p:ph sz="quarter" idx="19"/>
          </p:nvPr>
        </p:nvSpPr>
        <p:spPr>
          <a:xfrm>
            <a:off x="5556567" y="2137092"/>
            <a:ext cx="3211513" cy="2384107"/>
          </a:xfrm>
        </p:spPr>
        <p:txBody>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6" name="Text Placeholder 2"/>
          <p:cNvSpPr>
            <a:spLocks noGrp="1"/>
          </p:cNvSpPr>
          <p:nvPr>
            <p:ph type="body" idx="24" hasCustomPrompt="1"/>
          </p:nvPr>
        </p:nvSpPr>
        <p:spPr>
          <a:xfrm>
            <a:off x="5556567" y="1497330"/>
            <a:ext cx="3211513" cy="639762"/>
          </a:xfrm>
        </p:spPr>
        <p:txBody>
          <a:bodyPr anchor="b">
            <a:noAutofit/>
          </a:bodyPr>
          <a:lstStyle>
            <a:lvl1pPr marL="0" indent="0">
              <a:buFont typeface="Arial"/>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title style</a:t>
            </a:r>
          </a:p>
        </p:txBody>
      </p:sp>
      <p:sp>
        <p:nvSpPr>
          <p:cNvPr id="17" name="TextBox 16"/>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4" name="Date Placeholder 3"/>
          <p:cNvSpPr>
            <a:spLocks noGrp="1"/>
          </p:cNvSpPr>
          <p:nvPr>
            <p:ph type="dt" sz="half" idx="25"/>
          </p:nvPr>
        </p:nvSpPr>
        <p:spPr/>
        <p:txBody>
          <a:bodyPr/>
          <a:lstStyle/>
          <a:p>
            <a:fld id="{6AFA6CE4-1B8F-4F53-8FC9-315CD27786F8}" type="datetime1">
              <a:rPr lang="en-US" smtClean="0"/>
              <a:t>10/26/20</a:t>
            </a:fld>
            <a:endParaRPr lang="en-US" dirty="0"/>
          </a:p>
        </p:txBody>
      </p:sp>
      <p:sp>
        <p:nvSpPr>
          <p:cNvPr id="5" name="Footer Placeholder 4"/>
          <p:cNvSpPr>
            <a:spLocks noGrp="1"/>
          </p:cNvSpPr>
          <p:nvPr>
            <p:ph type="ftr" sz="quarter" idx="26"/>
          </p:nvPr>
        </p:nvSpPr>
        <p:spPr/>
        <p:txBody>
          <a:bodyPr/>
          <a:lstStyle/>
          <a:p>
            <a:r>
              <a:rPr lang="en-US"/>
              <a:t>For required markings, please visit https://mh.jpl.nasa.gov</a:t>
            </a:r>
            <a:endParaRPr lang="en-US" dirty="0"/>
          </a:p>
        </p:txBody>
      </p:sp>
      <p:sp>
        <p:nvSpPr>
          <p:cNvPr id="6" name="Slide Number Placeholder 5"/>
          <p:cNvSpPr>
            <a:spLocks noGrp="1"/>
          </p:cNvSpPr>
          <p:nvPr>
            <p:ph type="sldNum" sz="quarter" idx="27"/>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277311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DCDEFE66-01B5-A147-B059-451E84A54769}"/>
              </a:ext>
            </a:extLst>
          </p:cNvPr>
          <p:cNvSpPr>
            <a:spLocks noGrp="1"/>
          </p:cNvSpPr>
          <p:nvPr>
            <p:ph type="body" sz="quarter" idx="17" hasCustomPrompt="1"/>
          </p:nvPr>
        </p:nvSpPr>
        <p:spPr>
          <a:xfrm>
            <a:off x="350732" y="1571687"/>
            <a:ext cx="8454602" cy="3292621"/>
          </a:xfrm>
          <a:prstGeom prst="rect">
            <a:avLst/>
          </a:prstGeom>
        </p:spPr>
        <p:txBody>
          <a:bodyPr anchor="t">
            <a:noAutofit/>
          </a:bodyPr>
          <a:lstStyle>
            <a:lvl1pPr marL="0" indent="0" algn="l">
              <a:buNone/>
              <a:tabLst/>
              <a:defRPr sz="1200" baseline="0">
                <a:solidFill>
                  <a:schemeClr val="tx1"/>
                </a:solidFill>
                <a:latin typeface="Arial" panose="020B0604020202020204" pitchFamily="34" charset="0"/>
                <a:cs typeface="Arial" panose="020B0604020202020204" pitchFamily="34" charset="0"/>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Click to Insert Content</a:t>
            </a:r>
          </a:p>
        </p:txBody>
      </p:sp>
      <p:sp>
        <p:nvSpPr>
          <p:cNvPr id="4" name="Text Placeholder 4">
            <a:extLst>
              <a:ext uri="{FF2B5EF4-FFF2-40B4-BE49-F238E27FC236}">
                <a16:creationId xmlns:a16="http://schemas.microsoft.com/office/drawing/2014/main" id="{A0B06CD5-79FB-D64E-854C-192AEA1DF18C}"/>
              </a:ext>
            </a:extLst>
          </p:cNvPr>
          <p:cNvSpPr>
            <a:spLocks noGrp="1"/>
          </p:cNvSpPr>
          <p:nvPr>
            <p:ph type="body" sz="quarter" idx="3" hasCustomPrompt="1"/>
          </p:nvPr>
        </p:nvSpPr>
        <p:spPr>
          <a:xfrm>
            <a:off x="350731" y="823076"/>
            <a:ext cx="8454602" cy="430183"/>
          </a:xfrm>
          <a:prstGeom prst="rect">
            <a:avLst/>
          </a:prstGeom>
        </p:spPr>
        <p:txBody>
          <a:bodyPr anchor="t"/>
          <a:lstStyle>
            <a:lvl1pPr marL="0" indent="0">
              <a:buNone/>
              <a:defRPr sz="2600" b="1" baseline="0">
                <a:solidFill>
                  <a:srgbClr val="990000"/>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Presentation Title</a:t>
            </a:r>
          </a:p>
        </p:txBody>
      </p:sp>
    </p:spTree>
    <p:extLst>
      <p:ext uri="{BB962C8B-B14F-4D97-AF65-F5344CB8AC3E}">
        <p14:creationId xmlns:p14="http://schemas.microsoft.com/office/powerpoint/2010/main" val="1526962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Sq Image">
    <p:spTree>
      <p:nvGrpSpPr>
        <p:cNvPr id="1" name=""/>
        <p:cNvGrpSpPr/>
        <p:nvPr/>
      </p:nvGrpSpPr>
      <p:grpSpPr>
        <a:xfrm>
          <a:off x="0" y="0"/>
          <a:ext cx="0" cy="0"/>
          <a:chOff x="0" y="0"/>
          <a:chExt cx="0" cy="0"/>
        </a:xfrm>
      </p:grpSpPr>
      <p:sp>
        <p:nvSpPr>
          <p:cNvPr id="14" name="Text Placeholder 13"/>
          <p:cNvSpPr>
            <a:spLocks noGrp="1"/>
          </p:cNvSpPr>
          <p:nvPr>
            <p:ph type="body" sz="quarter" idx="10" hasCustomPrompt="1"/>
          </p:nvPr>
        </p:nvSpPr>
        <p:spPr>
          <a:xfrm>
            <a:off x="5687785" y="508000"/>
            <a:ext cx="3347357" cy="826391"/>
          </a:xfrm>
        </p:spPr>
        <p:txBody>
          <a:bodyPr anchor="b">
            <a:noAutofit/>
          </a:bodyPr>
          <a:lstStyle>
            <a:lvl1pPr marL="0" indent="0" algn="ctr">
              <a:buNone/>
              <a:defRPr sz="1400">
                <a:solidFill>
                  <a:schemeClr val="accent1"/>
                </a:solidFill>
                <a:latin typeface="+mj-lt"/>
              </a:defRPr>
            </a:lvl1pPr>
            <a:lvl2pPr marL="457200" indent="0" algn="ctr">
              <a:buNone/>
              <a:defRPr sz="1400">
                <a:solidFill>
                  <a:schemeClr val="accent1"/>
                </a:solidFill>
              </a:defRPr>
            </a:lvl2pPr>
            <a:lvl3pPr marL="914400" indent="0" algn="ctr">
              <a:buNone/>
              <a:defRPr sz="1400">
                <a:solidFill>
                  <a:schemeClr val="accent1"/>
                </a:solidFill>
              </a:defRPr>
            </a:lvl3pPr>
            <a:lvl4pPr marL="1371600" indent="0" algn="ctr">
              <a:buNone/>
              <a:defRPr sz="1400">
                <a:solidFill>
                  <a:schemeClr val="accent1"/>
                </a:solidFill>
              </a:defRPr>
            </a:lvl4pPr>
            <a:lvl5pPr marL="1828800" indent="0" algn="ctr">
              <a:buNone/>
              <a:defRPr sz="1400">
                <a:solidFill>
                  <a:schemeClr val="accent1"/>
                </a:solidFill>
              </a:defRPr>
            </a:lvl5pPr>
          </a:lstStyle>
          <a:p>
            <a:pPr lvl="0"/>
            <a:r>
              <a:rPr lang="en-US" dirty="0"/>
              <a:t>Click to Add a Theme, Project or Mission Name (optional)</a:t>
            </a:r>
          </a:p>
        </p:txBody>
      </p:sp>
      <p:sp>
        <p:nvSpPr>
          <p:cNvPr id="15" name="Text Placeholder 13"/>
          <p:cNvSpPr>
            <a:spLocks noGrp="1"/>
          </p:cNvSpPr>
          <p:nvPr>
            <p:ph type="body" sz="quarter" idx="11" hasCustomPrompt="1"/>
          </p:nvPr>
        </p:nvSpPr>
        <p:spPr>
          <a:xfrm>
            <a:off x="5687785" y="1354711"/>
            <a:ext cx="3347357" cy="728089"/>
          </a:xfrm>
        </p:spPr>
        <p:txBody>
          <a:bodyPr anchor="t">
            <a:noAutofit/>
          </a:bodyPr>
          <a:lstStyle>
            <a:lvl1pPr marL="0" indent="0" algn="ctr">
              <a:buNone/>
              <a:defRPr sz="2200" b="1" baseline="0">
                <a:solidFill>
                  <a:schemeClr val="tx1"/>
                </a:solidFill>
                <a:latin typeface="+mj-lt"/>
              </a:defRPr>
            </a:lvl1pPr>
            <a:lvl2pPr marL="457200" indent="0" algn="ctr">
              <a:buNone/>
              <a:defRPr sz="1400">
                <a:solidFill>
                  <a:schemeClr val="accent1"/>
                </a:solidFill>
              </a:defRPr>
            </a:lvl2pPr>
            <a:lvl3pPr marL="914400" indent="0" algn="ctr">
              <a:buNone/>
              <a:defRPr sz="1400">
                <a:solidFill>
                  <a:schemeClr val="accent1"/>
                </a:solidFill>
              </a:defRPr>
            </a:lvl3pPr>
            <a:lvl4pPr marL="1371600" indent="0" algn="ctr">
              <a:buNone/>
              <a:defRPr sz="1400">
                <a:solidFill>
                  <a:schemeClr val="accent1"/>
                </a:solidFill>
              </a:defRPr>
            </a:lvl4pPr>
            <a:lvl5pPr marL="1828800" indent="0" algn="ctr">
              <a:buNone/>
              <a:defRPr sz="1400">
                <a:solidFill>
                  <a:schemeClr val="accent1"/>
                </a:solidFill>
              </a:defRPr>
            </a:lvl5pPr>
          </a:lstStyle>
          <a:p>
            <a:pPr lvl="0"/>
            <a:r>
              <a:rPr lang="en-US" dirty="0"/>
              <a:t>Click to Edit Presentation Title</a:t>
            </a:r>
          </a:p>
        </p:txBody>
      </p:sp>
      <p:sp>
        <p:nvSpPr>
          <p:cNvPr id="19" name="Picture Placeholder 18"/>
          <p:cNvSpPr>
            <a:spLocks noGrp="1"/>
          </p:cNvSpPr>
          <p:nvPr>
            <p:ph type="pic" sz="quarter" idx="14"/>
          </p:nvPr>
        </p:nvSpPr>
        <p:spPr>
          <a:xfrm>
            <a:off x="0" y="0"/>
            <a:ext cx="5546725" cy="5143500"/>
          </a:xfrm>
        </p:spPr>
        <p:txBody>
          <a:bodyPr anchor="ctr">
            <a:noAutofit/>
          </a:bodyPr>
          <a:lstStyle>
            <a:lvl1pPr marL="0" marR="0" indent="0" algn="ctr" defTabSz="457200" rtl="0" eaLnBrk="1" fontAlgn="auto" latinLnBrk="0" hangingPunct="1">
              <a:lnSpc>
                <a:spcPct val="100000"/>
              </a:lnSpc>
              <a:spcBef>
                <a:spcPct val="20000"/>
              </a:spcBef>
              <a:spcAft>
                <a:spcPts val="0"/>
              </a:spcAft>
              <a:buClr>
                <a:schemeClr val="bg1">
                  <a:lumMod val="50000"/>
                </a:schemeClr>
              </a:buClr>
              <a:buSzTx/>
              <a:buFont typeface="Arial"/>
              <a:buNone/>
              <a:tabLst/>
              <a:defRPr sz="1400"/>
            </a:lvl1pPr>
          </a:lstStyle>
          <a:p>
            <a:r>
              <a:rPr lang="en-US" dirty="0"/>
              <a:t>Drag picture to placeholder or click icon to add</a:t>
            </a:r>
          </a:p>
        </p:txBody>
      </p:sp>
      <p:sp>
        <p:nvSpPr>
          <p:cNvPr id="26" name="Text Placeholder 13"/>
          <p:cNvSpPr>
            <a:spLocks noGrp="1"/>
          </p:cNvSpPr>
          <p:nvPr>
            <p:ph type="body" sz="quarter" idx="15" hasCustomPrompt="1"/>
          </p:nvPr>
        </p:nvSpPr>
        <p:spPr>
          <a:xfrm>
            <a:off x="5687785" y="2164080"/>
            <a:ext cx="3347357" cy="833120"/>
          </a:xfrm>
        </p:spPr>
        <p:txBody>
          <a:bodyPr anchor="t">
            <a:noAutofit/>
          </a:bodyPr>
          <a:lstStyle>
            <a:lvl1pPr marL="0" indent="0" algn="ctr">
              <a:buNone/>
              <a:defRPr sz="1000" baseline="0">
                <a:solidFill>
                  <a:schemeClr val="tx1"/>
                </a:solidFill>
                <a:latin typeface="+mj-lt"/>
              </a:defRPr>
            </a:lvl1pPr>
            <a:lvl2pPr marL="457200" indent="0" algn="ctr">
              <a:buNone/>
              <a:defRPr sz="1400">
                <a:solidFill>
                  <a:schemeClr val="accent1"/>
                </a:solidFill>
              </a:defRPr>
            </a:lvl2pPr>
            <a:lvl3pPr marL="914400" indent="0" algn="ctr">
              <a:buNone/>
              <a:defRPr sz="1400">
                <a:solidFill>
                  <a:schemeClr val="accent1"/>
                </a:solidFill>
              </a:defRPr>
            </a:lvl3pPr>
            <a:lvl4pPr marL="1371600" indent="0" algn="ctr">
              <a:buNone/>
              <a:defRPr sz="1400">
                <a:solidFill>
                  <a:schemeClr val="accent1"/>
                </a:solidFill>
              </a:defRPr>
            </a:lvl4pPr>
            <a:lvl5pPr marL="1828800" indent="0" algn="ctr">
              <a:buNone/>
              <a:defRPr sz="1400">
                <a:solidFill>
                  <a:schemeClr val="accent1"/>
                </a:solidFill>
              </a:defRPr>
            </a:lvl5pPr>
          </a:lstStyle>
          <a:p>
            <a:pPr lvl="0"/>
            <a:r>
              <a:rPr lang="en-US" dirty="0"/>
              <a:t>Presented by, Job Title, Date, etc.</a:t>
            </a:r>
          </a:p>
        </p:txBody>
      </p:sp>
      <p:pic>
        <p:nvPicPr>
          <p:cNvPr id="8" name="Picture 7" descr="Tribrand_ColorBlack_rgb_16x3_1606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0339" y="3918225"/>
            <a:ext cx="2925483" cy="812634"/>
          </a:xfrm>
          <a:prstGeom prst="rect">
            <a:avLst/>
          </a:prstGeom>
        </p:spPr>
      </p:pic>
      <p:sp>
        <p:nvSpPr>
          <p:cNvPr id="3" name="Footer Placeholder 2"/>
          <p:cNvSpPr>
            <a:spLocks noGrp="1"/>
          </p:cNvSpPr>
          <p:nvPr>
            <p:ph type="ftr" sz="quarter" idx="17"/>
          </p:nvPr>
        </p:nvSpPr>
        <p:spPr>
          <a:xfrm>
            <a:off x="5687785" y="4802823"/>
            <a:ext cx="3347357" cy="274637"/>
          </a:xfrm>
        </p:spPr>
        <p:txBody>
          <a:bodyPr/>
          <a:lstStyle/>
          <a:p>
            <a:r>
              <a:rPr lang="en-US"/>
              <a:t>For required markings, please visit https://mh.jpl.nasa.gov</a:t>
            </a:r>
            <a:endParaRPr lang="en-US" dirty="0"/>
          </a:p>
        </p:txBody>
      </p:sp>
    </p:spTree>
    <p:extLst>
      <p:ext uri="{BB962C8B-B14F-4D97-AF65-F5344CB8AC3E}">
        <p14:creationId xmlns:p14="http://schemas.microsoft.com/office/powerpoint/2010/main" val="3207911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_Horz Image">
    <p:spTree>
      <p:nvGrpSpPr>
        <p:cNvPr id="1" name=""/>
        <p:cNvGrpSpPr/>
        <p:nvPr/>
      </p:nvGrpSpPr>
      <p:grpSpPr>
        <a:xfrm>
          <a:off x="0" y="0"/>
          <a:ext cx="0" cy="0"/>
          <a:chOff x="0" y="0"/>
          <a:chExt cx="0" cy="0"/>
        </a:xfrm>
      </p:grpSpPr>
      <p:sp>
        <p:nvSpPr>
          <p:cNvPr id="8" name="Picture Placeholder 18"/>
          <p:cNvSpPr>
            <a:spLocks noGrp="1"/>
          </p:cNvSpPr>
          <p:nvPr>
            <p:ph type="pic" sz="quarter" idx="14"/>
          </p:nvPr>
        </p:nvSpPr>
        <p:spPr>
          <a:xfrm>
            <a:off x="0" y="0"/>
            <a:ext cx="9144000" cy="3417503"/>
          </a:xfrm>
        </p:spPr>
        <p:txBody>
          <a:bodyPr anchor="ctr">
            <a:noAutofit/>
          </a:bodyPr>
          <a:lstStyle>
            <a:lvl1pPr marL="0" marR="0" indent="0" algn="ctr" defTabSz="457200" rtl="0" eaLnBrk="1" fontAlgn="auto" latinLnBrk="0" hangingPunct="1">
              <a:lnSpc>
                <a:spcPct val="100000"/>
              </a:lnSpc>
              <a:spcBef>
                <a:spcPct val="20000"/>
              </a:spcBef>
              <a:spcAft>
                <a:spcPts val="0"/>
              </a:spcAft>
              <a:buClr>
                <a:schemeClr val="bg1">
                  <a:lumMod val="50000"/>
                </a:schemeClr>
              </a:buClr>
              <a:buSzTx/>
              <a:buFont typeface="Arial"/>
              <a:buNone/>
              <a:tabLst/>
              <a:defRPr sz="1400"/>
            </a:lvl1pPr>
          </a:lstStyle>
          <a:p>
            <a:r>
              <a:rPr lang="en-US" dirty="0"/>
              <a:t>Drag picture to placeholder or click icon to add</a:t>
            </a:r>
          </a:p>
        </p:txBody>
      </p:sp>
      <p:sp>
        <p:nvSpPr>
          <p:cNvPr id="14" name="Text Placeholder 13"/>
          <p:cNvSpPr>
            <a:spLocks noGrp="1"/>
          </p:cNvSpPr>
          <p:nvPr>
            <p:ph type="body" sz="quarter" idx="16" hasCustomPrompt="1"/>
          </p:nvPr>
        </p:nvSpPr>
        <p:spPr>
          <a:xfrm>
            <a:off x="369198" y="3773210"/>
            <a:ext cx="8530529" cy="430183"/>
          </a:xfrm>
        </p:spPr>
        <p:txBody>
          <a:bodyPr>
            <a:noAutofit/>
          </a:bodyPr>
          <a:lstStyle>
            <a:lvl1pPr marL="0" indent="0">
              <a:buNone/>
              <a:defRPr sz="2200" b="1">
                <a:latin typeface="+mj-lt"/>
              </a:defRPr>
            </a:lvl1pPr>
            <a:lvl2pPr marL="457200" indent="0">
              <a:buNone/>
              <a:defRPr sz="2200" b="1">
                <a:latin typeface="+mj-lt"/>
              </a:defRPr>
            </a:lvl2pPr>
            <a:lvl3pPr marL="914400" indent="0">
              <a:buNone/>
              <a:defRPr sz="2200" b="1">
                <a:latin typeface="+mj-lt"/>
              </a:defRPr>
            </a:lvl3pPr>
            <a:lvl4pPr marL="1371600" indent="0">
              <a:buNone/>
              <a:defRPr sz="2200" b="1">
                <a:latin typeface="+mj-lt"/>
              </a:defRPr>
            </a:lvl4pPr>
            <a:lvl5pPr marL="1828800" indent="0">
              <a:buNone/>
              <a:defRPr sz="2200" b="1">
                <a:latin typeface="+mj-lt"/>
              </a:defRPr>
            </a:lvl5pPr>
          </a:lstStyle>
          <a:p>
            <a:pPr lvl="0"/>
            <a:r>
              <a:rPr lang="en-US" dirty="0"/>
              <a:t>Click to Edit Presentation Title</a:t>
            </a:r>
          </a:p>
        </p:txBody>
      </p:sp>
      <p:sp>
        <p:nvSpPr>
          <p:cNvPr id="17" name="Text Placeholder 16"/>
          <p:cNvSpPr>
            <a:spLocks noGrp="1"/>
          </p:cNvSpPr>
          <p:nvPr>
            <p:ph type="body" sz="quarter" idx="17" hasCustomPrompt="1"/>
          </p:nvPr>
        </p:nvSpPr>
        <p:spPr>
          <a:xfrm>
            <a:off x="369198" y="4479716"/>
            <a:ext cx="5605047" cy="355600"/>
          </a:xfrm>
        </p:spPr>
        <p:txBody>
          <a:bodyPr anchor="b">
            <a:noAutofit/>
          </a:bodyPr>
          <a:lstStyle>
            <a:lvl1pPr marL="0" indent="0">
              <a:buNone/>
              <a:defRPr sz="1000" baseline="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Presented by, Job Title, Date, etc.</a:t>
            </a:r>
          </a:p>
        </p:txBody>
      </p:sp>
      <p:sp>
        <p:nvSpPr>
          <p:cNvPr id="21" name="Text Placeholder 20"/>
          <p:cNvSpPr>
            <a:spLocks noGrp="1"/>
          </p:cNvSpPr>
          <p:nvPr>
            <p:ph type="body" sz="quarter" idx="19" hasCustomPrompt="1"/>
          </p:nvPr>
        </p:nvSpPr>
        <p:spPr>
          <a:xfrm>
            <a:off x="369197" y="3488175"/>
            <a:ext cx="8530530" cy="285035"/>
          </a:xfrm>
        </p:spPr>
        <p:txBody>
          <a:bodyPr>
            <a:noAutofit/>
          </a:bodyPr>
          <a:lstStyle>
            <a:lvl1pPr marL="0" indent="0">
              <a:buNone/>
              <a:defRPr sz="1400">
                <a:solidFill>
                  <a:schemeClr val="accent1"/>
                </a:solidFill>
              </a:defRPr>
            </a:lvl1pPr>
            <a:lvl2pPr marL="457200" indent="0">
              <a:buNone/>
              <a:defRPr sz="1400">
                <a:solidFill>
                  <a:schemeClr val="accent1"/>
                </a:solidFill>
              </a:defRPr>
            </a:lvl2pPr>
            <a:lvl3pPr marL="914400" indent="0">
              <a:buNone/>
              <a:defRPr sz="1400">
                <a:solidFill>
                  <a:schemeClr val="accent1"/>
                </a:solidFill>
              </a:defRPr>
            </a:lvl3pPr>
            <a:lvl4pPr marL="1371600" indent="0">
              <a:buNone/>
              <a:defRPr sz="1400">
                <a:solidFill>
                  <a:schemeClr val="accent1"/>
                </a:solidFill>
              </a:defRPr>
            </a:lvl4pPr>
            <a:lvl5pPr marL="1828800" indent="0">
              <a:buNone/>
              <a:defRPr sz="1400">
                <a:solidFill>
                  <a:schemeClr val="accent1"/>
                </a:solidFill>
              </a:defRPr>
            </a:lvl5pPr>
          </a:lstStyle>
          <a:p>
            <a:pPr lvl="0"/>
            <a:r>
              <a:rPr lang="en-US" dirty="0"/>
              <a:t>Click to Add a Theme, Project or Mission Name (optional)</a:t>
            </a:r>
          </a:p>
        </p:txBody>
      </p:sp>
      <p:pic>
        <p:nvPicPr>
          <p:cNvPr id="9" name="Picture 8" descr="Tribrand_ColorBlack_rgb_16x3_1606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74244" y="4219782"/>
            <a:ext cx="2925483" cy="812634"/>
          </a:xfrm>
          <a:prstGeom prst="rect">
            <a:avLst/>
          </a:prstGeom>
        </p:spPr>
      </p:pic>
      <p:sp>
        <p:nvSpPr>
          <p:cNvPr id="3" name="Footer Placeholder 2"/>
          <p:cNvSpPr>
            <a:spLocks noGrp="1"/>
          </p:cNvSpPr>
          <p:nvPr>
            <p:ph type="ftr" sz="quarter" idx="21"/>
          </p:nvPr>
        </p:nvSpPr>
        <p:spPr>
          <a:xfrm>
            <a:off x="369199" y="4802823"/>
            <a:ext cx="5605046" cy="274637"/>
          </a:xfrm>
        </p:spPr>
        <p:txBody>
          <a:bodyPr/>
          <a:lstStyle>
            <a:lvl1pPr algn="l">
              <a:defRPr/>
            </a:lvl1pPr>
          </a:lstStyle>
          <a:p>
            <a:r>
              <a:rPr lang="en-US"/>
              <a:t>For required markings, please visit https://mh.jpl.nasa.gov</a:t>
            </a:r>
            <a:endParaRPr lang="en-US" dirty="0"/>
          </a:p>
        </p:txBody>
      </p:sp>
    </p:spTree>
    <p:extLst>
      <p:ext uri="{BB962C8B-B14F-4D97-AF65-F5344CB8AC3E}">
        <p14:creationId xmlns:p14="http://schemas.microsoft.com/office/powerpoint/2010/main" val="3207911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10" name="Content Placeholder 2"/>
          <p:cNvSpPr>
            <a:spLocks noGrp="1"/>
          </p:cNvSpPr>
          <p:nvPr>
            <p:ph sz="quarter" idx="19"/>
          </p:nvPr>
        </p:nvSpPr>
        <p:spPr>
          <a:xfrm>
            <a:off x="1412240" y="1602106"/>
            <a:ext cx="6319520" cy="27193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4" name="Date Placeholder 3"/>
          <p:cNvSpPr>
            <a:spLocks noGrp="1"/>
          </p:cNvSpPr>
          <p:nvPr>
            <p:ph type="dt" sz="half" idx="20"/>
          </p:nvPr>
        </p:nvSpPr>
        <p:spPr/>
        <p:txBody>
          <a:bodyPr/>
          <a:lstStyle/>
          <a:p>
            <a:fld id="{341DE1EE-7D9E-4356-A17B-AC39B24D4A0F}" type="datetime1">
              <a:rPr lang="en-US" smtClean="0"/>
              <a:t>10/26/20</a:t>
            </a:fld>
            <a:endParaRPr lang="en-US" dirty="0"/>
          </a:p>
        </p:txBody>
      </p:sp>
      <p:sp>
        <p:nvSpPr>
          <p:cNvPr id="5" name="Footer Placeholder 4"/>
          <p:cNvSpPr>
            <a:spLocks noGrp="1"/>
          </p:cNvSpPr>
          <p:nvPr>
            <p:ph type="ftr" sz="quarter" idx="21"/>
          </p:nvPr>
        </p:nvSpPr>
        <p:spPr/>
        <p:txBody>
          <a:bodyPr/>
          <a:lstStyle/>
          <a:p>
            <a:r>
              <a:rPr lang="en-US"/>
              <a:t>For required markings, please visit https://mh.jpl.nasa.gov</a:t>
            </a:r>
            <a:endParaRPr lang="en-US" dirty="0"/>
          </a:p>
        </p:txBody>
      </p:sp>
      <p:sp>
        <p:nvSpPr>
          <p:cNvPr id="6" name="Slide Number Placeholder 5"/>
          <p:cNvSpPr>
            <a:spLocks noGrp="1"/>
          </p:cNvSpPr>
          <p:nvPr>
            <p:ph type="sldNum" sz="quarter" idx="22"/>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2002924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noAutofit/>
          </a:bodyPr>
          <a:lstStyle/>
          <a:p>
            <a:r>
              <a:rPr lang="en-US"/>
              <a:t>Click to edit Master title style</a:t>
            </a:r>
          </a:p>
        </p:txBody>
      </p:sp>
      <p:sp>
        <p:nvSpPr>
          <p:cNvPr id="13" name="TextBox 12"/>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2" name="Date Placeholder 1"/>
          <p:cNvSpPr>
            <a:spLocks noGrp="1"/>
          </p:cNvSpPr>
          <p:nvPr>
            <p:ph type="dt" sz="half" idx="18"/>
          </p:nvPr>
        </p:nvSpPr>
        <p:spPr/>
        <p:txBody>
          <a:bodyPr/>
          <a:lstStyle/>
          <a:p>
            <a:fld id="{E0EE1217-8810-43A4-A260-F7B93C1E2460}" type="datetime1">
              <a:rPr lang="en-US" smtClean="0"/>
              <a:t>10/26/20</a:t>
            </a:fld>
            <a:endParaRPr lang="en-US" dirty="0"/>
          </a:p>
        </p:txBody>
      </p:sp>
      <p:sp>
        <p:nvSpPr>
          <p:cNvPr id="3" name="Footer Placeholder 2"/>
          <p:cNvSpPr>
            <a:spLocks noGrp="1"/>
          </p:cNvSpPr>
          <p:nvPr>
            <p:ph type="ftr" sz="quarter" idx="19"/>
          </p:nvPr>
        </p:nvSpPr>
        <p:spPr/>
        <p:txBody>
          <a:bodyPr/>
          <a:lstStyle/>
          <a:p>
            <a:r>
              <a:rPr lang="en-US"/>
              <a:t>For required markings, please visit https://mh.jpl.nasa.gov</a:t>
            </a:r>
            <a:endParaRPr lang="en-US" dirty="0"/>
          </a:p>
        </p:txBody>
      </p:sp>
      <p:sp>
        <p:nvSpPr>
          <p:cNvPr id="4" name="Slide Number Placeholder 3"/>
          <p:cNvSpPr>
            <a:spLocks noGrp="1"/>
          </p:cNvSpPr>
          <p:nvPr>
            <p:ph type="sldNum" sz="quarter" idx="20"/>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3543170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noAutofit/>
          </a:bodyPr>
          <a:lstStyle/>
          <a:p>
            <a:r>
              <a:rPr lang="en-US"/>
              <a:t>Click to edit Master title style</a:t>
            </a:r>
          </a:p>
        </p:txBody>
      </p:sp>
      <p:sp>
        <p:nvSpPr>
          <p:cNvPr id="13" name="Content Placeholder 2"/>
          <p:cNvSpPr>
            <a:spLocks noGrp="1"/>
          </p:cNvSpPr>
          <p:nvPr>
            <p:ph sz="quarter" idx="19"/>
          </p:nvPr>
        </p:nvSpPr>
        <p:spPr>
          <a:xfrm>
            <a:off x="1412240" y="1602106"/>
            <a:ext cx="6319520" cy="27193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4" name="Date Placeholder 3"/>
          <p:cNvSpPr>
            <a:spLocks noGrp="1"/>
          </p:cNvSpPr>
          <p:nvPr>
            <p:ph type="dt" sz="half" idx="20"/>
          </p:nvPr>
        </p:nvSpPr>
        <p:spPr/>
        <p:txBody>
          <a:bodyPr/>
          <a:lstStyle/>
          <a:p>
            <a:fld id="{81BC07D9-38D2-4D21-BB9F-4FB482252065}" type="datetime1">
              <a:rPr lang="en-US" smtClean="0"/>
              <a:t>10/26/20</a:t>
            </a:fld>
            <a:endParaRPr lang="en-US" dirty="0"/>
          </a:p>
        </p:txBody>
      </p:sp>
      <p:sp>
        <p:nvSpPr>
          <p:cNvPr id="5" name="Footer Placeholder 4"/>
          <p:cNvSpPr>
            <a:spLocks noGrp="1"/>
          </p:cNvSpPr>
          <p:nvPr>
            <p:ph type="ftr" sz="quarter" idx="21"/>
          </p:nvPr>
        </p:nvSpPr>
        <p:spPr/>
        <p:txBody>
          <a:bodyPr/>
          <a:lstStyle/>
          <a:p>
            <a:r>
              <a:rPr lang="en-US"/>
              <a:t>For required markings, please visit https://mh.jpl.nasa.gov</a:t>
            </a:r>
            <a:endParaRPr lang="en-US" dirty="0"/>
          </a:p>
        </p:txBody>
      </p:sp>
      <p:sp>
        <p:nvSpPr>
          <p:cNvPr id="6" name="Slide Number Placeholder 5"/>
          <p:cNvSpPr>
            <a:spLocks noGrp="1"/>
          </p:cNvSpPr>
          <p:nvPr>
            <p:ph type="sldNum" sz="quarter" idx="22"/>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3543170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16"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9" name="Title 8"/>
          <p:cNvSpPr>
            <a:spLocks noGrp="1"/>
          </p:cNvSpPr>
          <p:nvPr>
            <p:ph type="title"/>
          </p:nvPr>
        </p:nvSpPr>
        <p:spPr/>
        <p:txBody>
          <a:bodyPr/>
          <a:lstStyle/>
          <a:p>
            <a:r>
              <a:rPr lang="en-US" dirty="0"/>
              <a:t>Click to edit Master title style</a:t>
            </a:r>
          </a:p>
        </p:txBody>
      </p:sp>
      <p:sp>
        <p:nvSpPr>
          <p:cNvPr id="10" name="TextBox 9"/>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4" name="Date Placeholder 3"/>
          <p:cNvSpPr>
            <a:spLocks noGrp="1"/>
          </p:cNvSpPr>
          <p:nvPr>
            <p:ph type="dt" sz="half" idx="18"/>
          </p:nvPr>
        </p:nvSpPr>
        <p:spPr/>
        <p:txBody>
          <a:bodyPr/>
          <a:lstStyle/>
          <a:p>
            <a:fld id="{37A7201D-60A7-477E-96B4-3973BB7451F7}" type="datetime1">
              <a:rPr lang="en-US" smtClean="0"/>
              <a:t>10/26/20</a:t>
            </a:fld>
            <a:endParaRPr lang="en-US" dirty="0"/>
          </a:p>
        </p:txBody>
      </p:sp>
      <p:sp>
        <p:nvSpPr>
          <p:cNvPr id="5" name="Footer Placeholder 4"/>
          <p:cNvSpPr>
            <a:spLocks noGrp="1"/>
          </p:cNvSpPr>
          <p:nvPr>
            <p:ph type="ftr" sz="quarter" idx="19"/>
          </p:nvPr>
        </p:nvSpPr>
        <p:spPr/>
        <p:txBody>
          <a:bodyPr/>
          <a:lstStyle/>
          <a:p>
            <a:r>
              <a:rPr lang="en-US"/>
              <a:t>For required markings, please visit https://mh.jpl.nasa.gov</a:t>
            </a:r>
            <a:endParaRPr lang="en-US" dirty="0"/>
          </a:p>
        </p:txBody>
      </p:sp>
      <p:sp>
        <p:nvSpPr>
          <p:cNvPr id="6" name="Slide Number Placeholder 5"/>
          <p:cNvSpPr>
            <a:spLocks noGrp="1"/>
          </p:cNvSpPr>
          <p:nvPr>
            <p:ph type="sldNum" sz="quarter" idx="20"/>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1608767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lstStyle/>
          <a:p>
            <a:r>
              <a:rPr lang="en-US"/>
              <a:t>Click to edit Master title style</a:t>
            </a:r>
          </a:p>
        </p:txBody>
      </p:sp>
      <p:sp>
        <p:nvSpPr>
          <p:cNvPr id="12"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3" name="Content Placeholder 2"/>
          <p:cNvSpPr>
            <a:spLocks noGrp="1"/>
          </p:cNvSpPr>
          <p:nvPr>
            <p:ph sz="quarter" idx="19"/>
          </p:nvPr>
        </p:nvSpPr>
        <p:spPr>
          <a:xfrm>
            <a:off x="1412240" y="1602106"/>
            <a:ext cx="6319520" cy="27193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4" name="Date Placeholder 3"/>
          <p:cNvSpPr>
            <a:spLocks noGrp="1"/>
          </p:cNvSpPr>
          <p:nvPr>
            <p:ph type="dt" sz="half" idx="20"/>
          </p:nvPr>
        </p:nvSpPr>
        <p:spPr/>
        <p:txBody>
          <a:bodyPr/>
          <a:lstStyle/>
          <a:p>
            <a:fld id="{DF441585-8FA9-4EA2-85A4-83043578477A}" type="datetime1">
              <a:rPr lang="en-US" smtClean="0"/>
              <a:t>10/26/20</a:t>
            </a:fld>
            <a:endParaRPr lang="en-US" dirty="0"/>
          </a:p>
        </p:txBody>
      </p:sp>
      <p:sp>
        <p:nvSpPr>
          <p:cNvPr id="5" name="Footer Placeholder 4"/>
          <p:cNvSpPr>
            <a:spLocks noGrp="1"/>
          </p:cNvSpPr>
          <p:nvPr>
            <p:ph type="ftr" sz="quarter" idx="21"/>
          </p:nvPr>
        </p:nvSpPr>
        <p:spPr/>
        <p:txBody>
          <a:bodyPr/>
          <a:lstStyle/>
          <a:p>
            <a:r>
              <a:rPr lang="en-US"/>
              <a:t>For required markings, please visit https://mh.jpl.nasa.gov</a:t>
            </a:r>
            <a:endParaRPr lang="en-US" dirty="0"/>
          </a:p>
        </p:txBody>
      </p:sp>
      <p:sp>
        <p:nvSpPr>
          <p:cNvPr id="6" name="Slide Number Placeholder 5"/>
          <p:cNvSpPr>
            <a:spLocks noGrp="1"/>
          </p:cNvSpPr>
          <p:nvPr>
            <p:ph type="sldNum" sz="quarter" idx="22"/>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1079395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lstStyle/>
          <a:p>
            <a:r>
              <a:rPr lang="en-US"/>
              <a:t>Click to edit Master title style</a:t>
            </a:r>
          </a:p>
        </p:txBody>
      </p:sp>
      <p:sp>
        <p:nvSpPr>
          <p:cNvPr id="12"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3" name="Content Placeholder 2"/>
          <p:cNvSpPr>
            <a:spLocks noGrp="1"/>
          </p:cNvSpPr>
          <p:nvPr>
            <p:ph sz="quarter" idx="19"/>
          </p:nvPr>
        </p:nvSpPr>
        <p:spPr>
          <a:xfrm>
            <a:off x="254000" y="1598613"/>
            <a:ext cx="4216400" cy="27193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p:cNvSpPr>
            <a:spLocks noGrp="1"/>
          </p:cNvSpPr>
          <p:nvPr>
            <p:ph sz="quarter" idx="20"/>
          </p:nvPr>
        </p:nvSpPr>
        <p:spPr>
          <a:xfrm>
            <a:off x="4675164" y="1598612"/>
            <a:ext cx="4216400" cy="27193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Box 10"/>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4" name="Date Placeholder 3"/>
          <p:cNvSpPr>
            <a:spLocks noGrp="1"/>
          </p:cNvSpPr>
          <p:nvPr>
            <p:ph type="dt" sz="half" idx="21"/>
          </p:nvPr>
        </p:nvSpPr>
        <p:spPr/>
        <p:txBody>
          <a:bodyPr/>
          <a:lstStyle/>
          <a:p>
            <a:fld id="{83F1A4B9-1F13-48F5-BF93-72CC0A0DFA2C}" type="datetime1">
              <a:rPr lang="en-US" smtClean="0"/>
              <a:t>10/26/20</a:t>
            </a:fld>
            <a:endParaRPr lang="en-US" dirty="0"/>
          </a:p>
        </p:txBody>
      </p:sp>
      <p:sp>
        <p:nvSpPr>
          <p:cNvPr id="5" name="Footer Placeholder 4"/>
          <p:cNvSpPr>
            <a:spLocks noGrp="1"/>
          </p:cNvSpPr>
          <p:nvPr>
            <p:ph type="ftr" sz="quarter" idx="22"/>
          </p:nvPr>
        </p:nvSpPr>
        <p:spPr/>
        <p:txBody>
          <a:bodyPr/>
          <a:lstStyle/>
          <a:p>
            <a:r>
              <a:rPr lang="en-US"/>
              <a:t>For required markings, please visit https://mh.jpl.nasa.gov</a:t>
            </a:r>
            <a:endParaRPr lang="en-US" dirty="0"/>
          </a:p>
        </p:txBody>
      </p:sp>
      <p:sp>
        <p:nvSpPr>
          <p:cNvPr id="6" name="Slide Number Placeholder 5"/>
          <p:cNvSpPr>
            <a:spLocks noGrp="1"/>
          </p:cNvSpPr>
          <p:nvPr>
            <p:ph type="sldNum" sz="quarter" idx="23"/>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3532275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4000" y="327899"/>
            <a:ext cx="8514080" cy="434101"/>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254000" y="1200150"/>
            <a:ext cx="8432800" cy="339407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53999" y="4802823"/>
            <a:ext cx="1422401" cy="274637"/>
          </a:xfrm>
          <a:prstGeom prst="rect">
            <a:avLst/>
          </a:prstGeom>
        </p:spPr>
        <p:txBody>
          <a:bodyPr vert="horz" lIns="91440" tIns="45720" rIns="91440" bIns="45720" rtlCol="0" anchor="ctr">
            <a:noAutofit/>
          </a:bodyPr>
          <a:lstStyle>
            <a:lvl1pPr algn="l">
              <a:defRPr sz="800">
                <a:solidFill>
                  <a:schemeClr val="bg1">
                    <a:lumMod val="50000"/>
                  </a:schemeClr>
                </a:solidFill>
              </a:defRPr>
            </a:lvl1pPr>
          </a:lstStyle>
          <a:p>
            <a:fld id="{0FB8DC75-F238-4FEA-A196-95F443A65C8E}" type="datetime1">
              <a:rPr lang="en-US" smtClean="0"/>
              <a:t>10/26/20</a:t>
            </a:fld>
            <a:endParaRPr lang="en-US" dirty="0"/>
          </a:p>
        </p:txBody>
      </p:sp>
      <p:sp>
        <p:nvSpPr>
          <p:cNvPr id="5" name="Footer Placeholder 4"/>
          <p:cNvSpPr>
            <a:spLocks noGrp="1"/>
          </p:cNvSpPr>
          <p:nvPr>
            <p:ph type="ftr" sz="quarter" idx="3"/>
          </p:nvPr>
        </p:nvSpPr>
        <p:spPr>
          <a:xfrm>
            <a:off x="1676401" y="4802823"/>
            <a:ext cx="5791199" cy="274637"/>
          </a:xfrm>
          <a:prstGeom prst="rect">
            <a:avLst/>
          </a:prstGeom>
        </p:spPr>
        <p:txBody>
          <a:bodyPr vert="horz" lIns="91440" tIns="45720" rIns="91440" bIns="45720" rtlCol="0" anchor="ctr">
            <a:noAutofit/>
          </a:bodyPr>
          <a:lstStyle>
            <a:lvl1pPr algn="ctr">
              <a:defRPr sz="800">
                <a:solidFill>
                  <a:schemeClr val="accent4"/>
                </a:solidFill>
              </a:defRPr>
            </a:lvl1pPr>
          </a:lstStyle>
          <a:p>
            <a:r>
              <a:rPr lang="en-US"/>
              <a:t>For required markings, please visit https://mh.jpl.nasa.gov</a:t>
            </a:r>
            <a:endParaRPr lang="en-US" dirty="0"/>
          </a:p>
        </p:txBody>
      </p:sp>
      <p:sp>
        <p:nvSpPr>
          <p:cNvPr id="6" name="Slide Number Placeholder 5"/>
          <p:cNvSpPr>
            <a:spLocks noGrp="1"/>
          </p:cNvSpPr>
          <p:nvPr>
            <p:ph type="sldNum" sz="quarter" idx="4"/>
          </p:nvPr>
        </p:nvSpPr>
        <p:spPr>
          <a:xfrm>
            <a:off x="7467600" y="4802823"/>
            <a:ext cx="586130" cy="272097"/>
          </a:xfrm>
          <a:prstGeom prst="rect">
            <a:avLst/>
          </a:prstGeom>
        </p:spPr>
        <p:txBody>
          <a:bodyPr vert="horz" lIns="91440" tIns="45720" rIns="91440" bIns="45720" rtlCol="0" anchor="ctr">
            <a:noAutofit/>
          </a:bodyPr>
          <a:lstStyle>
            <a:lvl1pPr algn="r">
              <a:defRPr sz="800">
                <a:solidFill>
                  <a:schemeClr val="bg1">
                    <a:lumMod val="50000"/>
                  </a:schemeClr>
                </a:solidFill>
              </a:defRPr>
            </a:lvl1p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586911176"/>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1" r:id="rId5"/>
    <p:sldLayoutId id="2147483662" r:id="rId6"/>
    <p:sldLayoutId id="2147483664" r:id="rId7"/>
    <p:sldLayoutId id="2147483663" r:id="rId8"/>
    <p:sldLayoutId id="2147483669" r:id="rId9"/>
    <p:sldLayoutId id="2147483670" r:id="rId10"/>
    <p:sldLayoutId id="2147483671" r:id="rId11"/>
    <p:sldLayoutId id="2147483672" r:id="rId12"/>
  </p:sldLayoutIdLst>
  <p:hf hdr="0"/>
  <p:txStyles>
    <p:titleStyle>
      <a:lvl1pPr algn="l" defTabSz="457200" rtl="0" eaLnBrk="1" latinLnBrk="0" hangingPunct="1">
        <a:spcBef>
          <a:spcPct val="0"/>
        </a:spcBef>
        <a:buNone/>
        <a:defRPr sz="2400" b="1" i="0" u="none" kern="1200">
          <a:solidFill>
            <a:schemeClr val="tx1"/>
          </a:solidFill>
          <a:latin typeface="+mj-lt"/>
          <a:ea typeface="+mj-ea"/>
          <a:cs typeface="+mj-cs"/>
        </a:defRPr>
      </a:lvl1pPr>
    </p:titleStyle>
    <p:bodyStyle>
      <a:lvl1pPr marL="233363" indent="-233363" algn="l" defTabSz="457200" rtl="0" eaLnBrk="1" latinLnBrk="0" hangingPunct="1">
        <a:spcBef>
          <a:spcPct val="20000"/>
        </a:spcBef>
        <a:buClr>
          <a:schemeClr val="bg1">
            <a:lumMod val="50000"/>
          </a:schemeClr>
        </a:buClr>
        <a:buFont typeface="Arial"/>
        <a:buChar char="•"/>
        <a:tabLst/>
        <a:defRPr sz="2000" kern="1200">
          <a:solidFill>
            <a:schemeClr val="tx1"/>
          </a:solidFill>
          <a:latin typeface="+mn-lt"/>
          <a:ea typeface="+mn-ea"/>
          <a:cs typeface="+mn-cs"/>
        </a:defRPr>
      </a:lvl1pPr>
      <a:lvl2pPr marL="690563" indent="-233363" algn="l" defTabSz="457200" rtl="0" eaLnBrk="1" latinLnBrk="0" hangingPunct="1">
        <a:spcBef>
          <a:spcPct val="20000"/>
        </a:spcBef>
        <a:buClr>
          <a:schemeClr val="bg1">
            <a:lumMod val="50000"/>
          </a:schemeClr>
        </a:buClr>
        <a:buFont typeface="Arial"/>
        <a:buChar char="•"/>
        <a:defRPr sz="1800" b="0" i="0" u="none" kern="1200">
          <a:solidFill>
            <a:schemeClr val="tx1"/>
          </a:solidFill>
          <a:latin typeface="+mn-lt"/>
          <a:ea typeface="+mn-ea"/>
          <a:cs typeface="+mn-cs"/>
        </a:defRPr>
      </a:lvl2pPr>
      <a:lvl3pPr marL="1147763" indent="-233363" algn="l" defTabSz="457200" rtl="0" eaLnBrk="1" latinLnBrk="0" hangingPunct="1">
        <a:spcBef>
          <a:spcPct val="20000"/>
        </a:spcBef>
        <a:buClr>
          <a:schemeClr val="bg1">
            <a:lumMod val="50000"/>
          </a:schemeClr>
        </a:buClr>
        <a:buFont typeface="Arial"/>
        <a:buChar char="•"/>
        <a:defRPr sz="1600" kern="1200">
          <a:solidFill>
            <a:schemeClr val="tx1"/>
          </a:solidFill>
          <a:latin typeface="+mn-lt"/>
          <a:ea typeface="+mn-ea"/>
          <a:cs typeface="+mn-cs"/>
        </a:defRPr>
      </a:lvl3pPr>
      <a:lvl4pPr marL="1604963" indent="-233363" algn="l" defTabSz="457200" rtl="0" eaLnBrk="1" latinLnBrk="0" hangingPunct="1">
        <a:spcBef>
          <a:spcPct val="20000"/>
        </a:spcBef>
        <a:buClr>
          <a:schemeClr val="bg1">
            <a:lumMod val="50000"/>
          </a:schemeClr>
        </a:buClr>
        <a:buFont typeface="Arial"/>
        <a:buChar char="•"/>
        <a:defRPr sz="1400" kern="1200">
          <a:solidFill>
            <a:schemeClr val="tx1"/>
          </a:solidFill>
          <a:latin typeface="+mn-lt"/>
          <a:ea typeface="+mn-ea"/>
          <a:cs typeface="+mn-cs"/>
        </a:defRPr>
      </a:lvl4pPr>
      <a:lvl5pPr marL="2062163" indent="-233363" algn="l" defTabSz="457200" rtl="0" eaLnBrk="1" latinLnBrk="0" hangingPunct="1">
        <a:spcBef>
          <a:spcPct val="20000"/>
        </a:spcBef>
        <a:buClr>
          <a:schemeClr val="bg1">
            <a:lumMod val="50000"/>
          </a:schemeClr>
        </a:buClr>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817439"/>
      </p:ext>
    </p:extLst>
  </p:cSld>
  <p:clrMap bg1="lt1" tx1="dk1" bg2="lt2" tx2="dk2" accent1="accent1" accent2="accent2" accent3="accent3" accent4="accent4" accent5="accent5" accent6="accent6" hlink="hlink" folHlink="folHlink"/>
  <p:sldLayoutIdLst>
    <p:sldLayoutId id="214748364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3.png"/><Relationship Id="rId5" Type="http://schemas.openxmlformats.org/officeDocument/2006/relationships/image" Target="../media/image4.emf"/><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slideLayout" Target="../slideLayouts/slideLayout13.xml"/><Relationship Id="rId7" Type="http://schemas.openxmlformats.org/officeDocument/2006/relationships/image" Target="../media/image6.emf"/><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notesSlide" Target="../notesSlides/notesSlide4.xml"/><Relationship Id="rId9"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3.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3.png"/><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
            <a:extLst>
              <a:ext uri="{FF2B5EF4-FFF2-40B4-BE49-F238E27FC236}">
                <a16:creationId xmlns:a16="http://schemas.microsoft.com/office/drawing/2014/main" id="{673CAB81-4E43-F140-AF13-B466D9094E76}"/>
              </a:ext>
            </a:extLst>
          </p:cNvPr>
          <p:cNvSpPr txBox="1">
            <a:spLocks/>
          </p:cNvSpPr>
          <p:nvPr/>
        </p:nvSpPr>
        <p:spPr>
          <a:xfrm>
            <a:off x="162297" y="3483788"/>
            <a:ext cx="8774801" cy="363898"/>
          </a:xfrm>
          <a:prstGeom prst="rect">
            <a:avLst/>
          </a:prstGeom>
        </p:spPr>
        <p:txBody>
          <a:bodyPr/>
          <a:lstStyle>
            <a:lvl1pPr marL="233363" indent="-233363" algn="l" defTabSz="457200" rtl="0" eaLnBrk="1" latinLnBrk="0" hangingPunct="1">
              <a:spcBef>
                <a:spcPct val="20000"/>
              </a:spcBef>
              <a:buClr>
                <a:schemeClr val="bg1">
                  <a:lumMod val="50000"/>
                </a:schemeClr>
              </a:buClr>
              <a:buFont typeface="Arial"/>
              <a:buChar char="•"/>
              <a:tabLst/>
              <a:defRPr sz="2000" kern="1200">
                <a:solidFill>
                  <a:schemeClr val="tx1"/>
                </a:solidFill>
                <a:latin typeface="+mn-lt"/>
                <a:ea typeface="+mn-ea"/>
                <a:cs typeface="+mn-cs"/>
              </a:defRPr>
            </a:lvl1pPr>
            <a:lvl2pPr marL="690563" indent="-233363" algn="l" defTabSz="457200" rtl="0" eaLnBrk="1" latinLnBrk="0" hangingPunct="1">
              <a:spcBef>
                <a:spcPct val="20000"/>
              </a:spcBef>
              <a:buClr>
                <a:schemeClr val="bg1">
                  <a:lumMod val="50000"/>
                </a:schemeClr>
              </a:buClr>
              <a:buFont typeface="Arial"/>
              <a:buChar char="•"/>
              <a:defRPr sz="1800" b="0" i="0" u="none" kern="1200">
                <a:solidFill>
                  <a:schemeClr val="tx1"/>
                </a:solidFill>
                <a:latin typeface="+mn-lt"/>
                <a:ea typeface="+mn-ea"/>
                <a:cs typeface="+mn-cs"/>
              </a:defRPr>
            </a:lvl2pPr>
            <a:lvl3pPr marL="1147763" indent="-233363" algn="l" defTabSz="457200" rtl="0" eaLnBrk="1" latinLnBrk="0" hangingPunct="1">
              <a:spcBef>
                <a:spcPct val="20000"/>
              </a:spcBef>
              <a:buClr>
                <a:schemeClr val="bg1">
                  <a:lumMod val="50000"/>
                </a:schemeClr>
              </a:buClr>
              <a:buFont typeface="Arial"/>
              <a:buChar char="•"/>
              <a:defRPr sz="1600" kern="1200">
                <a:solidFill>
                  <a:schemeClr val="tx1"/>
                </a:solidFill>
                <a:latin typeface="+mn-lt"/>
                <a:ea typeface="+mn-ea"/>
                <a:cs typeface="+mn-cs"/>
              </a:defRPr>
            </a:lvl3pPr>
            <a:lvl4pPr marL="1604963" indent="-233363" algn="l" defTabSz="457200" rtl="0" eaLnBrk="1" latinLnBrk="0" hangingPunct="1">
              <a:spcBef>
                <a:spcPct val="20000"/>
              </a:spcBef>
              <a:buClr>
                <a:schemeClr val="bg1">
                  <a:lumMod val="50000"/>
                </a:schemeClr>
              </a:buClr>
              <a:buFont typeface="Arial"/>
              <a:buChar char="•"/>
              <a:defRPr sz="1400" kern="1200">
                <a:solidFill>
                  <a:schemeClr val="tx1"/>
                </a:solidFill>
                <a:latin typeface="+mn-lt"/>
                <a:ea typeface="+mn-ea"/>
                <a:cs typeface="+mn-cs"/>
              </a:defRPr>
            </a:lvl4pPr>
            <a:lvl5pPr marL="2062163" indent="-233363" algn="l" defTabSz="457200" rtl="0" eaLnBrk="1" latinLnBrk="0" hangingPunct="1">
              <a:spcBef>
                <a:spcPct val="20000"/>
              </a:spcBef>
              <a:buClr>
                <a:schemeClr val="bg1">
                  <a:lumMod val="50000"/>
                </a:schemeClr>
              </a:buClr>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b="1" dirty="0">
                <a:latin typeface="+mj-lt"/>
                <a:ea typeface="Tahoma" panose="020B0604030504040204" pitchFamily="34" charset="0"/>
                <a:cs typeface="Arial" panose="020B0604020202020204" pitchFamily="34" charset="0"/>
              </a:rPr>
              <a:t>Impact of basal friction law on dynamics of Greenland outlet glaciers </a:t>
            </a:r>
          </a:p>
          <a:p>
            <a:pPr marL="0" indent="0" algn="r">
              <a:buNone/>
            </a:pPr>
            <a:r>
              <a:rPr lang="en-US" sz="1500" b="1" dirty="0">
                <a:latin typeface="+mj-lt"/>
              </a:rPr>
              <a:t>2020 Postdoc Research Day Presentation Conference</a:t>
            </a:r>
          </a:p>
        </p:txBody>
      </p:sp>
      <p:sp>
        <p:nvSpPr>
          <p:cNvPr id="18" name="Text Placeholder 6">
            <a:extLst>
              <a:ext uri="{FF2B5EF4-FFF2-40B4-BE49-F238E27FC236}">
                <a16:creationId xmlns:a16="http://schemas.microsoft.com/office/drawing/2014/main" id="{D1EEC75B-CC61-E044-8ABA-811DA016D64D}"/>
              </a:ext>
            </a:extLst>
          </p:cNvPr>
          <p:cNvSpPr txBox="1">
            <a:spLocks/>
          </p:cNvSpPr>
          <p:nvPr/>
        </p:nvSpPr>
        <p:spPr>
          <a:xfrm>
            <a:off x="369198" y="3913971"/>
            <a:ext cx="8436134" cy="403898"/>
          </a:xfrm>
          <a:prstGeom prst="rect">
            <a:avLst/>
          </a:prstGeom>
        </p:spPr>
        <p:txBody>
          <a:bodyPr vert="horz" lIns="91440" tIns="45720" rIns="91440" bIns="45720" rtlCol="0">
            <a:noAutofit/>
          </a:bodyPr>
          <a:lstStyle>
            <a:lvl1pPr marL="0" indent="0" algn="l" defTabSz="457200" rtl="0" eaLnBrk="1" latinLnBrk="0" hangingPunct="1">
              <a:spcBef>
                <a:spcPct val="20000"/>
              </a:spcBef>
              <a:buClr>
                <a:schemeClr val="bg1">
                  <a:lumMod val="50000"/>
                </a:schemeClr>
              </a:buClr>
              <a:buFont typeface="Arial"/>
              <a:buNone/>
              <a:tabLst/>
              <a:defRPr sz="1400" kern="1200">
                <a:solidFill>
                  <a:schemeClr val="accent1"/>
                </a:solidFill>
                <a:latin typeface="+mn-lt"/>
                <a:ea typeface="+mn-ea"/>
                <a:cs typeface="+mn-cs"/>
              </a:defRPr>
            </a:lvl1pPr>
            <a:lvl2pPr marL="457200" indent="0" algn="l" defTabSz="457200" rtl="0" eaLnBrk="1" latinLnBrk="0" hangingPunct="1">
              <a:spcBef>
                <a:spcPct val="20000"/>
              </a:spcBef>
              <a:buClr>
                <a:schemeClr val="bg1">
                  <a:lumMod val="50000"/>
                </a:schemeClr>
              </a:buClr>
              <a:buFont typeface="Arial"/>
              <a:buNone/>
              <a:defRPr sz="1400" b="0" i="0" u="none" kern="1200">
                <a:solidFill>
                  <a:schemeClr val="accent1"/>
                </a:solidFill>
                <a:latin typeface="+mn-lt"/>
                <a:ea typeface="+mn-ea"/>
                <a:cs typeface="+mn-cs"/>
              </a:defRPr>
            </a:lvl2pPr>
            <a:lvl3pPr marL="914400" indent="0" algn="l" defTabSz="457200" rtl="0" eaLnBrk="1" latinLnBrk="0" hangingPunct="1">
              <a:spcBef>
                <a:spcPct val="20000"/>
              </a:spcBef>
              <a:buClr>
                <a:schemeClr val="bg1">
                  <a:lumMod val="50000"/>
                </a:schemeClr>
              </a:buClr>
              <a:buFont typeface="Arial"/>
              <a:buNone/>
              <a:defRPr sz="1400" kern="1200">
                <a:solidFill>
                  <a:schemeClr val="accent1"/>
                </a:solidFill>
                <a:latin typeface="+mn-lt"/>
                <a:ea typeface="+mn-ea"/>
                <a:cs typeface="+mn-cs"/>
              </a:defRPr>
            </a:lvl3pPr>
            <a:lvl4pPr marL="1371600" indent="0" algn="l" defTabSz="457200" rtl="0" eaLnBrk="1" latinLnBrk="0" hangingPunct="1">
              <a:spcBef>
                <a:spcPct val="20000"/>
              </a:spcBef>
              <a:buClr>
                <a:schemeClr val="bg1">
                  <a:lumMod val="50000"/>
                </a:schemeClr>
              </a:buClr>
              <a:buFont typeface="Arial"/>
              <a:buNone/>
              <a:defRPr sz="1400" kern="1200">
                <a:solidFill>
                  <a:schemeClr val="accent1"/>
                </a:solidFill>
                <a:latin typeface="+mn-lt"/>
                <a:ea typeface="+mn-ea"/>
                <a:cs typeface="+mn-cs"/>
              </a:defRPr>
            </a:lvl4pPr>
            <a:lvl5pPr marL="1828800" indent="0" algn="l" defTabSz="457200" rtl="0" eaLnBrk="1" latinLnBrk="0" hangingPunct="1">
              <a:spcBef>
                <a:spcPct val="20000"/>
              </a:spcBef>
              <a:buClr>
                <a:schemeClr val="bg1">
                  <a:lumMod val="50000"/>
                </a:schemeClr>
              </a:buClr>
              <a:buFont typeface="Arial"/>
              <a:buNone/>
              <a:defRPr sz="1400" kern="1200">
                <a:solidFill>
                  <a:schemeClr val="accen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dirty="0" err="1">
                <a:solidFill>
                  <a:srgbClr val="A50021"/>
                </a:solidFill>
                <a:latin typeface="Arial" charset="0"/>
              </a:rPr>
              <a:t>Youngmin</a:t>
            </a:r>
            <a:r>
              <a:rPr lang="en-US" sz="1600" dirty="0">
                <a:solidFill>
                  <a:srgbClr val="A50021"/>
                </a:solidFill>
                <a:latin typeface="Arial" charset="0"/>
              </a:rPr>
              <a:t> Choi </a:t>
            </a:r>
            <a:endParaRPr lang="en-US" sz="1600" dirty="0"/>
          </a:p>
        </p:txBody>
      </p:sp>
      <p:sp>
        <p:nvSpPr>
          <p:cNvPr id="20" name="TextBox 19">
            <a:extLst>
              <a:ext uri="{FF2B5EF4-FFF2-40B4-BE49-F238E27FC236}">
                <a16:creationId xmlns:a16="http://schemas.microsoft.com/office/drawing/2014/main" id="{425F809F-D295-CF4A-B583-F28EED4303E1}"/>
              </a:ext>
            </a:extLst>
          </p:cNvPr>
          <p:cNvSpPr txBox="1"/>
          <p:nvPr/>
        </p:nvSpPr>
        <p:spPr>
          <a:xfrm>
            <a:off x="369197" y="4234054"/>
            <a:ext cx="5619774" cy="553998"/>
          </a:xfrm>
          <a:prstGeom prst="rect">
            <a:avLst/>
          </a:prstGeom>
          <a:noFill/>
        </p:spPr>
        <p:txBody>
          <a:bodyPr wrap="square" rtlCol="0">
            <a:spAutoFit/>
          </a:bodyPr>
          <a:lstStyle/>
          <a:p>
            <a:pPr>
              <a:spcBef>
                <a:spcPct val="0"/>
              </a:spcBef>
            </a:pPr>
            <a:r>
              <a:rPr lang="en-US" altLang="en-US" sz="1000" dirty="0">
                <a:latin typeface="Tahoma" panose="020B0604030504040204" pitchFamily="34" charset="0"/>
              </a:rPr>
              <a:t>Organization: 329c</a:t>
            </a:r>
          </a:p>
          <a:p>
            <a:pPr>
              <a:spcBef>
                <a:spcPct val="0"/>
              </a:spcBef>
            </a:pPr>
            <a:r>
              <a:rPr lang="en-US" altLang="en-US" sz="1000" dirty="0">
                <a:latin typeface="Tahoma" panose="020B0604030504040204" pitchFamily="34" charset="0"/>
              </a:rPr>
              <a:t>Advisor:  Helene Seroussi (329c)</a:t>
            </a:r>
          </a:p>
          <a:p>
            <a:pPr>
              <a:spcBef>
                <a:spcPct val="0"/>
              </a:spcBef>
            </a:pPr>
            <a:r>
              <a:rPr lang="en-US" altLang="en-US" sz="1000" dirty="0">
                <a:latin typeface="Tahoma" panose="020B0604030504040204" pitchFamily="34" charset="0"/>
              </a:rPr>
              <a:t>Postdoc Program: JPL</a:t>
            </a:r>
          </a:p>
        </p:txBody>
      </p:sp>
      <p:pic>
        <p:nvPicPr>
          <p:cNvPr id="13" name="Picture Placeholder 12">
            <a:extLst>
              <a:ext uri="{FF2B5EF4-FFF2-40B4-BE49-F238E27FC236}">
                <a16:creationId xmlns:a16="http://schemas.microsoft.com/office/drawing/2014/main" id="{6BA1A3FF-0765-404E-9D1E-16BDC8377085}"/>
              </a:ext>
            </a:extLst>
          </p:cNvPr>
          <p:cNvPicPr>
            <a:picLocks noGrp="1" noChangeAspect="1"/>
          </p:cNvPicPr>
          <p:nvPr>
            <p:ph type="pic" sz="quarter" idx="14"/>
          </p:nvPr>
        </p:nvPicPr>
        <p:blipFill>
          <a:blip r:embed="rId5">
            <a:extLst>
              <a:ext uri="{BEBA8EAE-BF5A-486C-A8C5-ECC9F3942E4B}">
                <a14:imgProps xmlns:a14="http://schemas.microsoft.com/office/drawing/2010/main">
                  <a14:imgLayer r:embed="rId6">
                    <a14:imgEffect>
                      <a14:sharpenSoften amount="23000"/>
                    </a14:imgEffect>
                    <a14:imgEffect>
                      <a14:brightnessContrast bright="10000" contrast="-48000"/>
                    </a14:imgEffect>
                  </a14:imgLayer>
                </a14:imgProps>
              </a:ext>
            </a:extLst>
          </a:blip>
          <a:srcRect t="16691" b="16691"/>
          <a:stretch>
            <a:fillRect/>
          </a:stretch>
        </p:blipFill>
        <p:spPr/>
      </p:pic>
      <p:pic>
        <p:nvPicPr>
          <p:cNvPr id="3" name="slide1" descr="slide1">
            <a:hlinkClick r:id="" action="ppaction://media"/>
            <a:extLst>
              <a:ext uri="{FF2B5EF4-FFF2-40B4-BE49-F238E27FC236}">
                <a16:creationId xmlns:a16="http://schemas.microsoft.com/office/drawing/2014/main" id="{C9F51679-2045-6747-A6A6-A52FF9BE4DCC}"/>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528333" y="271633"/>
            <a:ext cx="553998" cy="553998"/>
          </a:xfrm>
          <a:prstGeom prst="rect">
            <a:avLst/>
          </a:prstGeom>
        </p:spPr>
      </p:pic>
    </p:spTree>
    <p:extLst>
      <p:ext uri="{BB962C8B-B14F-4D97-AF65-F5344CB8AC3E}">
        <p14:creationId xmlns:p14="http://schemas.microsoft.com/office/powerpoint/2010/main" val="4163984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36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25C0CB-854E-CC49-A097-575C871E23EE}"/>
              </a:ext>
            </a:extLst>
          </p:cNvPr>
          <p:cNvSpPr>
            <a:spLocks noGrp="1"/>
          </p:cNvSpPr>
          <p:nvPr>
            <p:ph type="body" sz="quarter" idx="17"/>
          </p:nvPr>
        </p:nvSpPr>
        <p:spPr>
          <a:xfrm>
            <a:off x="344699" y="1271841"/>
            <a:ext cx="3688527" cy="3292621"/>
          </a:xfrm>
        </p:spPr>
        <p:txBody>
          <a:bodyPr/>
          <a:lstStyle/>
          <a:p>
            <a:r>
              <a:rPr lang="en-US" b="1" dirty="0"/>
              <a:t>Abstract</a:t>
            </a:r>
          </a:p>
          <a:p>
            <a:r>
              <a:rPr lang="en-US" dirty="0"/>
              <a:t>This project is part of the Earth 2050 initiative, a JPL/campus effort to improve our understanding of fundamental climate science questions. It specifically addresses the stability of the Greenland Ice Sheet and its contribution to sea level rise in a warming climate over the next 30 years. To understand the current state of the Greenland Ice Sheet, we need to understand key mechanisms that affect dynamics of glaciers (Fig. 1). </a:t>
            </a:r>
          </a:p>
          <a:p>
            <a:r>
              <a:rPr lang="en-US" dirty="0"/>
              <a:t>Here we focus on basal friction under the ice sheet, that controls sliding of glaciers, but cannot be directly measured through remote sensing. We use the JPL Ice Sheet System Model (ISSM) to invert basal friction parameters. We investigate the response of glaciers when various friction laws are applied, to determine which friction law best reproduces the observed pattern of acceleration and thinning. </a:t>
            </a:r>
          </a:p>
          <a:p>
            <a:endParaRPr lang="en-US" dirty="0"/>
          </a:p>
          <a:p>
            <a:endParaRPr lang="en-US" dirty="0"/>
          </a:p>
        </p:txBody>
      </p:sp>
      <p:sp>
        <p:nvSpPr>
          <p:cNvPr id="3" name="Text Placeholder 2">
            <a:extLst>
              <a:ext uri="{FF2B5EF4-FFF2-40B4-BE49-F238E27FC236}">
                <a16:creationId xmlns:a16="http://schemas.microsoft.com/office/drawing/2014/main" id="{344D33C2-CE7F-5C4D-9F49-77092C449ABE}"/>
              </a:ext>
            </a:extLst>
          </p:cNvPr>
          <p:cNvSpPr>
            <a:spLocks noGrp="1"/>
          </p:cNvSpPr>
          <p:nvPr>
            <p:ph type="body" sz="quarter" idx="3"/>
          </p:nvPr>
        </p:nvSpPr>
        <p:spPr>
          <a:xfrm>
            <a:off x="344699" y="546878"/>
            <a:ext cx="8454602" cy="430183"/>
          </a:xfrm>
        </p:spPr>
        <p:txBody>
          <a:bodyPr/>
          <a:lstStyle/>
          <a:p>
            <a:r>
              <a:rPr lang="en-US" dirty="0"/>
              <a:t>Introduction</a:t>
            </a:r>
          </a:p>
        </p:txBody>
      </p:sp>
      <p:pic>
        <p:nvPicPr>
          <p:cNvPr id="4" name="Picture 3">
            <a:extLst>
              <a:ext uri="{FF2B5EF4-FFF2-40B4-BE49-F238E27FC236}">
                <a16:creationId xmlns:a16="http://schemas.microsoft.com/office/drawing/2014/main" id="{A415187F-EF48-8A45-AB17-802E0C85247D}"/>
              </a:ext>
            </a:extLst>
          </p:cNvPr>
          <p:cNvPicPr>
            <a:picLocks noChangeAspect="1"/>
          </p:cNvPicPr>
          <p:nvPr/>
        </p:nvPicPr>
        <p:blipFill>
          <a:blip r:embed="rId5"/>
          <a:stretch>
            <a:fillRect/>
          </a:stretch>
        </p:blipFill>
        <p:spPr>
          <a:xfrm>
            <a:off x="4172052" y="1773010"/>
            <a:ext cx="4971948" cy="2290285"/>
          </a:xfrm>
          <a:prstGeom prst="rect">
            <a:avLst/>
          </a:prstGeom>
        </p:spPr>
      </p:pic>
      <p:sp>
        <p:nvSpPr>
          <p:cNvPr id="5" name="TextBox 4">
            <a:extLst>
              <a:ext uri="{FF2B5EF4-FFF2-40B4-BE49-F238E27FC236}">
                <a16:creationId xmlns:a16="http://schemas.microsoft.com/office/drawing/2014/main" id="{6428C434-3E28-CF43-AD72-9D5432A22D8E}"/>
              </a:ext>
            </a:extLst>
          </p:cNvPr>
          <p:cNvSpPr txBox="1"/>
          <p:nvPr/>
        </p:nvSpPr>
        <p:spPr>
          <a:xfrm>
            <a:off x="4739838" y="4134957"/>
            <a:ext cx="3836375" cy="461665"/>
          </a:xfrm>
          <a:prstGeom prst="rect">
            <a:avLst/>
          </a:prstGeom>
          <a:noFill/>
        </p:spPr>
        <p:txBody>
          <a:bodyPr wrap="square" rtlCol="0">
            <a:spAutoFit/>
          </a:bodyPr>
          <a:lstStyle/>
          <a:p>
            <a:pPr algn="ctr"/>
            <a:r>
              <a:rPr lang="en-US" sz="1200" b="1" dirty="0">
                <a:solidFill>
                  <a:schemeClr val="tx1">
                    <a:lumMod val="75000"/>
                    <a:lumOff val="25000"/>
                  </a:schemeClr>
                </a:solidFill>
              </a:rPr>
              <a:t>Figure 1: </a:t>
            </a:r>
            <a:r>
              <a:rPr lang="en-US" sz="1200" dirty="0">
                <a:solidFill>
                  <a:schemeClr val="tx1">
                    <a:lumMod val="75000"/>
                    <a:lumOff val="25000"/>
                  </a:schemeClr>
                </a:solidFill>
              </a:rPr>
              <a:t>Schematic of a Greenland tidewater glacier including key mechanisms (</a:t>
            </a:r>
            <a:r>
              <a:rPr lang="en-US" sz="1200" dirty="0" err="1">
                <a:solidFill>
                  <a:schemeClr val="tx1">
                    <a:lumMod val="75000"/>
                    <a:lumOff val="25000"/>
                  </a:schemeClr>
                </a:solidFill>
              </a:rPr>
              <a:t>Straneo</a:t>
            </a:r>
            <a:r>
              <a:rPr lang="en-US" sz="1200" dirty="0">
                <a:solidFill>
                  <a:schemeClr val="tx1">
                    <a:lumMod val="75000"/>
                    <a:lumOff val="25000"/>
                  </a:schemeClr>
                </a:solidFill>
              </a:rPr>
              <a:t> et al., 2013)</a:t>
            </a:r>
          </a:p>
        </p:txBody>
      </p:sp>
      <p:pic>
        <p:nvPicPr>
          <p:cNvPr id="8" name="slide2" descr="slide2">
            <a:hlinkClick r:id="" action="ppaction://media"/>
            <a:extLst>
              <a:ext uri="{FF2B5EF4-FFF2-40B4-BE49-F238E27FC236}">
                <a16:creationId xmlns:a16="http://schemas.microsoft.com/office/drawing/2014/main" id="{888BD061-0E2A-6E4E-99B8-9E9739BEF5F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6685" y="0"/>
            <a:ext cx="665927" cy="665927"/>
          </a:xfrm>
          <a:prstGeom prst="rect">
            <a:avLst/>
          </a:prstGeom>
        </p:spPr>
      </p:pic>
    </p:spTree>
    <p:extLst>
      <p:ext uri="{BB962C8B-B14F-4D97-AF65-F5344CB8AC3E}">
        <p14:creationId xmlns:p14="http://schemas.microsoft.com/office/powerpoint/2010/main" val="3072739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632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25C0CB-854E-CC49-A097-575C871E23EE}"/>
              </a:ext>
            </a:extLst>
          </p:cNvPr>
          <p:cNvSpPr>
            <a:spLocks noGrp="1"/>
          </p:cNvSpPr>
          <p:nvPr>
            <p:ph type="body" sz="quarter" idx="17"/>
          </p:nvPr>
        </p:nvSpPr>
        <p:spPr>
          <a:xfrm>
            <a:off x="205763" y="1006910"/>
            <a:ext cx="4452451" cy="3292621"/>
          </a:xfrm>
        </p:spPr>
        <p:txBody>
          <a:bodyPr/>
          <a:lstStyle/>
          <a:p>
            <a:r>
              <a:rPr lang="en-US" dirty="0"/>
              <a:t>a) Greenland-wide model with commonly used velocity &amp; basal friction relations </a:t>
            </a:r>
          </a:p>
          <a:p>
            <a:pPr marL="171450" indent="-171450">
              <a:buFont typeface="Arial" panose="020B0604020202020204" pitchFamily="34" charset="0"/>
              <a:buChar char="•"/>
            </a:pPr>
            <a:r>
              <a:rPr lang="en-US" dirty="0"/>
              <a:t>Overall agreement of mass changes of Greenland</a:t>
            </a:r>
          </a:p>
          <a:p>
            <a:pPr marL="171450" indent="-171450">
              <a:buFont typeface="Arial" panose="020B0604020202020204" pitchFamily="34" charset="0"/>
              <a:buChar char="•"/>
            </a:pPr>
            <a:r>
              <a:rPr lang="en-US" dirty="0"/>
              <a:t>Comparing with extensive dataset of glacier state, including surface velocity, ice flux at the glacier terminus, evolution of the terminus position for the largest 182 glaciers around Greenland</a:t>
            </a:r>
          </a:p>
          <a:p>
            <a:pPr marL="171450" indent="-171450">
              <a:buFont typeface="Arial" panose="020B0604020202020204" pitchFamily="34" charset="0"/>
              <a:buChar char="•"/>
            </a:pPr>
            <a:r>
              <a:rPr lang="en-US" dirty="0"/>
              <a:t>For some glaciers, discrepancy between observed and modeled acceleration even when the ice front evolution is in good agreement with observations (Fig. 2)</a:t>
            </a:r>
          </a:p>
          <a:p>
            <a:pPr marL="228600" indent="-228600">
              <a:buAutoNum type="alphaLcParenR" startAt="2"/>
            </a:pPr>
            <a:r>
              <a:rPr lang="en-US" dirty="0"/>
              <a:t>Ice sheet models use different friction laws assuming different state of basal conditions that range from “linear viscous” to “Coulomb-plastic”</a:t>
            </a:r>
          </a:p>
          <a:p>
            <a:pPr marL="228600" indent="-228600">
              <a:buFont typeface="Arial" panose="020B0604020202020204" pitchFamily="34" charset="0"/>
              <a:buAutoNum type="alphaLcParenR" startAt="2"/>
            </a:pPr>
            <a:r>
              <a:rPr lang="en-US" dirty="0"/>
              <a:t>Narrowing this range is critical to reducing uncertainty in sea‐level projections</a:t>
            </a:r>
          </a:p>
          <a:p>
            <a:pPr marL="228600" indent="-228600">
              <a:buAutoNum type="alphaLcParenR" startAt="2"/>
            </a:pPr>
            <a:r>
              <a:rPr lang="en-US" dirty="0"/>
              <a:t>Recently suggested more plastic basal conditions under Antarctic Ice Sheet (</a:t>
            </a:r>
            <a:r>
              <a:rPr lang="en-US" dirty="0" err="1"/>
              <a:t>Brondex</a:t>
            </a:r>
            <a:r>
              <a:rPr lang="en-US" dirty="0"/>
              <a:t> et al., 2019, </a:t>
            </a:r>
            <a:r>
              <a:rPr lang="en-US" dirty="0" err="1"/>
              <a:t>Joughin</a:t>
            </a:r>
            <a:r>
              <a:rPr lang="en-US" dirty="0"/>
              <a:t> et al., 2019), but little work on Greenland</a:t>
            </a:r>
          </a:p>
        </p:txBody>
      </p:sp>
      <p:sp>
        <p:nvSpPr>
          <p:cNvPr id="3" name="Text Placeholder 2">
            <a:extLst>
              <a:ext uri="{FF2B5EF4-FFF2-40B4-BE49-F238E27FC236}">
                <a16:creationId xmlns:a16="http://schemas.microsoft.com/office/drawing/2014/main" id="{344D33C2-CE7F-5C4D-9F49-77092C449ABE}"/>
              </a:ext>
            </a:extLst>
          </p:cNvPr>
          <p:cNvSpPr>
            <a:spLocks noGrp="1"/>
          </p:cNvSpPr>
          <p:nvPr>
            <p:ph type="body" sz="quarter" idx="3"/>
          </p:nvPr>
        </p:nvSpPr>
        <p:spPr>
          <a:xfrm>
            <a:off x="350731" y="226708"/>
            <a:ext cx="8454602" cy="430183"/>
          </a:xfrm>
        </p:spPr>
        <p:txBody>
          <a:bodyPr/>
          <a:lstStyle/>
          <a:p>
            <a:r>
              <a:rPr lang="en-US" dirty="0"/>
              <a:t>Problem Description</a:t>
            </a:r>
          </a:p>
        </p:txBody>
      </p:sp>
      <p:pic>
        <p:nvPicPr>
          <p:cNvPr id="4" name="Picture 3">
            <a:extLst>
              <a:ext uri="{FF2B5EF4-FFF2-40B4-BE49-F238E27FC236}">
                <a16:creationId xmlns:a16="http://schemas.microsoft.com/office/drawing/2014/main" id="{A9F8589A-9637-384B-8866-F9BA0875C18C}"/>
              </a:ext>
            </a:extLst>
          </p:cNvPr>
          <p:cNvPicPr>
            <a:picLocks noChangeAspect="1"/>
          </p:cNvPicPr>
          <p:nvPr/>
        </p:nvPicPr>
        <p:blipFill rotWithShape="1">
          <a:blip r:embed="rId5"/>
          <a:srcRect r="51721" b="32085"/>
          <a:stretch/>
        </p:blipFill>
        <p:spPr>
          <a:xfrm>
            <a:off x="4898753" y="1256018"/>
            <a:ext cx="3906580" cy="2976049"/>
          </a:xfrm>
          <a:prstGeom prst="rect">
            <a:avLst/>
          </a:prstGeom>
        </p:spPr>
      </p:pic>
      <p:sp>
        <p:nvSpPr>
          <p:cNvPr id="7" name="Text Placeholder 1">
            <a:extLst>
              <a:ext uri="{FF2B5EF4-FFF2-40B4-BE49-F238E27FC236}">
                <a16:creationId xmlns:a16="http://schemas.microsoft.com/office/drawing/2014/main" id="{CF86C57E-3360-B749-84E5-C99AD6FE8046}"/>
              </a:ext>
            </a:extLst>
          </p:cNvPr>
          <p:cNvSpPr txBox="1">
            <a:spLocks/>
          </p:cNvSpPr>
          <p:nvPr/>
        </p:nvSpPr>
        <p:spPr>
          <a:xfrm>
            <a:off x="4321577" y="4366995"/>
            <a:ext cx="4909508" cy="797072"/>
          </a:xfrm>
          <a:prstGeom prst="rect">
            <a:avLst/>
          </a:prstGeom>
        </p:spPr>
        <p:txBody>
          <a:bodyPr anchor="t">
            <a:noAutofit/>
          </a:bodyPr>
          <a:lstStyle>
            <a:lvl1pPr marL="0" indent="0" algn="l" defTabSz="914400" rtl="0" eaLnBrk="1" latinLnBrk="0" hangingPunct="1">
              <a:lnSpc>
                <a:spcPct val="90000"/>
              </a:lnSpc>
              <a:spcBef>
                <a:spcPts val="1000"/>
              </a:spcBef>
              <a:buFont typeface="Arial" panose="020B0604020202020204" pitchFamily="34" charset="0"/>
              <a:buNone/>
              <a:tabLst/>
              <a:defRPr sz="1200" kern="1200" baseline="0">
                <a:solidFill>
                  <a:schemeClr val="tx1"/>
                </a:solidFill>
                <a:latin typeface="Arial" panose="020B0604020202020204" pitchFamily="34" charset="0"/>
                <a:ea typeface="+mn-ea"/>
                <a:cs typeface="Arial" panose="020B0604020202020204" pitchFamily="34" charset="0"/>
              </a:defRPr>
            </a:lvl1pPr>
            <a:lvl2pPr marL="41148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77724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05156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32588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b="1" dirty="0">
                <a:solidFill>
                  <a:schemeClr val="tx1">
                    <a:lumMod val="75000"/>
                    <a:lumOff val="25000"/>
                  </a:schemeClr>
                </a:solidFill>
              </a:rPr>
              <a:t>Figure 2: </a:t>
            </a:r>
            <a:r>
              <a:rPr lang="en-US" dirty="0">
                <a:solidFill>
                  <a:schemeClr val="tx1">
                    <a:lumMod val="75000"/>
                    <a:lumOff val="25000"/>
                  </a:schemeClr>
                </a:solidFill>
              </a:rPr>
              <a:t> Surface velocity of </a:t>
            </a:r>
            <a:r>
              <a:rPr lang="en-US" dirty="0" err="1">
                <a:solidFill>
                  <a:schemeClr val="tx1">
                    <a:lumMod val="75000"/>
                    <a:lumOff val="25000"/>
                  </a:schemeClr>
                </a:solidFill>
              </a:rPr>
              <a:t>Kjer</a:t>
            </a:r>
            <a:r>
              <a:rPr lang="en-US" dirty="0">
                <a:solidFill>
                  <a:schemeClr val="tx1">
                    <a:lumMod val="75000"/>
                    <a:lumOff val="25000"/>
                  </a:schemeClr>
                </a:solidFill>
              </a:rPr>
              <a:t> Glacier for the 1985-2018 period: a) Observed surface velocity for 1985-2018, b) comparison of observed (shaded) and modeled velocity for 2007-2018 </a:t>
            </a:r>
          </a:p>
        </p:txBody>
      </p:sp>
      <p:pic>
        <p:nvPicPr>
          <p:cNvPr id="5" name="slide3" descr="slide3">
            <a:hlinkClick r:id="" action="ppaction://media"/>
            <a:extLst>
              <a:ext uri="{FF2B5EF4-FFF2-40B4-BE49-F238E27FC236}">
                <a16:creationId xmlns:a16="http://schemas.microsoft.com/office/drawing/2014/main" id="{9DC20051-ACE4-6043-9C12-2D04DF2F321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992533" y="194110"/>
            <a:ext cx="812800" cy="812800"/>
          </a:xfrm>
          <a:prstGeom prst="rect">
            <a:avLst/>
          </a:prstGeom>
        </p:spPr>
      </p:pic>
    </p:spTree>
    <p:extLst>
      <p:ext uri="{BB962C8B-B14F-4D97-AF65-F5344CB8AC3E}">
        <p14:creationId xmlns:p14="http://schemas.microsoft.com/office/powerpoint/2010/main" val="2249095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929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77D454-A50A-8741-AA0B-23CF4A7E8FCA}"/>
              </a:ext>
            </a:extLst>
          </p:cNvPr>
          <p:cNvSpPr>
            <a:spLocks noGrp="1"/>
          </p:cNvSpPr>
          <p:nvPr>
            <p:ph type="body" sz="quarter" idx="17"/>
          </p:nvPr>
        </p:nvSpPr>
        <p:spPr>
          <a:xfrm>
            <a:off x="350732" y="1046431"/>
            <a:ext cx="4191508" cy="3292621"/>
          </a:xfrm>
        </p:spPr>
        <p:txBody>
          <a:bodyPr/>
          <a:lstStyle/>
          <a:p>
            <a:pPr marL="228600" indent="-228600">
              <a:buFont typeface="+mj-lt"/>
              <a:buAutoNum type="alphaLcParenR"/>
            </a:pPr>
            <a:r>
              <a:rPr lang="en-US" dirty="0"/>
              <a:t>Reproduce initial state of glacier in 2007</a:t>
            </a:r>
          </a:p>
          <a:p>
            <a:pPr marL="228600" indent="-228600">
              <a:buFont typeface="Arial" panose="020B0604020202020204" pitchFamily="34" charset="0"/>
              <a:buChar char="•"/>
            </a:pPr>
            <a:r>
              <a:rPr lang="en-US" dirty="0"/>
              <a:t>Invert for basal friction using observations, including velocity, geometry and ice front positions in 2007</a:t>
            </a:r>
          </a:p>
          <a:p>
            <a:pPr>
              <a:lnSpc>
                <a:spcPct val="200000"/>
              </a:lnSpc>
            </a:pPr>
            <a:r>
              <a:rPr lang="en-US" dirty="0"/>
              <a:t>b)  Various friction laws</a:t>
            </a:r>
          </a:p>
          <a:p>
            <a:pPr marL="228600" indent="-228600">
              <a:buFont typeface="Arial" panose="020B0604020202020204" pitchFamily="34" charset="0"/>
              <a:buChar char="•"/>
            </a:pPr>
            <a:r>
              <a:rPr lang="en-US" dirty="0"/>
              <a:t>Weertman law (Weertman, 1957)</a:t>
            </a:r>
          </a:p>
          <a:p>
            <a:pPr>
              <a:lnSpc>
                <a:spcPct val="100000"/>
              </a:lnSpc>
            </a:pPr>
            <a:r>
              <a:rPr lang="en-US" dirty="0"/>
              <a:t>                                                                  (Eq. 1)</a:t>
            </a:r>
            <a:br>
              <a:rPr lang="en-US" dirty="0"/>
            </a:br>
            <a:endParaRPr lang="en-US" dirty="0"/>
          </a:p>
          <a:p>
            <a:pPr marL="228600" indent="-228600">
              <a:lnSpc>
                <a:spcPct val="100000"/>
              </a:lnSpc>
              <a:buFont typeface="Arial" panose="020B0604020202020204" pitchFamily="34" charset="0"/>
              <a:buChar char="•"/>
            </a:pPr>
            <a:r>
              <a:rPr lang="en-US" dirty="0"/>
              <a:t>Budd law (Budd, 1979)</a:t>
            </a:r>
          </a:p>
          <a:p>
            <a:pPr>
              <a:lnSpc>
                <a:spcPct val="150000"/>
              </a:lnSpc>
            </a:pPr>
            <a:r>
              <a:rPr lang="en-US" dirty="0"/>
              <a:t>                                                                  (Eq. 2)</a:t>
            </a:r>
          </a:p>
          <a:p>
            <a:pPr marL="228600" indent="-228600">
              <a:lnSpc>
                <a:spcPct val="150000"/>
              </a:lnSpc>
              <a:buFont typeface="Arial" panose="020B0604020202020204" pitchFamily="34" charset="0"/>
              <a:buChar char="•"/>
            </a:pPr>
            <a:r>
              <a:rPr lang="en-US" dirty="0" err="1"/>
              <a:t>Schoof</a:t>
            </a:r>
            <a:r>
              <a:rPr lang="en-US" dirty="0"/>
              <a:t> law (</a:t>
            </a:r>
            <a:r>
              <a:rPr lang="en-US" dirty="0" err="1"/>
              <a:t>Schoof</a:t>
            </a:r>
            <a:r>
              <a:rPr lang="en-US" dirty="0"/>
              <a:t>, 2005)</a:t>
            </a:r>
          </a:p>
          <a:p>
            <a:br>
              <a:rPr lang="en-US" dirty="0"/>
            </a:br>
            <a:r>
              <a:rPr lang="en-US" dirty="0"/>
              <a:t>                                                                          (Eq. 3)</a:t>
            </a:r>
          </a:p>
          <a:p>
            <a:endParaRPr lang="en-US" dirty="0"/>
          </a:p>
          <a:p>
            <a:pPr marL="228600" indent="-228600">
              <a:buFont typeface="+mj-lt"/>
              <a:buAutoNum type="alphaLcParenR"/>
            </a:pPr>
            <a:endParaRPr lang="en-US" dirty="0"/>
          </a:p>
          <a:p>
            <a:pPr marL="228600" indent="-228600">
              <a:buFont typeface="+mj-lt"/>
              <a:buAutoNum type="alphaLcParenR"/>
            </a:pPr>
            <a:endParaRPr lang="en-US" dirty="0"/>
          </a:p>
          <a:p>
            <a:pPr marL="228600" indent="-228600">
              <a:buFont typeface="+mj-lt"/>
              <a:buAutoNum type="alphaLcParenR"/>
            </a:pPr>
            <a:endParaRPr lang="en-US" dirty="0"/>
          </a:p>
          <a:p>
            <a:pPr marL="228600" indent="-228600">
              <a:buFont typeface="+mj-lt"/>
              <a:buAutoNum type="alphaLcParenR"/>
            </a:pPr>
            <a:endParaRPr lang="en-US" dirty="0"/>
          </a:p>
          <a:p>
            <a:pPr marL="228600" indent="-228600">
              <a:buFont typeface="+mj-lt"/>
              <a:buAutoNum type="alphaLcParenR"/>
            </a:pPr>
            <a:endParaRPr lang="en-US" dirty="0"/>
          </a:p>
          <a:p>
            <a:pPr marL="228600" indent="-228600">
              <a:buFont typeface="+mj-lt"/>
              <a:buAutoNum type="alphaLcParenR"/>
            </a:pPr>
            <a:r>
              <a:rPr lang="en-US" dirty="0"/>
              <a:t>Velocity trend..</a:t>
            </a:r>
          </a:p>
          <a:p>
            <a:pPr marL="228600" indent="-228600">
              <a:buFont typeface="+mj-lt"/>
              <a:buAutoNum type="alphaLcParenR"/>
            </a:pPr>
            <a:endParaRPr lang="en-US" dirty="0"/>
          </a:p>
          <a:p>
            <a:pPr marL="228600" indent="-228600">
              <a:buFont typeface="+mj-lt"/>
              <a:buAutoNum type="alphaLcParenR"/>
            </a:pPr>
            <a:r>
              <a:rPr lang="en-US" dirty="0"/>
              <a:t>Run simulations with force ice front retreat and several sliding laws and parameters</a:t>
            </a:r>
          </a:p>
        </p:txBody>
      </p:sp>
      <p:sp>
        <p:nvSpPr>
          <p:cNvPr id="3" name="Text Placeholder 2">
            <a:extLst>
              <a:ext uri="{FF2B5EF4-FFF2-40B4-BE49-F238E27FC236}">
                <a16:creationId xmlns:a16="http://schemas.microsoft.com/office/drawing/2014/main" id="{984A7146-5543-9B4D-9341-971B7D71334D}"/>
              </a:ext>
            </a:extLst>
          </p:cNvPr>
          <p:cNvSpPr>
            <a:spLocks noGrp="1"/>
          </p:cNvSpPr>
          <p:nvPr>
            <p:ph type="body" sz="quarter" idx="3"/>
          </p:nvPr>
        </p:nvSpPr>
        <p:spPr>
          <a:xfrm>
            <a:off x="344699" y="533039"/>
            <a:ext cx="8454602" cy="430183"/>
          </a:xfrm>
        </p:spPr>
        <p:txBody>
          <a:bodyPr/>
          <a:lstStyle/>
          <a:p>
            <a:r>
              <a:rPr lang="en-US" dirty="0"/>
              <a:t>Methodology</a:t>
            </a:r>
          </a:p>
        </p:txBody>
      </p:sp>
      <mc:AlternateContent xmlns:mc="http://schemas.openxmlformats.org/markup-compatibility/2006" xmlns:a14="http://schemas.microsoft.com/office/drawing/2010/main">
        <mc:Choice Requires="a14">
          <p:sp>
            <p:nvSpPr>
              <p:cNvPr id="8" name="Text Placeholder 1">
                <a:extLst>
                  <a:ext uri="{FF2B5EF4-FFF2-40B4-BE49-F238E27FC236}">
                    <a16:creationId xmlns:a16="http://schemas.microsoft.com/office/drawing/2014/main" id="{44E7E7E9-F590-9B42-90DC-F592AF2BA803}"/>
                  </a:ext>
                </a:extLst>
              </p:cNvPr>
              <p:cNvSpPr txBox="1">
                <a:spLocks/>
              </p:cNvSpPr>
              <p:nvPr/>
            </p:nvSpPr>
            <p:spPr>
              <a:xfrm>
                <a:off x="4542240" y="966604"/>
                <a:ext cx="4601760" cy="3292621"/>
              </a:xfrm>
              <a:prstGeom prst="rect">
                <a:avLst/>
              </a:prstGeom>
            </p:spPr>
            <p:txBody>
              <a:bodyPr anchor="t">
                <a:noAutofit/>
              </a:bodyPr>
              <a:lstStyle>
                <a:lvl1pPr marL="0" indent="0" algn="l" defTabSz="914400" rtl="0" eaLnBrk="1" latinLnBrk="0" hangingPunct="1">
                  <a:lnSpc>
                    <a:spcPct val="90000"/>
                  </a:lnSpc>
                  <a:spcBef>
                    <a:spcPts val="1000"/>
                  </a:spcBef>
                  <a:buFont typeface="Arial" panose="020B0604020202020204" pitchFamily="34" charset="0"/>
                  <a:buNone/>
                  <a:tabLst/>
                  <a:defRPr sz="1200" kern="1200" baseline="0">
                    <a:solidFill>
                      <a:schemeClr val="tx1"/>
                    </a:solidFill>
                    <a:latin typeface="Arial" panose="020B0604020202020204" pitchFamily="34" charset="0"/>
                    <a:ea typeface="+mn-ea"/>
                    <a:cs typeface="Arial" panose="020B0604020202020204" pitchFamily="34" charset="0"/>
                  </a:defRPr>
                </a:lvl1pPr>
                <a:lvl2pPr marL="41148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77724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05156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32588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 Ice sheet models often use power law exponents that range from </a:t>
                </a:r>
                <a:r>
                  <a:rPr lang="en-US" i="1" dirty="0"/>
                  <a:t>m </a:t>
                </a:r>
                <a:r>
                  <a:rPr lang="en-US" dirty="0"/>
                  <a:t>= 1 (“linear viscous”) to </a:t>
                </a:r>
                <a:r>
                  <a:rPr lang="en-US" i="1" dirty="0"/>
                  <a:t>m </a:t>
                </a:r>
                <a:r>
                  <a:rPr lang="en-US" dirty="0"/>
                  <a:t>→</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(“Coulomb‐plastic”) </a:t>
                </a:r>
              </a:p>
              <a:p>
                <a:endParaRPr lang="en-US" dirty="0"/>
              </a:p>
              <a:p>
                <a:pPr marL="228600" indent="-228600">
                  <a:buAutoNum type="alphaLcParenR" startAt="3"/>
                </a:pPr>
                <a:r>
                  <a:rPr lang="en-US" dirty="0"/>
                  <a:t>Run simulations with several sliding laws and parameters</a:t>
                </a:r>
              </a:p>
              <a:p>
                <a:pPr marL="228600" indent="-228600">
                  <a:buAutoNum type="alphaLcParenR" startAt="3"/>
                </a:pPr>
                <a:endParaRPr lang="en-US" dirty="0"/>
              </a:p>
              <a:p>
                <a:pPr marL="228600" indent="-228600">
                  <a:buAutoNum type="alphaLcParenR" startAt="3"/>
                </a:pPr>
                <a:r>
                  <a:rPr lang="en-US" dirty="0"/>
                  <a:t>Constraint other changes (</a:t>
                </a:r>
                <a:r>
                  <a:rPr lang="en-US" dirty="0" err="1"/>
                  <a:t>e.g</a:t>
                </a:r>
                <a:r>
                  <a:rPr lang="en-US" dirty="0"/>
                  <a:t>, evolution of ice front positions) to focus on basal sliding</a:t>
                </a:r>
              </a:p>
            </p:txBody>
          </p:sp>
        </mc:Choice>
        <mc:Fallback xmlns="">
          <p:sp>
            <p:nvSpPr>
              <p:cNvPr id="8" name="Text Placeholder 1">
                <a:extLst>
                  <a:ext uri="{FF2B5EF4-FFF2-40B4-BE49-F238E27FC236}">
                    <a16:creationId xmlns:a16="http://schemas.microsoft.com/office/drawing/2014/main" id="{44E7E7E9-F590-9B42-90DC-F592AF2BA803}"/>
                  </a:ext>
                </a:extLst>
              </p:cNvPr>
              <p:cNvSpPr txBox="1">
                <a:spLocks noRot="1" noChangeAspect="1" noMove="1" noResize="1" noEditPoints="1" noAdjustHandles="1" noChangeArrowheads="1" noChangeShapeType="1" noTextEdit="1"/>
              </p:cNvSpPr>
              <p:nvPr/>
            </p:nvSpPr>
            <p:spPr>
              <a:xfrm>
                <a:off x="4542240" y="966604"/>
                <a:ext cx="4601760" cy="3292621"/>
              </a:xfrm>
              <a:prstGeom prst="rect">
                <a:avLst/>
              </a:prstGeom>
              <a:blipFill>
                <a:blip r:embed="rId5"/>
                <a:stretch>
                  <a:fillRect t="-1154"/>
                </a:stretch>
              </a:blipFill>
            </p:spPr>
            <p:txBody>
              <a:bodyPr/>
              <a:lstStyle/>
              <a:p>
                <a:r>
                  <a:rPr lang="en-US">
                    <a:noFill/>
                  </a:rPr>
                  <a:t> </a:t>
                </a:r>
              </a:p>
            </p:txBody>
          </p:sp>
        </mc:Fallback>
      </mc:AlternateContent>
      <p:pic>
        <p:nvPicPr>
          <p:cNvPr id="5" name="slide4" descr="slide4">
            <a:hlinkClick r:id="" action="ppaction://media"/>
            <a:extLst>
              <a:ext uri="{FF2B5EF4-FFF2-40B4-BE49-F238E27FC236}">
                <a16:creationId xmlns:a16="http://schemas.microsoft.com/office/drawing/2014/main" id="{27E5722E-7184-4A45-A4F9-BB4A219D01F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58851" y="60933"/>
            <a:ext cx="812800" cy="812800"/>
          </a:xfrm>
          <a:prstGeom prst="rect">
            <a:avLst/>
          </a:prstGeom>
        </p:spPr>
      </p:pic>
      <p:pic>
        <p:nvPicPr>
          <p:cNvPr id="9" name="Picture 8">
            <a:extLst>
              <a:ext uri="{FF2B5EF4-FFF2-40B4-BE49-F238E27FC236}">
                <a16:creationId xmlns:a16="http://schemas.microsoft.com/office/drawing/2014/main" id="{88DED02E-8044-6B4E-BDE0-7FCC2A8A0A63}"/>
              </a:ext>
            </a:extLst>
          </p:cNvPr>
          <p:cNvPicPr>
            <a:picLocks noChangeAspect="1"/>
          </p:cNvPicPr>
          <p:nvPr/>
        </p:nvPicPr>
        <p:blipFill>
          <a:blip r:embed="rId7"/>
          <a:stretch>
            <a:fillRect/>
          </a:stretch>
        </p:blipFill>
        <p:spPr>
          <a:xfrm>
            <a:off x="749300" y="2618014"/>
            <a:ext cx="1996948" cy="308254"/>
          </a:xfrm>
          <a:prstGeom prst="rect">
            <a:avLst/>
          </a:prstGeom>
        </p:spPr>
      </p:pic>
      <p:pic>
        <p:nvPicPr>
          <p:cNvPr id="10" name="Picture 9">
            <a:extLst>
              <a:ext uri="{FF2B5EF4-FFF2-40B4-BE49-F238E27FC236}">
                <a16:creationId xmlns:a16="http://schemas.microsoft.com/office/drawing/2014/main" id="{BE837BFC-60F9-994F-BD53-6149542A74D2}"/>
              </a:ext>
            </a:extLst>
          </p:cNvPr>
          <p:cNvPicPr>
            <a:picLocks noChangeAspect="1"/>
          </p:cNvPicPr>
          <p:nvPr/>
        </p:nvPicPr>
        <p:blipFill>
          <a:blip r:embed="rId8"/>
          <a:stretch>
            <a:fillRect/>
          </a:stretch>
        </p:blipFill>
        <p:spPr>
          <a:xfrm>
            <a:off x="749300" y="3419186"/>
            <a:ext cx="2255448" cy="322207"/>
          </a:xfrm>
          <a:prstGeom prst="rect">
            <a:avLst/>
          </a:prstGeom>
        </p:spPr>
      </p:pic>
      <p:pic>
        <p:nvPicPr>
          <p:cNvPr id="11" name="Picture 10">
            <a:extLst>
              <a:ext uri="{FF2B5EF4-FFF2-40B4-BE49-F238E27FC236}">
                <a16:creationId xmlns:a16="http://schemas.microsoft.com/office/drawing/2014/main" id="{F825BDEF-D3D4-5F44-8D83-529707334127}"/>
              </a:ext>
            </a:extLst>
          </p:cNvPr>
          <p:cNvPicPr>
            <a:picLocks noChangeAspect="1"/>
          </p:cNvPicPr>
          <p:nvPr/>
        </p:nvPicPr>
        <p:blipFill>
          <a:blip r:embed="rId9"/>
          <a:stretch>
            <a:fillRect/>
          </a:stretch>
        </p:blipFill>
        <p:spPr>
          <a:xfrm>
            <a:off x="749300" y="4150737"/>
            <a:ext cx="2776912" cy="694228"/>
          </a:xfrm>
          <a:prstGeom prst="rect">
            <a:avLst/>
          </a:prstGeom>
        </p:spPr>
      </p:pic>
    </p:spTree>
    <p:extLst>
      <p:ext uri="{BB962C8B-B14F-4D97-AF65-F5344CB8AC3E}">
        <p14:creationId xmlns:p14="http://schemas.microsoft.com/office/powerpoint/2010/main" val="102979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704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BDD3B9-A11E-2646-AFB3-9B5B4E3C0AC9}"/>
              </a:ext>
            </a:extLst>
          </p:cNvPr>
          <p:cNvSpPr>
            <a:spLocks noGrp="1"/>
          </p:cNvSpPr>
          <p:nvPr>
            <p:ph type="body" sz="quarter" idx="17"/>
          </p:nvPr>
        </p:nvSpPr>
        <p:spPr>
          <a:xfrm>
            <a:off x="350732" y="1571687"/>
            <a:ext cx="3700060" cy="3292621"/>
          </a:xfrm>
        </p:spPr>
        <p:txBody>
          <a:bodyPr/>
          <a:lstStyle/>
          <a:p>
            <a:pPr marL="342900" indent="-342900">
              <a:buFont typeface="+mj-lt"/>
              <a:buAutoNum type="alphaLcParenR"/>
            </a:pPr>
            <a:r>
              <a:rPr lang="en-US" dirty="0"/>
              <a:t>Observed acceleration is better reproduced when Budd friction law is used and basal condition is more plastic (</a:t>
            </a:r>
            <a:r>
              <a:rPr lang="en-US" i="1" dirty="0"/>
              <a:t>m</a:t>
            </a:r>
            <a:r>
              <a:rPr lang="en-US" dirty="0"/>
              <a:t>&gt;10) than the most commonly assumed relations (</a:t>
            </a:r>
            <a:r>
              <a:rPr lang="en-US" i="1" dirty="0"/>
              <a:t>m</a:t>
            </a:r>
            <a:r>
              <a:rPr lang="en-US" dirty="0"/>
              <a:t>=1 or 3) in ice sheet models (Fig. 3).</a:t>
            </a:r>
          </a:p>
          <a:p>
            <a:pPr marL="342900" indent="-342900">
              <a:buFont typeface="+mj-lt"/>
              <a:buAutoNum type="alphaLcParenR"/>
            </a:pPr>
            <a:r>
              <a:rPr lang="en-US" dirty="0"/>
              <a:t>The results show that some Greenland glaciers could be more sensitive to dynamical perturbations than predicted with lower exponent values.</a:t>
            </a:r>
          </a:p>
          <a:p>
            <a:pPr marL="342900" indent="-342900">
              <a:buFont typeface="+mj-lt"/>
              <a:buAutoNum type="alphaLcParenR"/>
            </a:pPr>
            <a:r>
              <a:rPr lang="en-US" dirty="0"/>
              <a:t>The simulations will be extended to larger regions and longer time periods.</a:t>
            </a:r>
          </a:p>
        </p:txBody>
      </p:sp>
      <p:sp>
        <p:nvSpPr>
          <p:cNvPr id="3" name="Text Placeholder 2">
            <a:extLst>
              <a:ext uri="{FF2B5EF4-FFF2-40B4-BE49-F238E27FC236}">
                <a16:creationId xmlns:a16="http://schemas.microsoft.com/office/drawing/2014/main" id="{7B4E6366-EFBC-5F4B-88DF-2C53F2A89F2E}"/>
              </a:ext>
            </a:extLst>
          </p:cNvPr>
          <p:cNvSpPr>
            <a:spLocks noGrp="1"/>
          </p:cNvSpPr>
          <p:nvPr>
            <p:ph type="body" sz="quarter" idx="3"/>
          </p:nvPr>
        </p:nvSpPr>
        <p:spPr/>
        <p:txBody>
          <a:bodyPr/>
          <a:lstStyle/>
          <a:p>
            <a:r>
              <a:rPr lang="en-US" dirty="0"/>
              <a:t>Results</a:t>
            </a:r>
          </a:p>
        </p:txBody>
      </p:sp>
      <p:sp>
        <p:nvSpPr>
          <p:cNvPr id="5" name="Text Placeholder 1">
            <a:extLst>
              <a:ext uri="{FF2B5EF4-FFF2-40B4-BE49-F238E27FC236}">
                <a16:creationId xmlns:a16="http://schemas.microsoft.com/office/drawing/2014/main" id="{391EE00F-1D47-4E49-B06E-940B68EF89B1}"/>
              </a:ext>
            </a:extLst>
          </p:cNvPr>
          <p:cNvSpPr txBox="1">
            <a:spLocks/>
          </p:cNvSpPr>
          <p:nvPr/>
        </p:nvSpPr>
        <p:spPr>
          <a:xfrm>
            <a:off x="4050792" y="3923630"/>
            <a:ext cx="5080000" cy="1383180"/>
          </a:xfrm>
          <a:prstGeom prst="rect">
            <a:avLst/>
          </a:prstGeom>
        </p:spPr>
        <p:txBody>
          <a:bodyPr anchor="t">
            <a:noAutofit/>
          </a:bodyPr>
          <a:lstStyle>
            <a:lvl1pPr marL="0" indent="0" algn="l" defTabSz="914400" rtl="0" eaLnBrk="1" latinLnBrk="0" hangingPunct="1">
              <a:lnSpc>
                <a:spcPct val="90000"/>
              </a:lnSpc>
              <a:spcBef>
                <a:spcPts val="1000"/>
              </a:spcBef>
              <a:buFont typeface="Arial" panose="020B0604020202020204" pitchFamily="34" charset="0"/>
              <a:buNone/>
              <a:tabLst/>
              <a:defRPr sz="1200" kern="1200" baseline="0">
                <a:solidFill>
                  <a:schemeClr val="tx1"/>
                </a:solidFill>
                <a:latin typeface="Arial" panose="020B0604020202020204" pitchFamily="34" charset="0"/>
                <a:ea typeface="+mn-ea"/>
                <a:cs typeface="Arial" panose="020B0604020202020204" pitchFamily="34" charset="0"/>
              </a:defRPr>
            </a:lvl1pPr>
            <a:lvl2pPr marL="41148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77724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05156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32588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b="1" dirty="0">
                <a:solidFill>
                  <a:schemeClr val="tx1">
                    <a:lumMod val="75000"/>
                    <a:lumOff val="25000"/>
                  </a:schemeClr>
                </a:solidFill>
              </a:rPr>
              <a:t>Figure 3: (a-c) </a:t>
            </a:r>
            <a:r>
              <a:rPr lang="en-US" dirty="0">
                <a:solidFill>
                  <a:schemeClr val="tx1">
                    <a:lumMod val="75000"/>
                    <a:lumOff val="25000"/>
                  </a:schemeClr>
                </a:solidFill>
              </a:rPr>
              <a:t>Observed velocity (dashed lines) for </a:t>
            </a:r>
            <a:r>
              <a:rPr lang="en-US" dirty="0" err="1">
                <a:solidFill>
                  <a:schemeClr val="tx1">
                    <a:lumMod val="75000"/>
                    <a:lumOff val="25000"/>
                  </a:schemeClr>
                </a:solidFill>
              </a:rPr>
              <a:t>Kjer</a:t>
            </a:r>
            <a:r>
              <a:rPr lang="en-US" dirty="0">
                <a:solidFill>
                  <a:schemeClr val="tx1">
                    <a:lumMod val="75000"/>
                    <a:lumOff val="25000"/>
                  </a:schemeClr>
                </a:solidFill>
              </a:rPr>
              <a:t> glacier in Central West Greenland, from 2007 to 2018 and modeled velocity (solid lines) using a Budd friction law (Eq. 2). Exponents used in the Budd friction law are a) m=1, b) m=5, and c) m=12 </a:t>
            </a:r>
            <a:r>
              <a:rPr lang="en-US" b="1" dirty="0">
                <a:solidFill>
                  <a:schemeClr val="tx1">
                    <a:lumMod val="75000"/>
                    <a:lumOff val="25000"/>
                  </a:schemeClr>
                </a:solidFill>
              </a:rPr>
              <a:t>(d)</a:t>
            </a:r>
            <a:r>
              <a:rPr lang="en-US" dirty="0">
                <a:solidFill>
                  <a:schemeClr val="tx1">
                    <a:lumMod val="75000"/>
                    <a:lumOff val="25000"/>
                  </a:schemeClr>
                </a:solidFill>
              </a:rPr>
              <a:t> Root Mean Square Error between modeled and observed ice velocity in 2018 for various sliding laws as a function of the sliding exponent in the friction law. </a:t>
            </a:r>
          </a:p>
          <a:p>
            <a:pPr algn="ctr"/>
            <a:endParaRPr lang="en-US" dirty="0">
              <a:solidFill>
                <a:schemeClr val="tx1">
                  <a:lumMod val="75000"/>
                  <a:lumOff val="25000"/>
                </a:schemeClr>
              </a:solidFill>
            </a:endParaRPr>
          </a:p>
          <a:p>
            <a:endParaRPr lang="en-US" dirty="0">
              <a:solidFill>
                <a:schemeClr val="tx1">
                  <a:lumMod val="75000"/>
                  <a:lumOff val="25000"/>
                </a:schemeClr>
              </a:solidFill>
            </a:endParaRPr>
          </a:p>
        </p:txBody>
      </p:sp>
      <p:grpSp>
        <p:nvGrpSpPr>
          <p:cNvPr id="11" name="Group 10">
            <a:extLst>
              <a:ext uri="{FF2B5EF4-FFF2-40B4-BE49-F238E27FC236}">
                <a16:creationId xmlns:a16="http://schemas.microsoft.com/office/drawing/2014/main" id="{2E8CAFDB-17A1-2849-9A31-E92A5A1CBE0D}"/>
              </a:ext>
            </a:extLst>
          </p:cNvPr>
          <p:cNvGrpSpPr/>
          <p:nvPr/>
        </p:nvGrpSpPr>
        <p:grpSpPr>
          <a:xfrm>
            <a:off x="4257318" y="334701"/>
            <a:ext cx="4562154" cy="3485317"/>
            <a:chOff x="4257318" y="334701"/>
            <a:chExt cx="4562154" cy="3485317"/>
          </a:xfrm>
        </p:grpSpPr>
        <p:pic>
          <p:nvPicPr>
            <p:cNvPr id="4" name="Picture 3">
              <a:extLst>
                <a:ext uri="{FF2B5EF4-FFF2-40B4-BE49-F238E27FC236}">
                  <a16:creationId xmlns:a16="http://schemas.microsoft.com/office/drawing/2014/main" id="{B9445713-5E3D-5746-B27B-2AAB72CE8E2C}"/>
                </a:ext>
              </a:extLst>
            </p:cNvPr>
            <p:cNvPicPr>
              <a:picLocks noChangeAspect="1"/>
            </p:cNvPicPr>
            <p:nvPr/>
          </p:nvPicPr>
          <p:blipFill>
            <a:blip r:embed="rId5"/>
            <a:stretch>
              <a:fillRect/>
            </a:stretch>
          </p:blipFill>
          <p:spPr>
            <a:xfrm>
              <a:off x="4257318" y="334701"/>
              <a:ext cx="4535950" cy="3452323"/>
            </a:xfrm>
            <a:prstGeom prst="rect">
              <a:avLst/>
            </a:prstGeom>
          </p:spPr>
        </p:pic>
        <p:pic>
          <p:nvPicPr>
            <p:cNvPr id="9" name="Picture 8">
              <a:extLst>
                <a:ext uri="{FF2B5EF4-FFF2-40B4-BE49-F238E27FC236}">
                  <a16:creationId xmlns:a16="http://schemas.microsoft.com/office/drawing/2014/main" id="{5E08C19F-1FC0-C846-9BA2-7E9484B953FE}"/>
                </a:ext>
              </a:extLst>
            </p:cNvPr>
            <p:cNvPicPr>
              <a:picLocks noChangeAspect="1"/>
            </p:cNvPicPr>
            <p:nvPr/>
          </p:nvPicPr>
          <p:blipFill>
            <a:blip r:embed="rId6"/>
            <a:stretch>
              <a:fillRect/>
            </a:stretch>
          </p:blipFill>
          <p:spPr>
            <a:xfrm>
              <a:off x="6618139" y="2109865"/>
              <a:ext cx="2201333" cy="1710153"/>
            </a:xfrm>
            <a:prstGeom prst="rect">
              <a:avLst/>
            </a:prstGeom>
          </p:spPr>
        </p:pic>
        <p:sp>
          <p:nvSpPr>
            <p:cNvPr id="10" name="TextBox 9">
              <a:extLst>
                <a:ext uri="{FF2B5EF4-FFF2-40B4-BE49-F238E27FC236}">
                  <a16:creationId xmlns:a16="http://schemas.microsoft.com/office/drawing/2014/main" id="{7BAAFBBD-17BD-614D-A118-D508A81FED8D}"/>
                </a:ext>
              </a:extLst>
            </p:cNvPr>
            <p:cNvSpPr txBox="1"/>
            <p:nvPr/>
          </p:nvSpPr>
          <p:spPr>
            <a:xfrm>
              <a:off x="6445944" y="2173893"/>
              <a:ext cx="316112" cy="230832"/>
            </a:xfrm>
            <a:prstGeom prst="rect">
              <a:avLst/>
            </a:prstGeom>
            <a:noFill/>
          </p:spPr>
          <p:txBody>
            <a:bodyPr wrap="none" rtlCol="0">
              <a:spAutoFit/>
            </a:bodyPr>
            <a:lstStyle/>
            <a:p>
              <a:r>
                <a:rPr lang="en-US" sz="900" dirty="0"/>
                <a:t>(d)</a:t>
              </a:r>
            </a:p>
          </p:txBody>
        </p:sp>
      </p:grpSp>
      <p:pic>
        <p:nvPicPr>
          <p:cNvPr id="6" name="slide5" descr="slide5">
            <a:hlinkClick r:id="" action="ppaction://media"/>
            <a:extLst>
              <a:ext uri="{FF2B5EF4-FFF2-40B4-BE49-F238E27FC236}">
                <a16:creationId xmlns:a16="http://schemas.microsoft.com/office/drawing/2014/main" id="{D4BBB1F8-6E6C-0D4B-84A2-7824BCCD9396}"/>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44206" y="4208820"/>
            <a:ext cx="812800" cy="812800"/>
          </a:xfrm>
          <a:prstGeom prst="rect">
            <a:avLst/>
          </a:prstGeom>
        </p:spPr>
      </p:pic>
    </p:spTree>
    <p:extLst>
      <p:ext uri="{BB962C8B-B14F-4D97-AF65-F5344CB8AC3E}">
        <p14:creationId xmlns:p14="http://schemas.microsoft.com/office/powerpoint/2010/main" val="1836211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484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30298A-0F1C-6147-ABD6-8E8B623D0F7F}"/>
              </a:ext>
            </a:extLst>
          </p:cNvPr>
          <p:cNvSpPr>
            <a:spLocks noGrp="1"/>
          </p:cNvSpPr>
          <p:nvPr>
            <p:ph type="body" sz="quarter" idx="17"/>
          </p:nvPr>
        </p:nvSpPr>
        <p:spPr>
          <a:xfrm>
            <a:off x="283464" y="1571687"/>
            <a:ext cx="8769096" cy="3292621"/>
          </a:xfrm>
        </p:spPr>
        <p:txBody>
          <a:bodyPr/>
          <a:lstStyle/>
          <a:p>
            <a:pPr marL="228600" indent="-228600">
              <a:buAutoNum type="arabicPeriod"/>
            </a:pPr>
            <a:r>
              <a:rPr lang="en-US" dirty="0" err="1"/>
              <a:t>Straneo</a:t>
            </a:r>
            <a:r>
              <a:rPr lang="en-US" dirty="0"/>
              <a:t>, F., </a:t>
            </a:r>
            <a:r>
              <a:rPr lang="en-US" dirty="0" err="1"/>
              <a:t>Heimbach</a:t>
            </a:r>
            <a:r>
              <a:rPr lang="en-US" dirty="0"/>
              <a:t>, P., </a:t>
            </a:r>
            <a:r>
              <a:rPr lang="en-US" dirty="0" err="1"/>
              <a:t>Sergienko</a:t>
            </a:r>
            <a:r>
              <a:rPr lang="en-US" dirty="0"/>
              <a:t>, O., Hamilton, G., Catania, G., </a:t>
            </a:r>
            <a:r>
              <a:rPr lang="en-US" dirty="0" err="1"/>
              <a:t>Griffies</a:t>
            </a:r>
            <a:r>
              <a:rPr lang="en-US" dirty="0"/>
              <a:t>, S., Hallberg, R., et al. (2013). Challenges to  Understanding the Dynamic Response of Greenland’s Marine Terminating Glaciers to Oceanic and Atmospheric Forcing. </a:t>
            </a:r>
            <a:r>
              <a:rPr lang="en-US" i="1" dirty="0"/>
              <a:t>Bull. Amer. Meteor., 94 (8), </a:t>
            </a:r>
            <a:r>
              <a:rPr lang="en-US" dirty="0"/>
              <a:t>1131-1144, doi:10.1175/BAMS-D-12-00100.1</a:t>
            </a:r>
          </a:p>
          <a:p>
            <a:pPr marL="228600" indent="-228600">
              <a:buFont typeface="Arial" panose="020B0604020202020204" pitchFamily="34" charset="0"/>
              <a:buAutoNum type="arabicPeriod"/>
            </a:pPr>
            <a:r>
              <a:rPr lang="en-US" dirty="0" err="1"/>
              <a:t>Brondex</a:t>
            </a:r>
            <a:r>
              <a:rPr lang="en-US" dirty="0"/>
              <a:t>, J., Gillet‐</a:t>
            </a:r>
            <a:r>
              <a:rPr lang="en-US" dirty="0" err="1"/>
              <a:t>Chaulet</a:t>
            </a:r>
            <a:r>
              <a:rPr lang="en-US" dirty="0"/>
              <a:t>, F., &amp; </a:t>
            </a:r>
            <a:r>
              <a:rPr lang="en-US" dirty="0" err="1"/>
              <a:t>Gagliardini</a:t>
            </a:r>
            <a:r>
              <a:rPr lang="en-US" dirty="0"/>
              <a:t>, O. (2019). Sensitivity of centennial mass loss projections of the Amundsen basin to the friction law. </a:t>
            </a:r>
            <a:r>
              <a:rPr lang="en-US" i="1" dirty="0"/>
              <a:t>The Cryosphere</a:t>
            </a:r>
            <a:r>
              <a:rPr lang="en-US" dirty="0"/>
              <a:t>, </a:t>
            </a:r>
            <a:r>
              <a:rPr lang="en-US" i="1" dirty="0"/>
              <a:t>13</a:t>
            </a:r>
            <a:r>
              <a:rPr lang="en-US" dirty="0"/>
              <a:t>(1), 177–195. https://</a:t>
            </a:r>
            <a:r>
              <a:rPr lang="en-US" dirty="0" err="1"/>
              <a:t>doi.org</a:t>
            </a:r>
            <a:r>
              <a:rPr lang="en-US" dirty="0"/>
              <a:t>/10.5194/tc‐13‐177‐2019 </a:t>
            </a:r>
          </a:p>
          <a:p>
            <a:pPr marL="228600" indent="-228600">
              <a:buFont typeface="Arial" panose="020B0604020202020204" pitchFamily="34" charset="0"/>
              <a:buAutoNum type="arabicPeriod"/>
            </a:pPr>
            <a:r>
              <a:rPr lang="en-US" dirty="0" err="1"/>
              <a:t>Joughin</a:t>
            </a:r>
            <a:r>
              <a:rPr lang="en-US" dirty="0"/>
              <a:t>, I., Smith, B. E., &amp; </a:t>
            </a:r>
            <a:r>
              <a:rPr lang="en-US" dirty="0" err="1"/>
              <a:t>Schoof</a:t>
            </a:r>
            <a:r>
              <a:rPr lang="en-US" dirty="0"/>
              <a:t>, C. G. (2019). Regularized Coulomb friction laws for ice sheet sliding: Application to Pine Island Glacier, Antarctica. </a:t>
            </a:r>
            <a:r>
              <a:rPr lang="en-US" i="1" dirty="0"/>
              <a:t>Geophysical Research Letters</a:t>
            </a:r>
            <a:r>
              <a:rPr lang="en-US" dirty="0"/>
              <a:t>, </a:t>
            </a:r>
            <a:r>
              <a:rPr lang="en-US" i="1" dirty="0"/>
              <a:t>46</a:t>
            </a:r>
            <a:r>
              <a:rPr lang="en-US" dirty="0"/>
              <a:t>. https://</a:t>
            </a:r>
            <a:r>
              <a:rPr lang="en-US" dirty="0" err="1"/>
              <a:t>doi.org</a:t>
            </a:r>
            <a:r>
              <a:rPr lang="en-US" dirty="0"/>
              <a:t>/10.1029/2019GL082526 </a:t>
            </a:r>
          </a:p>
          <a:p>
            <a:pPr marL="228600" indent="-228600">
              <a:buFont typeface="Arial" panose="020B0604020202020204" pitchFamily="34" charset="0"/>
              <a:buAutoNum type="arabicPeriod"/>
            </a:pPr>
            <a:r>
              <a:rPr lang="en-US" dirty="0"/>
              <a:t>Weertman, J. (1957). On the sliding of glaciers. </a:t>
            </a:r>
            <a:r>
              <a:rPr lang="en-US" i="1" dirty="0"/>
              <a:t>Journal of Glaciology</a:t>
            </a:r>
            <a:r>
              <a:rPr lang="en-US" dirty="0"/>
              <a:t>, </a:t>
            </a:r>
            <a:r>
              <a:rPr lang="en-US" i="1" dirty="0"/>
              <a:t>3</a:t>
            </a:r>
            <a:r>
              <a:rPr lang="en-US" dirty="0"/>
              <a:t>(21), 33–38.  https://</a:t>
            </a:r>
            <a:r>
              <a:rPr lang="en-US" dirty="0" err="1"/>
              <a:t>doi.org</a:t>
            </a:r>
            <a:r>
              <a:rPr lang="en-US" dirty="0"/>
              <a:t>/10.3189/S0022143000024709 </a:t>
            </a:r>
          </a:p>
          <a:p>
            <a:pPr marL="228600" indent="-228600">
              <a:buFont typeface="Arial" panose="020B0604020202020204" pitchFamily="34" charset="0"/>
              <a:buAutoNum type="arabicPeriod"/>
            </a:pPr>
            <a:r>
              <a:rPr lang="en-US" dirty="0" err="1"/>
              <a:t>Schoof</a:t>
            </a:r>
            <a:r>
              <a:rPr lang="en-US" dirty="0"/>
              <a:t>, C. (2005). The effect of cavitation on glacier sliding. </a:t>
            </a:r>
            <a:r>
              <a:rPr lang="en-US" i="1" dirty="0"/>
              <a:t>Proceedings of the Royal Society A: Mathematical, Physical and Engineering Sciences</a:t>
            </a:r>
            <a:r>
              <a:rPr lang="en-US" dirty="0"/>
              <a:t>, </a:t>
            </a:r>
            <a:r>
              <a:rPr lang="en-US" i="1" dirty="0"/>
              <a:t>461</a:t>
            </a:r>
            <a:r>
              <a:rPr lang="en-US" dirty="0"/>
              <a:t>(2055), 609–627. https://</a:t>
            </a:r>
            <a:r>
              <a:rPr lang="en-US" dirty="0" err="1"/>
              <a:t>doi.org</a:t>
            </a:r>
            <a:r>
              <a:rPr lang="en-US" dirty="0"/>
              <a:t>/10.1098/rspa.2004.1350 </a:t>
            </a:r>
          </a:p>
          <a:p>
            <a:pPr marL="228600" indent="-228600">
              <a:buFont typeface="Arial" panose="020B0604020202020204" pitchFamily="34" charset="0"/>
              <a:buAutoNum type="arabicPeriod"/>
            </a:pPr>
            <a:endParaRPr lang="en-US" dirty="0"/>
          </a:p>
          <a:p>
            <a:pPr marL="228600" indent="-228600">
              <a:buFont typeface="Arial" panose="020B0604020202020204" pitchFamily="34" charset="0"/>
              <a:buAutoNum type="arabicPeriod"/>
            </a:pPr>
            <a:endParaRPr lang="en-US" dirty="0"/>
          </a:p>
          <a:p>
            <a:pPr marL="228600" indent="-228600">
              <a:buFont typeface="Arial" panose="020B0604020202020204" pitchFamily="34" charset="0"/>
              <a:buAutoNum type="arabicPeriod"/>
            </a:pPr>
            <a:endParaRPr lang="en-US" dirty="0"/>
          </a:p>
          <a:p>
            <a:pPr marL="228600" indent="-228600">
              <a:buAutoNum type="arabicPeriod"/>
            </a:pPr>
            <a:endParaRPr lang="en-US" dirty="0"/>
          </a:p>
          <a:p>
            <a:pPr marL="228600" indent="-228600">
              <a:buAutoNum type="arabicPeriod"/>
            </a:pPr>
            <a:endParaRPr lang="en-US" dirty="0"/>
          </a:p>
        </p:txBody>
      </p:sp>
      <p:sp>
        <p:nvSpPr>
          <p:cNvPr id="3" name="Text Placeholder 2">
            <a:extLst>
              <a:ext uri="{FF2B5EF4-FFF2-40B4-BE49-F238E27FC236}">
                <a16:creationId xmlns:a16="http://schemas.microsoft.com/office/drawing/2014/main" id="{A0ECCF47-63E8-6A4F-BBC4-53DE36AF8198}"/>
              </a:ext>
            </a:extLst>
          </p:cNvPr>
          <p:cNvSpPr>
            <a:spLocks noGrp="1"/>
          </p:cNvSpPr>
          <p:nvPr>
            <p:ph type="body" sz="quarter" idx="3"/>
          </p:nvPr>
        </p:nvSpPr>
        <p:spPr/>
        <p:txBody>
          <a:bodyPr/>
          <a:lstStyle/>
          <a:p>
            <a:r>
              <a:rPr lang="en-US" dirty="0"/>
              <a:t>References</a:t>
            </a:r>
          </a:p>
          <a:p>
            <a:endParaRPr lang="en-US" dirty="0"/>
          </a:p>
        </p:txBody>
      </p:sp>
      <p:pic>
        <p:nvPicPr>
          <p:cNvPr id="4" name="slide6" descr="slide6">
            <a:hlinkClick r:id="" action="ppaction://media"/>
            <a:extLst>
              <a:ext uri="{FF2B5EF4-FFF2-40B4-BE49-F238E27FC236}">
                <a16:creationId xmlns:a16="http://schemas.microsoft.com/office/drawing/2014/main" id="{3560798B-CEC0-1A4F-B8D4-7C755066077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992533" y="98248"/>
            <a:ext cx="812800" cy="812800"/>
          </a:xfrm>
          <a:prstGeom prst="rect">
            <a:avLst/>
          </a:prstGeom>
        </p:spPr>
      </p:pic>
      <p:sp>
        <p:nvSpPr>
          <p:cNvPr id="5" name="Rectangle 4">
            <a:extLst>
              <a:ext uri="{FF2B5EF4-FFF2-40B4-BE49-F238E27FC236}">
                <a16:creationId xmlns:a16="http://schemas.microsoft.com/office/drawing/2014/main" id="{B3D2E548-FADC-5944-A854-8C5131E7D2BE}"/>
              </a:ext>
            </a:extLst>
          </p:cNvPr>
          <p:cNvSpPr/>
          <p:nvPr/>
        </p:nvSpPr>
        <p:spPr>
          <a:xfrm>
            <a:off x="3331529" y="4864308"/>
            <a:ext cx="3662669" cy="276999"/>
          </a:xfrm>
          <a:prstGeom prst="rect">
            <a:avLst/>
          </a:prstGeom>
        </p:spPr>
        <p:txBody>
          <a:bodyPr wrap="square">
            <a:spAutoFit/>
          </a:bodyPr>
          <a:lstStyle/>
          <a:p>
            <a:r>
              <a:rPr lang="en-US" sz="1200" dirty="0"/>
              <a:t>© Copyright 2020. All rights reserved</a:t>
            </a:r>
          </a:p>
        </p:txBody>
      </p:sp>
    </p:spTree>
    <p:extLst>
      <p:ext uri="{BB962C8B-B14F-4D97-AF65-F5344CB8AC3E}">
        <p14:creationId xmlns:p14="http://schemas.microsoft.com/office/powerpoint/2010/main" val="2068578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33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522&quot;&gt;&lt;object type=&quot;3&quot; unique_id=&quot;10523&quot;&gt;&lt;property id=&quot;20148&quot; value=&quot;5&quot;/&gt;&lt;property id=&quot;20300&quot; value=&quot;Slide 1&quot;/&gt;&lt;property id=&quot;20307&quot; value=&quot;277&quot;/&gt;&lt;/object&gt;&lt;object type=&quot;3&quot; unique_id=&quot;10524&quot;&gt;&lt;property id=&quot;20148&quot; value=&quot;5&quot;/&gt;&lt;property id=&quot;20300&quot; value=&quot;Slide 2&quot;/&gt;&lt;property id=&quot;20307&quot; value=&quot;281&quot;/&gt;&lt;/object&gt;&lt;object type=&quot;3&quot; unique_id=&quot;10525&quot;&gt;&lt;property id=&quot;20148&quot; value=&quot;5&quot;/&gt;&lt;property id=&quot;20300&quot; value=&quot;Slide 3&quot;/&gt;&lt;property id=&quot;20307&quot; value=&quot;280&quot;/&gt;&lt;/object&gt;&lt;object type=&quot;3&quot; unique_id=&quot;10526&quot;&gt;&lt;property id=&quot;20148&quot; value=&quot;5&quot;/&gt;&lt;property id=&quot;20300&quot; value=&quot;Slide 4&quot;/&gt;&lt;property id=&quot;20307&quot; value=&quot;278&quot;/&gt;&lt;/object&gt;&lt;/object&gt;&lt;object type=&quot;8&quot; unique_id=&quot;10532&quot;&gt;&lt;/object&gt;&lt;/object&gt;&lt;/database&gt;"/>
  <p:tag name="MMPROD_NEXTUNIQUEID" val="10010"/>
  <p:tag name="SECTOMILLISECCONVERTED" val="1"/>
</p:tagLst>
</file>

<file path=ppt/theme/theme1.xml><?xml version="1.0" encoding="utf-8"?>
<a:theme xmlns:a="http://schemas.openxmlformats.org/drawingml/2006/main" name="NASAjpl-WhiteTheme-16x9-vA6">
  <a:themeElements>
    <a:clrScheme name="NASA-JPL - Jan 2017">
      <a:dk1>
        <a:sysClr val="windowText" lastClr="000000"/>
      </a:dk1>
      <a:lt1>
        <a:sysClr val="window" lastClr="FFFFFF"/>
      </a:lt1>
      <a:dk2>
        <a:srgbClr val="5D5D60"/>
      </a:dk2>
      <a:lt2>
        <a:srgbClr val="E4E9EF"/>
      </a:lt2>
      <a:accent1>
        <a:srgbClr val="6083AA"/>
      </a:accent1>
      <a:accent2>
        <a:srgbClr val="94A8C2"/>
      </a:accent2>
      <a:accent3>
        <a:srgbClr val="0B3D91"/>
      </a:accent3>
      <a:accent4>
        <a:srgbClr val="E31937"/>
      </a:accent4>
      <a:accent5>
        <a:srgbClr val="F2A900"/>
      </a:accent5>
      <a:accent6>
        <a:srgbClr val="A4B34C"/>
      </a:accent6>
      <a:hlink>
        <a:srgbClr val="0E7EE0"/>
      </a:hlink>
      <a:folHlink>
        <a:srgbClr val="0E7E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bg1">
              <a:lumMod val="65000"/>
            </a:schemeClr>
          </a:solidFill>
          <a:tailEnd type="arrow"/>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17910</TotalTime>
  <Words>961</Words>
  <Application>Microsoft Macintosh PowerPoint</Application>
  <PresentationFormat>On-screen Show (16:9)</PresentationFormat>
  <Paragraphs>67</Paragraphs>
  <Slides>6</Slides>
  <Notes>6</Notes>
  <HiddenSlides>0</HiddenSlides>
  <MMClips>6</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vt:i4>
      </vt:variant>
    </vt:vector>
  </HeadingPairs>
  <TitlesOfParts>
    <vt:vector size="12" baseType="lpstr">
      <vt:lpstr>Arial</vt:lpstr>
      <vt:lpstr>Calibri</vt:lpstr>
      <vt:lpstr>Cambria Math</vt:lpstr>
      <vt:lpstr>Tahoma</vt:lpstr>
      <vt:lpstr>NASAjpl-WhiteTheme-16x9-vA6</vt:lpstr>
      <vt:lpstr>Custom Design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Carolyn M Stolze</dc:creator>
  <cp:lastModifiedBy>Microsoft Office User</cp:lastModifiedBy>
  <cp:revision>225</cp:revision>
  <dcterms:created xsi:type="dcterms:W3CDTF">2016-09-08T21:41:17Z</dcterms:created>
  <dcterms:modified xsi:type="dcterms:W3CDTF">2020-10-27T00:49:40Z</dcterms:modified>
</cp:coreProperties>
</file>