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4" r:id="rId2"/>
  </p:sldMasterIdLst>
  <p:notesMasterIdLst>
    <p:notesMasterId r:id="rId9"/>
  </p:notesMasterIdLst>
  <p:handoutMasterIdLst>
    <p:handoutMasterId r:id="rId10"/>
  </p:handoutMasterIdLst>
  <p:sldIdLst>
    <p:sldId id="282" r:id="rId3"/>
    <p:sldId id="283" r:id="rId4"/>
    <p:sldId id="284" r:id="rId5"/>
    <p:sldId id="279" r:id="rId6"/>
    <p:sldId id="280" r:id="rId7"/>
    <p:sldId id="281" r:id="rId8"/>
  </p:sldIdLst>
  <p:sldSz cx="9144000" cy="5143500" type="screen16x9"/>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280"/>
    <a:srgbClr val="00F6F3"/>
    <a:srgbClr val="1900FF"/>
    <a:srgbClr val="FE3EF6"/>
    <a:srgbClr val="F60000"/>
    <a:srgbClr val="5B9BD5"/>
    <a:srgbClr val="30FF39"/>
    <a:srgbClr val="FF0000"/>
    <a:srgbClr val="B34DFF"/>
    <a:srgbClr val="B95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56"/>
    <p:restoredTop sz="96270" autoAdjust="0"/>
  </p:normalViewPr>
  <p:slideViewPr>
    <p:cSldViewPr snapToGrid="0" snapToObjects="1">
      <p:cViewPr varScale="1">
        <p:scale>
          <a:sx n="220" d="100"/>
          <a:sy n="220" d="100"/>
        </p:scale>
        <p:origin x="264"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10/7/20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10/7/20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1</a:t>
            </a:fld>
            <a:endParaRPr lang="en-US" dirty="0"/>
          </a:p>
        </p:txBody>
      </p:sp>
    </p:spTree>
    <p:extLst>
      <p:ext uri="{BB962C8B-B14F-4D97-AF65-F5344CB8AC3E}">
        <p14:creationId xmlns:p14="http://schemas.microsoft.com/office/powerpoint/2010/main" val="19117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2</a:t>
            </a:fld>
            <a:endParaRPr lang="en-US" dirty="0"/>
          </a:p>
        </p:txBody>
      </p:sp>
    </p:spTree>
    <p:extLst>
      <p:ext uri="{BB962C8B-B14F-4D97-AF65-F5344CB8AC3E}">
        <p14:creationId xmlns:p14="http://schemas.microsoft.com/office/powerpoint/2010/main" val="187349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3</a:t>
            </a:fld>
            <a:endParaRPr lang="en-US" dirty="0"/>
          </a:p>
        </p:txBody>
      </p:sp>
    </p:spTree>
    <p:extLst>
      <p:ext uri="{BB962C8B-B14F-4D97-AF65-F5344CB8AC3E}">
        <p14:creationId xmlns:p14="http://schemas.microsoft.com/office/powerpoint/2010/main" val="147340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4</a:t>
            </a:fld>
            <a:endParaRPr lang="en-US" dirty="0"/>
          </a:p>
        </p:txBody>
      </p:sp>
    </p:spTree>
    <p:extLst>
      <p:ext uri="{BB962C8B-B14F-4D97-AF65-F5344CB8AC3E}">
        <p14:creationId xmlns:p14="http://schemas.microsoft.com/office/powerpoint/2010/main" val="259619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5</a:t>
            </a:fld>
            <a:endParaRPr lang="en-US" dirty="0"/>
          </a:p>
        </p:txBody>
      </p:sp>
    </p:spTree>
    <p:extLst>
      <p:ext uri="{BB962C8B-B14F-4D97-AF65-F5344CB8AC3E}">
        <p14:creationId xmlns:p14="http://schemas.microsoft.com/office/powerpoint/2010/main" val="2013089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For required markings, please visit https://mh.jpl.nasa.gov</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1D4C51F1-096E-4A7D-AF59-49489967A51A}" type="datetime1">
              <a:rPr lang="en-US" smtClean="0"/>
              <a:t>10/7/20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D18AFA9-C13B-4E9A-A7F0-C8B20BE5ADB5}" type="datetime1">
              <a:rPr lang="en-US" smtClean="0"/>
              <a:t>10/7/20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6AFA6CE4-1B8F-4F53-8FC9-315CD27786F8}" type="datetime1">
              <a:rPr lang="en-US" smtClean="0"/>
              <a:t>10/7/20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CDEFE66-01B5-A147-B059-451E84A54769}"/>
              </a:ext>
            </a:extLst>
          </p:cNvPr>
          <p:cNvSpPr>
            <a:spLocks noGrp="1"/>
          </p:cNvSpPr>
          <p:nvPr>
            <p:ph type="body" sz="quarter" idx="17" hasCustomPrompt="1"/>
          </p:nvPr>
        </p:nvSpPr>
        <p:spPr>
          <a:xfrm>
            <a:off x="350732" y="1571687"/>
            <a:ext cx="8454602" cy="3292621"/>
          </a:xfrm>
          <a:prstGeom prst="rect">
            <a:avLst/>
          </a:prstGeom>
        </p:spPr>
        <p:txBody>
          <a:bodyPr anchor="t">
            <a:noAutofit/>
          </a:bodyPr>
          <a:lstStyle>
            <a:lvl1pPr marL="0" indent="0" algn="l">
              <a:buNone/>
              <a:tabLst/>
              <a:defRPr sz="1200" baseline="0">
                <a:solidFill>
                  <a:schemeClr val="tx1"/>
                </a:solidFill>
                <a:latin typeface="Arial" panose="020B0604020202020204" pitchFamily="34" charset="0"/>
                <a:cs typeface="Arial" panose="020B0604020202020204" pitchFamily="34" charset="0"/>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Insert Content</a:t>
            </a:r>
          </a:p>
        </p:txBody>
      </p:sp>
      <p:sp>
        <p:nvSpPr>
          <p:cNvPr id="4" name="Text Placeholder 4">
            <a:extLst>
              <a:ext uri="{FF2B5EF4-FFF2-40B4-BE49-F238E27FC236}">
                <a16:creationId xmlns:a16="http://schemas.microsoft.com/office/drawing/2014/main" id="{A0B06CD5-79FB-D64E-854C-192AEA1DF18C}"/>
              </a:ext>
            </a:extLst>
          </p:cNvPr>
          <p:cNvSpPr>
            <a:spLocks noGrp="1"/>
          </p:cNvSpPr>
          <p:nvPr>
            <p:ph type="body" sz="quarter" idx="3" hasCustomPrompt="1"/>
          </p:nvPr>
        </p:nvSpPr>
        <p:spPr>
          <a:xfrm>
            <a:off x="350731" y="823076"/>
            <a:ext cx="8454602" cy="430183"/>
          </a:xfrm>
          <a:prstGeom prst="rect">
            <a:avLst/>
          </a:prstGeom>
        </p:spPr>
        <p:txBody>
          <a:bodyPr anchor="t"/>
          <a:lstStyle>
            <a:lvl1pPr marL="0" indent="0">
              <a:buNone/>
              <a:defRPr sz="2600" b="1" baseline="0">
                <a:solidFill>
                  <a:srgbClr val="99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Tree>
    <p:extLst>
      <p:ext uri="{BB962C8B-B14F-4D97-AF65-F5344CB8AC3E}">
        <p14:creationId xmlns:p14="http://schemas.microsoft.com/office/powerpoint/2010/main" val="15269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341DE1EE-7D9E-4356-A17B-AC39B24D4A0F}" type="datetime1">
              <a:rPr lang="en-US" smtClean="0"/>
              <a:t>10/7/20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0EE1217-8810-43A4-A260-F7B93C1E2460}" type="datetime1">
              <a:rPr lang="en-US" smtClean="0"/>
              <a:t>10/7/20</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81BC07D9-38D2-4D21-BB9F-4FB482252065}" type="datetime1">
              <a:rPr lang="en-US" smtClean="0"/>
              <a:t>10/7/20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37A7201D-60A7-477E-96B4-3973BB7451F7}" type="datetime1">
              <a:rPr lang="en-US" smtClean="0"/>
              <a:t>10/7/20</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DF441585-8FA9-4EA2-85A4-83043578477A}" type="datetime1">
              <a:rPr lang="en-US" smtClean="0"/>
              <a:t>10/7/20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83F1A4B9-1F13-48F5-BF93-72CC0A0DFA2C}" type="datetime1">
              <a:rPr lang="en-US" smtClean="0"/>
              <a:t>10/7/20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FB8DC75-F238-4FEA-A196-95F443A65C8E}" type="datetime1">
              <a:rPr lang="en-US" smtClean="0"/>
              <a:t>10/7/20</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817439"/>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3.xml"/><Relationship Id="rId7" Type="http://schemas.openxmlformats.org/officeDocument/2006/relationships/image" Target="../media/image9.png"/><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png"/><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13.xml"/><Relationship Id="rId7" Type="http://schemas.openxmlformats.org/officeDocument/2006/relationships/image" Target="../media/image16.png"/><Relationship Id="rId12" Type="http://schemas.openxmlformats.org/officeDocument/2006/relationships/image" Target="../media/image21.png"/><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notesSlide" Target="../notesSlides/notesSlide4.xml"/><Relationship Id="rId9" Type="http://schemas.openxmlformats.org/officeDocument/2006/relationships/image" Target="../media/image18.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3.xml"/><Relationship Id="rId7" Type="http://schemas.openxmlformats.org/officeDocument/2006/relationships/image" Target="../media/image25.png"/><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24.png"/><Relationship Id="rId11" Type="http://schemas.openxmlformats.org/officeDocument/2006/relationships/image" Target="../media/image6.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notesSlide" Target="../notesSlides/notesSlide5.xml"/><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6.m4a"/><Relationship Id="rId1" Type="http://schemas.openxmlformats.org/officeDocument/2006/relationships/audio" Target="NULL"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673CAB81-4E43-F140-AF13-B466D9094E76}"/>
              </a:ext>
            </a:extLst>
          </p:cNvPr>
          <p:cNvSpPr txBox="1">
            <a:spLocks/>
          </p:cNvSpPr>
          <p:nvPr/>
        </p:nvSpPr>
        <p:spPr>
          <a:xfrm>
            <a:off x="369198" y="3430320"/>
            <a:ext cx="8436135" cy="634791"/>
          </a:xfrm>
          <a:prstGeom prst="rect">
            <a:avLst/>
          </a:prstGeom>
        </p:spPr>
        <p:txBody>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err="1">
                <a:latin typeface="+mj-lt"/>
              </a:rPr>
              <a:t>InSAR</a:t>
            </a:r>
            <a:r>
              <a:rPr lang="en-US" sz="1800" b="1" dirty="0">
                <a:latin typeface="+mj-lt"/>
              </a:rPr>
              <a:t> Phase Unwrapping Error Correction for Rapid  Repeat Wetland Water-Level Change Measurements</a:t>
            </a:r>
            <a:r>
              <a:rPr lang="en-US" sz="1800" dirty="0">
                <a:latin typeface="+mj-lt"/>
              </a:rPr>
              <a:t> </a:t>
            </a:r>
            <a:r>
              <a:rPr lang="en-US" sz="1800" b="1" dirty="0">
                <a:latin typeface="+mj-lt"/>
              </a:rPr>
              <a:t> </a:t>
            </a:r>
          </a:p>
        </p:txBody>
      </p:sp>
      <p:sp>
        <p:nvSpPr>
          <p:cNvPr id="18" name="Text Placeholder 6">
            <a:extLst>
              <a:ext uri="{FF2B5EF4-FFF2-40B4-BE49-F238E27FC236}">
                <a16:creationId xmlns:a16="http://schemas.microsoft.com/office/drawing/2014/main" id="{D1EEC75B-CC61-E044-8ABA-811DA016D64D}"/>
              </a:ext>
            </a:extLst>
          </p:cNvPr>
          <p:cNvSpPr txBox="1">
            <a:spLocks/>
          </p:cNvSpPr>
          <p:nvPr/>
        </p:nvSpPr>
        <p:spPr>
          <a:xfrm>
            <a:off x="353933" y="4065111"/>
            <a:ext cx="8436134" cy="403898"/>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1">
                  <a:lumMod val="50000"/>
                </a:schemeClr>
              </a:buClr>
              <a:buFont typeface="Arial"/>
              <a:buNone/>
              <a:tabLst/>
              <a:defRPr sz="1400" kern="1200">
                <a:solidFill>
                  <a:schemeClr val="accent1"/>
                </a:solidFill>
                <a:latin typeface="+mn-lt"/>
                <a:ea typeface="+mn-ea"/>
                <a:cs typeface="+mn-cs"/>
              </a:defRPr>
            </a:lvl1pPr>
            <a:lvl2pPr marL="457200" indent="0" algn="l" defTabSz="457200" rtl="0" eaLnBrk="1" latinLnBrk="0" hangingPunct="1">
              <a:spcBef>
                <a:spcPct val="20000"/>
              </a:spcBef>
              <a:buClr>
                <a:schemeClr val="bg1">
                  <a:lumMod val="50000"/>
                </a:schemeClr>
              </a:buClr>
              <a:buFont typeface="Arial"/>
              <a:buNone/>
              <a:defRPr sz="1400" b="0" i="0" u="none" kern="1200">
                <a:solidFill>
                  <a:schemeClr val="accent1"/>
                </a:solidFill>
                <a:latin typeface="+mn-lt"/>
                <a:ea typeface="+mn-ea"/>
                <a:cs typeface="+mn-cs"/>
              </a:defRPr>
            </a:lvl2pPr>
            <a:lvl3pPr marL="9144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3pPr>
            <a:lvl4pPr marL="13716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4pPr>
            <a:lvl5pPr marL="18288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rgbClr val="A50021"/>
                </a:solidFill>
                <a:latin typeface="Arial" charset="0"/>
              </a:rPr>
              <a:t>Talib Oliver-Cabrera</a:t>
            </a:r>
            <a:endParaRPr lang="en-US" sz="1600" dirty="0"/>
          </a:p>
        </p:txBody>
      </p:sp>
      <p:sp>
        <p:nvSpPr>
          <p:cNvPr id="20" name="TextBox 19">
            <a:extLst>
              <a:ext uri="{FF2B5EF4-FFF2-40B4-BE49-F238E27FC236}">
                <a16:creationId xmlns:a16="http://schemas.microsoft.com/office/drawing/2014/main" id="{425F809F-D295-CF4A-B583-F28EED4303E1}"/>
              </a:ext>
            </a:extLst>
          </p:cNvPr>
          <p:cNvSpPr txBox="1"/>
          <p:nvPr/>
        </p:nvSpPr>
        <p:spPr>
          <a:xfrm>
            <a:off x="369198" y="4384154"/>
            <a:ext cx="5619774" cy="707886"/>
          </a:xfrm>
          <a:prstGeom prst="rect">
            <a:avLst/>
          </a:prstGeom>
          <a:noFill/>
        </p:spPr>
        <p:txBody>
          <a:bodyPr wrap="square" rtlCol="0">
            <a:spAutoFit/>
          </a:bodyPr>
          <a:lstStyle/>
          <a:p>
            <a:pPr>
              <a:spcBef>
                <a:spcPct val="0"/>
              </a:spcBef>
            </a:pPr>
            <a:r>
              <a:rPr lang="en-US" altLang="en-US" sz="1000" dirty="0">
                <a:latin typeface="Tahoma" panose="020B0604030504040204" pitchFamily="34" charset="0"/>
              </a:rPr>
              <a:t>Organization: 334G</a:t>
            </a:r>
          </a:p>
          <a:p>
            <a:pPr>
              <a:spcBef>
                <a:spcPct val="0"/>
              </a:spcBef>
            </a:pPr>
            <a:r>
              <a:rPr lang="en-US" altLang="en-US" sz="1000" dirty="0">
                <a:latin typeface="Tahoma" panose="020B0604030504040204" pitchFamily="34" charset="0"/>
              </a:rPr>
              <a:t>Advisor:  Dr. Cathleen Jones (334G)</a:t>
            </a:r>
          </a:p>
          <a:p>
            <a:pPr>
              <a:spcBef>
                <a:spcPct val="0"/>
              </a:spcBef>
            </a:pPr>
            <a:r>
              <a:rPr lang="en-US" altLang="en-US" sz="1000" dirty="0">
                <a:latin typeface="Tahoma" panose="020B0604030504040204" pitchFamily="34" charset="0"/>
              </a:rPr>
              <a:t>Co-Authors: Dr. Marc Simard (334G), Dr. </a:t>
            </a:r>
            <a:r>
              <a:rPr lang="en-US" altLang="en-US" sz="1000" dirty="0" err="1">
                <a:latin typeface="Tahoma" panose="020B0604030504040204" pitchFamily="34" charset="0"/>
              </a:rPr>
              <a:t>Yunjun</a:t>
            </a:r>
            <a:r>
              <a:rPr lang="en-US" altLang="en-US" sz="1000" dirty="0">
                <a:latin typeface="Tahoma" panose="020B0604030504040204" pitchFamily="34" charset="0"/>
              </a:rPr>
              <a:t> Zhang (Caltech)</a:t>
            </a:r>
          </a:p>
          <a:p>
            <a:pPr>
              <a:spcBef>
                <a:spcPct val="0"/>
              </a:spcBef>
            </a:pPr>
            <a:r>
              <a:rPr lang="en-US" altLang="en-US" sz="1000" dirty="0">
                <a:latin typeface="Tahoma" panose="020B0604030504040204" pitchFamily="34" charset="0"/>
              </a:rPr>
              <a:t>Postdoc Program: JPL</a:t>
            </a:r>
          </a:p>
        </p:txBody>
      </p:sp>
      <p:pic>
        <p:nvPicPr>
          <p:cNvPr id="10" name="Picture Placeholder 9">
            <a:extLst>
              <a:ext uri="{FF2B5EF4-FFF2-40B4-BE49-F238E27FC236}">
                <a16:creationId xmlns:a16="http://schemas.microsoft.com/office/drawing/2014/main" id="{6462C87E-39F1-6B4D-B45B-20CADCF0A55D}"/>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a:xfrm>
            <a:off x="0" y="4763"/>
            <a:ext cx="9144000" cy="3417887"/>
          </a:xfrm>
        </p:spPr>
      </p:pic>
      <p:pic>
        <p:nvPicPr>
          <p:cNvPr id="12" name="Picture 11">
            <a:extLst>
              <a:ext uri="{FF2B5EF4-FFF2-40B4-BE49-F238E27FC236}">
                <a16:creationId xmlns:a16="http://schemas.microsoft.com/office/drawing/2014/main" id="{EED37D1F-D1A8-D243-A6FE-46029F1E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1775901"/>
            <a:ext cx="1979265" cy="1646749"/>
          </a:xfrm>
          <a:prstGeom prst="rect">
            <a:avLst/>
          </a:prstGeom>
        </p:spPr>
      </p:pic>
      <p:pic>
        <p:nvPicPr>
          <p:cNvPr id="14" name="Picture 13">
            <a:extLst>
              <a:ext uri="{FF2B5EF4-FFF2-40B4-BE49-F238E27FC236}">
                <a16:creationId xmlns:a16="http://schemas.microsoft.com/office/drawing/2014/main" id="{047AE52E-B0C8-CE4A-A896-60831DCD23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49929" y="2153438"/>
            <a:ext cx="394070" cy="1269212"/>
          </a:xfrm>
          <a:prstGeom prst="rect">
            <a:avLst/>
          </a:prstGeom>
        </p:spPr>
      </p:pic>
      <p:sp>
        <p:nvSpPr>
          <p:cNvPr id="24" name="Freeform 23">
            <a:extLst>
              <a:ext uri="{FF2B5EF4-FFF2-40B4-BE49-F238E27FC236}">
                <a16:creationId xmlns:a16="http://schemas.microsoft.com/office/drawing/2014/main" id="{004BA6C8-4CFA-B14A-98D6-2F3DBD20942B}"/>
              </a:ext>
            </a:extLst>
          </p:cNvPr>
          <p:cNvSpPr/>
          <p:nvPr/>
        </p:nvSpPr>
        <p:spPr>
          <a:xfrm>
            <a:off x="6366870" y="597668"/>
            <a:ext cx="1321905" cy="2832652"/>
          </a:xfrm>
          <a:custGeom>
            <a:avLst/>
            <a:gdLst>
              <a:gd name="connsiteX0" fmla="*/ 1073426 w 1321905"/>
              <a:gd name="connsiteY0" fmla="*/ 0 h 2832652"/>
              <a:gd name="connsiteX1" fmla="*/ 0 w 1321905"/>
              <a:gd name="connsiteY1" fmla="*/ 2832652 h 2832652"/>
              <a:gd name="connsiteX2" fmla="*/ 457200 w 1321905"/>
              <a:gd name="connsiteY2" fmla="*/ 2832652 h 2832652"/>
              <a:gd name="connsiteX3" fmla="*/ 1242392 w 1321905"/>
              <a:gd name="connsiteY3" fmla="*/ 1421295 h 2832652"/>
              <a:gd name="connsiteX4" fmla="*/ 1321905 w 1321905"/>
              <a:gd name="connsiteY4" fmla="*/ 69574 h 2832652"/>
              <a:gd name="connsiteX5" fmla="*/ 1073426 w 1321905"/>
              <a:gd name="connsiteY5" fmla="*/ 0 h 283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905" h="2832652">
                <a:moveTo>
                  <a:pt x="1073426" y="0"/>
                </a:moveTo>
                <a:lnTo>
                  <a:pt x="0" y="2832652"/>
                </a:lnTo>
                <a:lnTo>
                  <a:pt x="457200" y="2832652"/>
                </a:lnTo>
                <a:lnTo>
                  <a:pt x="1242392" y="1421295"/>
                </a:lnTo>
                <a:lnTo>
                  <a:pt x="1321905" y="69574"/>
                </a:lnTo>
                <a:lnTo>
                  <a:pt x="1073426" y="0"/>
                </a:lnTo>
                <a:close/>
              </a:path>
            </a:pathLst>
          </a:custGeom>
          <a:solidFill>
            <a:srgbClr val="E4E9EF">
              <a:alpha val="50196"/>
            </a:srgbClr>
          </a:solidFill>
          <a:ln w="38100">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pic>
        <p:nvPicPr>
          <p:cNvPr id="13" name="Picture 12">
            <a:extLst>
              <a:ext uri="{FF2B5EF4-FFF2-40B4-BE49-F238E27FC236}">
                <a16:creationId xmlns:a16="http://schemas.microsoft.com/office/drawing/2014/main" id="{1D9CC022-CEB2-9F43-ACF8-1152EB985FB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375528" flipH="1">
            <a:off x="6522608" y="96243"/>
            <a:ext cx="1563131" cy="611346"/>
          </a:xfrm>
          <a:prstGeom prst="rect">
            <a:avLst/>
          </a:prstGeom>
        </p:spPr>
      </p:pic>
      <p:pic>
        <p:nvPicPr>
          <p:cNvPr id="2" name="Audio Recording Oct 7, 2020 at 3:27:21 PM" descr="Audio Recording Oct 7, 2020 at 3:27:21 PM">
            <a:hlinkClick r:id="" action="ppaction://media"/>
            <a:extLst>
              <a:ext uri="{FF2B5EF4-FFF2-40B4-BE49-F238E27FC236}">
                <a16:creationId xmlns:a16="http://schemas.microsoft.com/office/drawing/2014/main" id="{4C512C14-B042-7949-A7B9-E3BA57ED89EA}"/>
              </a:ext>
            </a:extLst>
          </p:cNvPr>
          <p:cNvPicPr>
            <a:picLocks noChangeAspect="1"/>
          </p:cNvPicPr>
          <p:nvPr>
            <a:audioFile r:link="rId1"/>
            <p:extLst>
              <p:ext uri="{DAA4B4D4-6D71-4841-9C94-3DE7FCFB9230}">
                <p14:media xmlns:p14="http://schemas.microsoft.com/office/powerpoint/2010/main" r:embed="rId2">
                  <p14:trim st="1424.9623" end="2071.836"/>
                </p14:media>
              </p:ext>
            </p:extLst>
          </p:nvPr>
        </p:nvPicPr>
        <p:blipFill>
          <a:blip r:embed="rId9"/>
          <a:stretch>
            <a:fillRect/>
          </a:stretch>
        </p:blipFill>
        <p:spPr>
          <a:xfrm>
            <a:off x="8764084" y="12859"/>
            <a:ext cx="365760" cy="365760"/>
          </a:xfrm>
          <a:prstGeom prst="rect">
            <a:avLst/>
          </a:prstGeom>
        </p:spPr>
      </p:pic>
    </p:spTree>
    <p:extLst>
      <p:ext uri="{BB962C8B-B14F-4D97-AF65-F5344CB8AC3E}">
        <p14:creationId xmlns:p14="http://schemas.microsoft.com/office/powerpoint/2010/main" val="41639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a:extLst>
              <a:ext uri="{FF2B5EF4-FFF2-40B4-BE49-F238E27FC236}">
                <a16:creationId xmlns:a16="http://schemas.microsoft.com/office/drawing/2014/main" id="{975986BC-A5E4-6F4A-BB8F-B519AD6AA99F}"/>
              </a:ext>
            </a:extLst>
          </p:cNvPr>
          <p:cNvSpPr/>
          <p:nvPr/>
        </p:nvSpPr>
        <p:spPr>
          <a:xfrm>
            <a:off x="185701" y="4434429"/>
            <a:ext cx="8772598" cy="63719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3579883" y="233436"/>
            <a:ext cx="5378416" cy="1161407"/>
          </a:xfrm>
        </p:spPr>
        <p:txBody>
          <a:bodyPr/>
          <a:lstStyle/>
          <a:p>
            <a:pPr algn="just"/>
            <a:r>
              <a:rPr lang="en-US" b="1" dirty="0"/>
              <a:t>Abstract</a:t>
            </a:r>
            <a:endParaRPr lang="en-US" dirty="0"/>
          </a:p>
          <a:p>
            <a:pPr algn="just"/>
            <a:r>
              <a:rPr lang="en-US" dirty="0">
                <a:solidFill>
                  <a:schemeClr val="bg2">
                    <a:lumMod val="50000"/>
                  </a:schemeClr>
                </a:solidFill>
              </a:rPr>
              <a:t>As part of </a:t>
            </a:r>
            <a:r>
              <a:rPr lang="en-US" b="1" i="1" dirty="0"/>
              <a:t>NASA’s Delta-X project to study the processes controlling soil accretion and retention in deltas</a:t>
            </a:r>
            <a:r>
              <a:rPr lang="en-US" dirty="0"/>
              <a:t>, </a:t>
            </a:r>
            <a:r>
              <a:rPr lang="en-US" dirty="0">
                <a:solidFill>
                  <a:schemeClr val="bg2">
                    <a:lumMod val="50000"/>
                  </a:schemeClr>
                </a:solidFill>
              </a:rPr>
              <a:t>the Uninhabited Aerial Vehicle Synthetic Aperture Radar (UAVSAR) is scheduled to perform L-band radar surveys over Louisiana’s coastal wetlands. </a:t>
            </a:r>
          </a:p>
          <a:p>
            <a:r>
              <a:rPr lang="en-US" dirty="0"/>
              <a:t> </a:t>
            </a:r>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a:xfrm>
            <a:off x="89255" y="64479"/>
            <a:ext cx="8454602" cy="430183"/>
          </a:xfrm>
        </p:spPr>
        <p:txBody>
          <a:bodyPr/>
          <a:lstStyle/>
          <a:p>
            <a:r>
              <a:rPr lang="en-US" dirty="0"/>
              <a:t>Introduction</a:t>
            </a:r>
          </a:p>
        </p:txBody>
      </p:sp>
      <p:grpSp>
        <p:nvGrpSpPr>
          <p:cNvPr id="6" name="Group 5">
            <a:extLst>
              <a:ext uri="{FF2B5EF4-FFF2-40B4-BE49-F238E27FC236}">
                <a16:creationId xmlns:a16="http://schemas.microsoft.com/office/drawing/2014/main" id="{130FE07B-6C75-4544-B15E-DF471D664A3D}"/>
              </a:ext>
            </a:extLst>
          </p:cNvPr>
          <p:cNvGrpSpPr>
            <a:grpSpLocks noChangeAspect="1"/>
          </p:cNvGrpSpPr>
          <p:nvPr/>
        </p:nvGrpSpPr>
        <p:grpSpPr>
          <a:xfrm>
            <a:off x="242211" y="335785"/>
            <a:ext cx="2659107" cy="1865821"/>
            <a:chOff x="5119660" y="-73364"/>
            <a:chExt cx="2782959" cy="1952724"/>
          </a:xfrm>
        </p:grpSpPr>
        <p:pic>
          <p:nvPicPr>
            <p:cNvPr id="26" name="Picture 25">
              <a:extLst>
                <a:ext uri="{FF2B5EF4-FFF2-40B4-BE49-F238E27FC236}">
                  <a16:creationId xmlns:a16="http://schemas.microsoft.com/office/drawing/2014/main" id="{5CFB927D-3253-E348-9D5C-A3DEC0E885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51979" y="-73364"/>
              <a:ext cx="2450640" cy="1952724"/>
            </a:xfrm>
            <a:prstGeom prst="rect">
              <a:avLst/>
            </a:prstGeom>
            <a:scene3d>
              <a:camera prst="isometricOffAxis2Top">
                <a:rot lat="18894385" lon="1757774" rev="19296800"/>
              </a:camera>
              <a:lightRig rig="flood" dir="t"/>
            </a:scene3d>
          </p:spPr>
        </p:pic>
        <p:pic>
          <p:nvPicPr>
            <p:cNvPr id="5" name="Picture 4">
              <a:extLst>
                <a:ext uri="{FF2B5EF4-FFF2-40B4-BE49-F238E27FC236}">
                  <a16:creationId xmlns:a16="http://schemas.microsoft.com/office/drawing/2014/main" id="{1A72BE70-DBBF-9148-BBD2-C129A1287472}"/>
                </a:ext>
              </a:extLst>
            </p:cNvPr>
            <p:cNvPicPr>
              <a:picLocks noChangeAspect="1"/>
            </p:cNvPicPr>
            <p:nvPr/>
          </p:nvPicPr>
          <p:blipFill>
            <a:blip r:embed="rId6"/>
            <a:stretch>
              <a:fillRect/>
            </a:stretch>
          </p:blipFill>
          <p:spPr>
            <a:xfrm rot="714279">
              <a:off x="5706251" y="640593"/>
              <a:ext cx="1435100" cy="800100"/>
            </a:xfrm>
            <a:prstGeom prst="rect">
              <a:avLst/>
            </a:prstGeom>
          </p:spPr>
        </p:pic>
        <p:pic>
          <p:nvPicPr>
            <p:cNvPr id="7" name="Picture 6">
              <a:extLst>
                <a:ext uri="{FF2B5EF4-FFF2-40B4-BE49-F238E27FC236}">
                  <a16:creationId xmlns:a16="http://schemas.microsoft.com/office/drawing/2014/main" id="{4715F33E-42F6-C34E-8C40-003069B55D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658462">
              <a:off x="5119660" y="209505"/>
              <a:ext cx="1545058" cy="769760"/>
            </a:xfrm>
            <a:prstGeom prst="rect">
              <a:avLst/>
            </a:prstGeom>
          </p:spPr>
        </p:pic>
      </p:grpSp>
      <p:sp>
        <p:nvSpPr>
          <p:cNvPr id="18" name="TextBox 17">
            <a:extLst>
              <a:ext uri="{FF2B5EF4-FFF2-40B4-BE49-F238E27FC236}">
                <a16:creationId xmlns:a16="http://schemas.microsoft.com/office/drawing/2014/main" id="{676171C7-818D-F540-8407-2BF765F9A15A}"/>
              </a:ext>
            </a:extLst>
          </p:cNvPr>
          <p:cNvSpPr txBox="1"/>
          <p:nvPr/>
        </p:nvSpPr>
        <p:spPr>
          <a:xfrm>
            <a:off x="115452" y="2269178"/>
            <a:ext cx="1248467" cy="461665"/>
          </a:xfrm>
          <a:prstGeom prst="rect">
            <a:avLst/>
          </a:prstGeom>
          <a:noFill/>
        </p:spPr>
        <p:txBody>
          <a:bodyPr wrap="square" rtlCol="0">
            <a:spAutoFit/>
          </a:bodyPr>
          <a:lstStyle/>
          <a:p>
            <a:pPr algn="ctr"/>
            <a:r>
              <a:rPr lang="en-US" sz="1200" b="1" i="1" dirty="0">
                <a:latin typeface="Arial" panose="020B0604020202020204" pitchFamily="34" charset="0"/>
                <a:cs typeface="Arial" panose="020B0604020202020204" pitchFamily="34" charset="0"/>
              </a:rPr>
              <a:t>UAVSAR acquisitions</a:t>
            </a:r>
            <a:endParaRPr lang="en-US" sz="12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415930E6-4D1B-A046-8784-2D02C5098401}"/>
              </a:ext>
            </a:extLst>
          </p:cNvPr>
          <p:cNvGrpSpPr/>
          <p:nvPr/>
        </p:nvGrpSpPr>
        <p:grpSpPr>
          <a:xfrm>
            <a:off x="6792186" y="2243786"/>
            <a:ext cx="1847594" cy="2108826"/>
            <a:chOff x="6792186" y="2460607"/>
            <a:chExt cx="1847594" cy="2108826"/>
          </a:xfrm>
        </p:grpSpPr>
        <p:pic>
          <p:nvPicPr>
            <p:cNvPr id="35" name="Picture 34">
              <a:extLst>
                <a:ext uri="{FF2B5EF4-FFF2-40B4-BE49-F238E27FC236}">
                  <a16:creationId xmlns:a16="http://schemas.microsoft.com/office/drawing/2014/main" id="{36FAE399-4334-E341-AF22-0C6C67B2709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92186" y="2622542"/>
              <a:ext cx="1847594" cy="1946891"/>
            </a:xfrm>
            <a:prstGeom prst="rect">
              <a:avLst/>
            </a:prstGeom>
          </p:spPr>
        </p:pic>
        <p:sp>
          <p:nvSpPr>
            <p:cNvPr id="20" name="TextBox 19">
              <a:extLst>
                <a:ext uri="{FF2B5EF4-FFF2-40B4-BE49-F238E27FC236}">
                  <a16:creationId xmlns:a16="http://schemas.microsoft.com/office/drawing/2014/main" id="{0DBB0DFD-2C9D-C848-A1A4-82694B9E7316}"/>
                </a:ext>
              </a:extLst>
            </p:cNvPr>
            <p:cNvSpPr txBox="1"/>
            <p:nvPr/>
          </p:nvSpPr>
          <p:spPr>
            <a:xfrm>
              <a:off x="7015588" y="2460607"/>
              <a:ext cx="1183337" cy="276999"/>
            </a:xfrm>
            <a:prstGeom prst="rect">
              <a:avLst/>
            </a:prstGeom>
            <a:noFill/>
          </p:spPr>
          <p:txBody>
            <a:bodyPr wrap="none" rtlCol="0">
              <a:spAutoFit/>
            </a:bodyPr>
            <a:lstStyle/>
            <a:p>
              <a:r>
                <a:rPr lang="en-US" sz="1200" b="1" i="1" dirty="0">
                  <a:latin typeface="Arial" panose="020B0604020202020204" pitchFamily="34" charset="0"/>
                  <a:cs typeface="Arial" panose="020B0604020202020204" pitchFamily="34" charset="0"/>
                </a:rPr>
                <a:t>Interferogram</a:t>
              </a:r>
            </a:p>
          </p:txBody>
        </p:sp>
      </p:grpSp>
      <p:sp>
        <p:nvSpPr>
          <p:cNvPr id="22" name="TextBox 21">
            <a:extLst>
              <a:ext uri="{FF2B5EF4-FFF2-40B4-BE49-F238E27FC236}">
                <a16:creationId xmlns:a16="http://schemas.microsoft.com/office/drawing/2014/main" id="{39BDA464-99DB-AA4F-961A-29804DEFD216}"/>
              </a:ext>
            </a:extLst>
          </p:cNvPr>
          <p:cNvSpPr txBox="1"/>
          <p:nvPr/>
        </p:nvSpPr>
        <p:spPr>
          <a:xfrm>
            <a:off x="5169234" y="3182578"/>
            <a:ext cx="1639588" cy="646331"/>
          </a:xfrm>
          <a:prstGeom prst="rect">
            <a:avLst/>
          </a:prstGeom>
          <a:noFill/>
        </p:spPr>
        <p:txBody>
          <a:bodyPr wrap="square" rtlCol="0">
            <a:spAutoFit/>
          </a:bodyPr>
          <a:lstStyle/>
          <a:p>
            <a:pPr algn="ctr"/>
            <a:r>
              <a:rPr lang="en-US" sz="1200" b="1" i="1" dirty="0">
                <a:latin typeface="Arial" panose="020B0604020202020204" pitchFamily="34" charset="0"/>
                <a:cs typeface="Arial" panose="020B0604020202020204" pitchFamily="34" charset="0"/>
              </a:rPr>
              <a:t>Each interferogram is formed by a pair of SAR acquisitions</a:t>
            </a:r>
          </a:p>
        </p:txBody>
      </p:sp>
      <p:sp>
        <p:nvSpPr>
          <p:cNvPr id="4" name="TextBox 3">
            <a:extLst>
              <a:ext uri="{FF2B5EF4-FFF2-40B4-BE49-F238E27FC236}">
                <a16:creationId xmlns:a16="http://schemas.microsoft.com/office/drawing/2014/main" id="{3ACC99F0-B449-0C47-9510-FB7BE6AF5B3E}"/>
              </a:ext>
            </a:extLst>
          </p:cNvPr>
          <p:cNvSpPr txBox="1"/>
          <p:nvPr/>
        </p:nvSpPr>
        <p:spPr>
          <a:xfrm>
            <a:off x="322367" y="4502489"/>
            <a:ext cx="8317413" cy="646331"/>
          </a:xfrm>
          <a:prstGeom prst="rect">
            <a:avLst/>
          </a:prstGeom>
          <a:noFill/>
        </p:spPr>
        <p:txBody>
          <a:bodyPr wrap="square" rtlCol="0">
            <a:spAutoFit/>
          </a:bodyPr>
          <a:lstStyle/>
          <a:p>
            <a:pPr algn="just"/>
            <a:r>
              <a:rPr lang="en-US" sz="1200" dirty="0">
                <a:solidFill>
                  <a:schemeClr val="bg1"/>
                </a:solidFill>
                <a:latin typeface="Arial" panose="020B0604020202020204" pitchFamily="34" charset="0"/>
                <a:cs typeface="Arial" panose="020B0604020202020204" pitchFamily="34" charset="0"/>
              </a:rPr>
              <a:t>In this study, </a:t>
            </a:r>
            <a:r>
              <a:rPr lang="en-US" sz="1200" b="1" i="1" dirty="0">
                <a:solidFill>
                  <a:srgbClr val="FF4280"/>
                </a:solidFill>
                <a:latin typeface="Arial" panose="020B0604020202020204" pitchFamily="34" charset="0"/>
                <a:cs typeface="Arial" panose="020B0604020202020204" pitchFamily="34" charset="0"/>
              </a:rPr>
              <a:t>we present an enhanced algorithm to correct phase unwrapping errors in </a:t>
            </a:r>
            <a:r>
              <a:rPr lang="en-US" sz="1200" b="1" i="1" dirty="0" err="1">
                <a:solidFill>
                  <a:srgbClr val="FF4280"/>
                </a:solidFill>
                <a:latin typeface="Arial" panose="020B0604020202020204" pitchFamily="34" charset="0"/>
                <a:cs typeface="Arial" panose="020B0604020202020204" pitchFamily="34" charset="0"/>
              </a:rPr>
              <a:t>InSAR</a:t>
            </a:r>
            <a:r>
              <a:rPr lang="en-US" sz="1200" b="1" i="1" dirty="0">
                <a:solidFill>
                  <a:srgbClr val="FF4280"/>
                </a:solidFill>
                <a:latin typeface="Arial" panose="020B0604020202020204" pitchFamily="34" charset="0"/>
                <a:cs typeface="Arial" panose="020B0604020202020204" pitchFamily="34" charset="0"/>
              </a:rPr>
              <a:t> for water-level measurements</a:t>
            </a:r>
            <a:r>
              <a:rPr lang="en-US" sz="1200" dirty="0">
                <a:solidFill>
                  <a:srgbClr val="FF4280"/>
                </a:solidFill>
                <a:latin typeface="Arial" panose="020B0604020202020204" pitchFamily="34" charset="0"/>
                <a:cs typeface="Arial" panose="020B0604020202020204" pitchFamily="34" charset="0"/>
              </a:rPr>
              <a:t> </a:t>
            </a:r>
            <a:r>
              <a:rPr lang="en-US" sz="1200" b="1" i="1" dirty="0">
                <a:solidFill>
                  <a:srgbClr val="FF4280"/>
                </a:solidFill>
                <a:latin typeface="Arial" panose="020B0604020202020204" pitchFamily="34" charset="0"/>
                <a:cs typeface="Arial" panose="020B0604020202020204" pitchFamily="34" charset="0"/>
              </a:rPr>
              <a:t>incorporating spatial bridging between islands and phase closure between interferograms</a:t>
            </a:r>
            <a:r>
              <a:rPr lang="en-US" sz="1200" dirty="0">
                <a:solidFill>
                  <a:schemeClr val="bg1"/>
                </a:solidFill>
                <a:latin typeface="Arial" panose="020B0604020202020204" pitchFamily="34" charset="0"/>
                <a:cs typeface="Arial" panose="020B0604020202020204" pitchFamily="34" charset="0"/>
              </a:rPr>
              <a:t>.</a:t>
            </a:r>
          </a:p>
          <a:p>
            <a:endParaRPr lang="en-US" sz="1200" b="1" i="1"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1824EDC-6796-DB42-9DE6-8EEABC43A143}"/>
              </a:ext>
            </a:extLst>
          </p:cNvPr>
          <p:cNvSpPr txBox="1"/>
          <p:nvPr/>
        </p:nvSpPr>
        <p:spPr>
          <a:xfrm>
            <a:off x="3080168" y="1268784"/>
            <a:ext cx="5883659" cy="1200329"/>
          </a:xfrm>
          <a:prstGeom prst="rect">
            <a:avLst/>
          </a:prstGeom>
          <a:noFill/>
        </p:spPr>
        <p:txBody>
          <a:bodyPr wrap="square" rtlCol="0">
            <a:spAutoFit/>
          </a:bodyPr>
          <a:lstStyle/>
          <a:p>
            <a:pPr algn="just"/>
            <a:r>
              <a:rPr lang="en-US" sz="1200" b="1" i="1" dirty="0">
                <a:latin typeface="Arial" panose="020B0604020202020204" pitchFamily="34" charset="0"/>
                <a:cs typeface="Arial" panose="020B0604020202020204" pitchFamily="34" charset="0"/>
              </a:rPr>
              <a:t>We take advantage of the rapid-repeat airborne</a:t>
            </a:r>
            <a:r>
              <a:rPr lang="en-US" sz="1200" dirty="0">
                <a:latin typeface="Arial" panose="020B0604020202020204" pitchFamily="34" charset="0"/>
                <a:cs typeface="Arial" panose="020B0604020202020204" pitchFamily="34" charset="0"/>
              </a:rPr>
              <a:t> </a:t>
            </a:r>
            <a:r>
              <a:rPr lang="en-US" sz="1200" dirty="0">
                <a:solidFill>
                  <a:schemeClr val="bg2">
                    <a:lumMod val="50000"/>
                  </a:schemeClr>
                </a:solidFill>
                <a:latin typeface="Arial" panose="020B0604020202020204" pitchFamily="34" charset="0"/>
                <a:cs typeface="Arial" panose="020B0604020202020204" pitchFamily="34" charset="0"/>
              </a:rPr>
              <a:t>Synthetic Aperture Ra</a:t>
            </a:r>
            <a:r>
              <a:rPr lang="en-US" sz="1200" dirty="0">
                <a:solidFill>
                  <a:schemeClr val="tx1">
                    <a:lumMod val="75000"/>
                    <a:lumOff val="25000"/>
                  </a:schemeClr>
                </a:solidFill>
                <a:latin typeface="Arial" panose="020B0604020202020204" pitchFamily="34" charset="0"/>
                <a:cs typeface="Arial" panose="020B0604020202020204" pitchFamily="34" charset="0"/>
              </a:rPr>
              <a:t>dar </a:t>
            </a:r>
            <a:r>
              <a:rPr lang="en-US" sz="1200" dirty="0">
                <a:latin typeface="Arial" panose="020B0604020202020204" pitchFamily="34" charset="0"/>
                <a:cs typeface="Arial" panose="020B0604020202020204" pitchFamily="34" charset="0"/>
              </a:rPr>
              <a:t>(</a:t>
            </a:r>
            <a:r>
              <a:rPr lang="en-US" sz="1200" b="1" i="1" dirty="0">
                <a:latin typeface="Arial" panose="020B0604020202020204" pitchFamily="34" charset="0"/>
                <a:cs typeface="Arial" panose="020B0604020202020204" pitchFamily="34" charset="0"/>
              </a:rPr>
              <a:t>SAR</a:t>
            </a:r>
            <a:r>
              <a:rPr lang="en-US" sz="1200" dirty="0">
                <a:latin typeface="Arial" panose="020B0604020202020204" pitchFamily="34" charset="0"/>
                <a:cs typeface="Arial" panose="020B0604020202020204" pitchFamily="34" charset="0"/>
              </a:rPr>
              <a:t>) </a:t>
            </a:r>
            <a:r>
              <a:rPr lang="en-US" sz="1200" dirty="0">
                <a:solidFill>
                  <a:schemeClr val="bg2">
                    <a:lumMod val="50000"/>
                  </a:schemeClr>
                </a:solidFill>
                <a:latin typeface="Arial" panose="020B0604020202020204" pitchFamily="34" charset="0"/>
                <a:cs typeface="Arial" panose="020B0604020202020204" pitchFamily="34" charset="0"/>
              </a:rPr>
              <a:t>acquisitions</a:t>
            </a:r>
            <a:r>
              <a:rPr lang="en-US" sz="120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to generate </a:t>
            </a:r>
            <a:r>
              <a:rPr lang="en-US" sz="1200" dirty="0">
                <a:solidFill>
                  <a:schemeClr val="bg2">
                    <a:lumMod val="50000"/>
                  </a:schemeClr>
                </a:solidFill>
                <a:latin typeface="Arial" panose="020B0604020202020204" pitchFamily="34" charset="0"/>
                <a:cs typeface="Arial" panose="020B0604020202020204" pitchFamily="34" charset="0"/>
              </a:rPr>
              <a:t>interferometric</a:t>
            </a:r>
            <a:r>
              <a:rPr lang="en-US" sz="1200"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InSAR</a:t>
            </a:r>
            <a:r>
              <a:rPr lang="en-US" sz="120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time-series</a:t>
            </a:r>
            <a:r>
              <a:rPr lang="en-US" sz="1200" dirty="0">
                <a:latin typeface="Arial" panose="020B0604020202020204" pitchFamily="34" charset="0"/>
                <a:cs typeface="Arial" panose="020B0604020202020204" pitchFamily="34" charset="0"/>
              </a:rPr>
              <a:t>. </a:t>
            </a:r>
            <a:r>
              <a:rPr lang="en-US" sz="1200" dirty="0" err="1">
                <a:solidFill>
                  <a:schemeClr val="bg2">
                    <a:lumMod val="50000"/>
                  </a:schemeClr>
                </a:solidFill>
                <a:latin typeface="Arial" panose="020B0604020202020204" pitchFamily="34" charset="0"/>
                <a:cs typeface="Arial" panose="020B0604020202020204" pitchFamily="34" charset="0"/>
              </a:rPr>
              <a:t>InSAR</a:t>
            </a:r>
            <a:r>
              <a:rPr lang="en-US" sz="1200" dirty="0">
                <a:solidFill>
                  <a:schemeClr val="bg2">
                    <a:lumMod val="50000"/>
                  </a:schemeClr>
                </a:solidFill>
                <a:latin typeface="Arial" panose="020B0604020202020204" pitchFamily="34" charset="0"/>
                <a:cs typeface="Arial" panose="020B0604020202020204" pitchFamily="34" charset="0"/>
              </a:rPr>
              <a:t> products from UAVSAR provide spatially extensive </a:t>
            </a:r>
            <a:r>
              <a:rPr lang="en-US" sz="1200" b="1" i="1" dirty="0">
                <a:latin typeface="Arial" panose="020B0604020202020204" pitchFamily="34" charset="0"/>
                <a:cs typeface="Arial" panose="020B0604020202020204" pitchFamily="34" charset="0"/>
              </a:rPr>
              <a:t>water level change measurements</a:t>
            </a:r>
            <a:r>
              <a:rPr lang="en-US" sz="1200" dirty="0">
                <a:solidFill>
                  <a:schemeClr val="bg2">
                    <a:lumMod val="50000"/>
                  </a:schemeClr>
                </a:solidFill>
                <a:latin typeface="Arial" panose="020B0604020202020204" pitchFamily="34" charset="0"/>
                <a:cs typeface="Arial" panose="020B0604020202020204" pitchFamily="34" charset="0"/>
              </a:rPr>
              <a:t> within areas with emergent vegetation. These measurements will be used</a:t>
            </a:r>
            <a:r>
              <a:rPr lang="en-US" sz="1200" dirty="0">
                <a:solidFill>
                  <a:schemeClr val="tx1">
                    <a:lumMod val="75000"/>
                    <a:lumOff val="25000"/>
                  </a:schemeClr>
                </a:solidFill>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to better constrain the hydrology and sediment transport models</a:t>
            </a:r>
            <a:r>
              <a:rPr lang="en-US" sz="1200" dirty="0">
                <a:latin typeface="Arial" panose="020B0604020202020204" pitchFamily="34" charset="0"/>
                <a:cs typeface="Arial" panose="020B0604020202020204" pitchFamily="34" charset="0"/>
              </a:rPr>
              <a:t>, </a:t>
            </a:r>
            <a:r>
              <a:rPr lang="en-US" sz="1200" dirty="0">
                <a:solidFill>
                  <a:schemeClr val="bg2">
                    <a:lumMod val="50000"/>
                  </a:schemeClr>
                </a:solidFill>
                <a:latin typeface="Arial" panose="020B0604020202020204" pitchFamily="34" charset="0"/>
                <a:cs typeface="Arial" panose="020B0604020202020204" pitchFamily="34" charset="0"/>
              </a:rPr>
              <a:t>including areas difficult to reach or to install tide-stations. </a:t>
            </a:r>
          </a:p>
        </p:txBody>
      </p:sp>
      <p:sp>
        <p:nvSpPr>
          <p:cNvPr id="38" name="TextBox 37">
            <a:extLst>
              <a:ext uri="{FF2B5EF4-FFF2-40B4-BE49-F238E27FC236}">
                <a16:creationId xmlns:a16="http://schemas.microsoft.com/office/drawing/2014/main" id="{EA71450C-23CD-A947-BF3F-28DF1A776BAA}"/>
              </a:ext>
            </a:extLst>
          </p:cNvPr>
          <p:cNvSpPr txBox="1"/>
          <p:nvPr/>
        </p:nvSpPr>
        <p:spPr>
          <a:xfrm>
            <a:off x="97849" y="2910920"/>
            <a:ext cx="122982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every ~30 mins</a:t>
            </a:r>
            <a:endParaRPr lang="en-US" sz="1200" dirty="0"/>
          </a:p>
        </p:txBody>
      </p:sp>
      <p:grpSp>
        <p:nvGrpSpPr>
          <p:cNvPr id="43" name="Group 42">
            <a:extLst>
              <a:ext uri="{FF2B5EF4-FFF2-40B4-BE49-F238E27FC236}">
                <a16:creationId xmlns:a16="http://schemas.microsoft.com/office/drawing/2014/main" id="{CC8DFAD2-6506-174A-8185-7F2A3F9DF697}"/>
              </a:ext>
            </a:extLst>
          </p:cNvPr>
          <p:cNvGrpSpPr/>
          <p:nvPr/>
        </p:nvGrpSpPr>
        <p:grpSpPr>
          <a:xfrm>
            <a:off x="961434" y="2056529"/>
            <a:ext cx="2523804" cy="2340192"/>
            <a:chOff x="810603" y="2273350"/>
            <a:chExt cx="2523804" cy="2340192"/>
          </a:xfrm>
        </p:grpSpPr>
        <p:grpSp>
          <p:nvGrpSpPr>
            <p:cNvPr id="8" name="Group 7">
              <a:extLst>
                <a:ext uri="{FF2B5EF4-FFF2-40B4-BE49-F238E27FC236}">
                  <a16:creationId xmlns:a16="http://schemas.microsoft.com/office/drawing/2014/main" id="{B12CCAC7-B2A9-4B4F-AC14-3D23E98605BA}"/>
                </a:ext>
              </a:extLst>
            </p:cNvPr>
            <p:cNvGrpSpPr>
              <a:grpSpLocks noChangeAspect="1"/>
            </p:cNvGrpSpPr>
            <p:nvPr/>
          </p:nvGrpSpPr>
          <p:grpSpPr>
            <a:xfrm>
              <a:off x="1147914" y="2273350"/>
              <a:ext cx="2000310" cy="2260919"/>
              <a:chOff x="3453320" y="136187"/>
              <a:chExt cx="2033975" cy="2298970"/>
            </a:xfrm>
          </p:grpSpPr>
          <p:pic>
            <p:nvPicPr>
              <p:cNvPr id="9" name="Picture 8">
                <a:extLst>
                  <a:ext uri="{FF2B5EF4-FFF2-40B4-BE49-F238E27FC236}">
                    <a16:creationId xmlns:a16="http://schemas.microsoft.com/office/drawing/2014/main" id="{7C22EDF9-99B1-8148-955A-F5A6E831E33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453320" y="136187"/>
                <a:ext cx="1271975" cy="1536970"/>
              </a:xfrm>
              <a:prstGeom prst="rect">
                <a:avLst/>
              </a:prstGeom>
            </p:spPr>
          </p:pic>
          <p:pic>
            <p:nvPicPr>
              <p:cNvPr id="10" name="Picture 9">
                <a:extLst>
                  <a:ext uri="{FF2B5EF4-FFF2-40B4-BE49-F238E27FC236}">
                    <a16:creationId xmlns:a16="http://schemas.microsoft.com/office/drawing/2014/main" id="{509DB112-F8B8-1047-ABB9-5F494BC412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05720" y="288587"/>
                <a:ext cx="1271975" cy="1536970"/>
              </a:xfrm>
              <a:prstGeom prst="rect">
                <a:avLst/>
              </a:prstGeom>
            </p:spPr>
          </p:pic>
          <p:pic>
            <p:nvPicPr>
              <p:cNvPr id="11" name="Picture 10">
                <a:extLst>
                  <a:ext uri="{FF2B5EF4-FFF2-40B4-BE49-F238E27FC236}">
                    <a16:creationId xmlns:a16="http://schemas.microsoft.com/office/drawing/2014/main" id="{9680E7DB-AD11-214D-A39C-F35D55AAF16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758120" y="440987"/>
                <a:ext cx="1271975" cy="1536970"/>
              </a:xfrm>
              <a:prstGeom prst="rect">
                <a:avLst/>
              </a:prstGeom>
            </p:spPr>
          </p:pic>
          <p:pic>
            <p:nvPicPr>
              <p:cNvPr id="12" name="Picture 11">
                <a:extLst>
                  <a:ext uri="{FF2B5EF4-FFF2-40B4-BE49-F238E27FC236}">
                    <a16:creationId xmlns:a16="http://schemas.microsoft.com/office/drawing/2014/main" id="{2E6B12DE-7644-714D-A16E-303836CF921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910520" y="593387"/>
                <a:ext cx="1271975" cy="1536970"/>
              </a:xfrm>
              <a:prstGeom prst="rect">
                <a:avLst/>
              </a:prstGeom>
            </p:spPr>
          </p:pic>
          <p:pic>
            <p:nvPicPr>
              <p:cNvPr id="13" name="Picture 12">
                <a:extLst>
                  <a:ext uri="{FF2B5EF4-FFF2-40B4-BE49-F238E27FC236}">
                    <a16:creationId xmlns:a16="http://schemas.microsoft.com/office/drawing/2014/main" id="{657ADB82-ABAA-034C-B4B3-D46C392F7BE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62920" y="745787"/>
                <a:ext cx="1271975" cy="1536970"/>
              </a:xfrm>
              <a:prstGeom prst="rect">
                <a:avLst/>
              </a:prstGeom>
            </p:spPr>
          </p:pic>
          <p:pic>
            <p:nvPicPr>
              <p:cNvPr id="14" name="Picture 13">
                <a:extLst>
                  <a:ext uri="{FF2B5EF4-FFF2-40B4-BE49-F238E27FC236}">
                    <a16:creationId xmlns:a16="http://schemas.microsoft.com/office/drawing/2014/main" id="{98BA4A54-5153-9F40-AFA2-3F388033D79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15320" y="898187"/>
                <a:ext cx="1271975" cy="1536970"/>
              </a:xfrm>
              <a:prstGeom prst="rect">
                <a:avLst/>
              </a:prstGeom>
            </p:spPr>
          </p:pic>
        </p:grpSp>
        <p:grpSp>
          <p:nvGrpSpPr>
            <p:cNvPr id="37" name="Group 36">
              <a:extLst>
                <a:ext uri="{FF2B5EF4-FFF2-40B4-BE49-F238E27FC236}">
                  <a16:creationId xmlns:a16="http://schemas.microsoft.com/office/drawing/2014/main" id="{1E0770ED-D9B1-FD4E-9A27-7409BB83D8F8}"/>
                </a:ext>
              </a:extLst>
            </p:cNvPr>
            <p:cNvGrpSpPr/>
            <p:nvPr/>
          </p:nvGrpSpPr>
          <p:grpSpPr>
            <a:xfrm>
              <a:off x="810603" y="3604250"/>
              <a:ext cx="1038814" cy="1009292"/>
              <a:chOff x="393161" y="3594520"/>
              <a:chExt cx="1038814" cy="1009292"/>
            </a:xfrm>
          </p:grpSpPr>
          <p:grpSp>
            <p:nvGrpSpPr>
              <p:cNvPr id="21" name="Group 20">
                <a:extLst>
                  <a:ext uri="{FF2B5EF4-FFF2-40B4-BE49-F238E27FC236}">
                    <a16:creationId xmlns:a16="http://schemas.microsoft.com/office/drawing/2014/main" id="{18D10485-5831-1846-AD6C-7564A93AB1EA}"/>
                  </a:ext>
                </a:extLst>
              </p:cNvPr>
              <p:cNvGrpSpPr/>
              <p:nvPr/>
            </p:nvGrpSpPr>
            <p:grpSpPr>
              <a:xfrm>
                <a:off x="393161" y="3594520"/>
                <a:ext cx="1038814" cy="1009292"/>
                <a:chOff x="5452113" y="2657345"/>
                <a:chExt cx="1038814" cy="1009292"/>
              </a:xfrm>
            </p:grpSpPr>
            <p:cxnSp>
              <p:nvCxnSpPr>
                <p:cNvPr id="15" name="Straight Arrow Connector 14">
                  <a:extLst>
                    <a:ext uri="{FF2B5EF4-FFF2-40B4-BE49-F238E27FC236}">
                      <a16:creationId xmlns:a16="http://schemas.microsoft.com/office/drawing/2014/main" id="{D78E97A4-615F-5241-832C-E7399CCE5107}"/>
                    </a:ext>
                  </a:extLst>
                </p:cNvPr>
                <p:cNvCxnSpPr>
                  <a:cxnSpLocks/>
                </p:cNvCxnSpPr>
                <p:nvPr/>
              </p:nvCxnSpPr>
              <p:spPr>
                <a:xfrm>
                  <a:off x="5653355" y="2908674"/>
                  <a:ext cx="521013" cy="53625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7629429-BD0E-3E48-8E23-34EDE76A1EBE}"/>
                    </a:ext>
                  </a:extLst>
                </p:cNvPr>
                <p:cNvSpPr txBox="1">
                  <a:spLocks noChangeAspect="1"/>
                </p:cNvSpPr>
                <p:nvPr/>
              </p:nvSpPr>
              <p:spPr>
                <a:xfrm>
                  <a:off x="5452113" y="2657345"/>
                  <a:ext cx="402485" cy="307777"/>
                </a:xfrm>
                <a:prstGeom prst="rect">
                  <a:avLst/>
                </a:prstGeom>
                <a:noFill/>
              </p:spPr>
              <p:txBody>
                <a:bodyPr wrap="square" rtlCol="0">
                  <a:spAutoFit/>
                </a:bodyPr>
                <a:lstStyle/>
                <a:p>
                  <a:r>
                    <a:rPr lang="en-US" sz="1400" dirty="0">
                      <a:solidFill>
                        <a:schemeClr val="accent5"/>
                      </a:solidFill>
                      <a:latin typeface="Arial" panose="020B0604020202020204" pitchFamily="34" charset="0"/>
                      <a:cs typeface="Arial" panose="020B0604020202020204" pitchFamily="34" charset="0"/>
                    </a:rPr>
                    <a:t>T1</a:t>
                  </a:r>
                </a:p>
              </p:txBody>
            </p:sp>
            <p:sp>
              <p:nvSpPr>
                <p:cNvPr id="17" name="TextBox 16">
                  <a:extLst>
                    <a:ext uri="{FF2B5EF4-FFF2-40B4-BE49-F238E27FC236}">
                      <a16:creationId xmlns:a16="http://schemas.microsoft.com/office/drawing/2014/main" id="{1C6FD258-6D18-4A46-8D74-52A5324A487C}"/>
                    </a:ext>
                  </a:extLst>
                </p:cNvPr>
                <p:cNvSpPr txBox="1">
                  <a:spLocks noChangeAspect="1"/>
                </p:cNvSpPr>
                <p:nvPr/>
              </p:nvSpPr>
              <p:spPr>
                <a:xfrm>
                  <a:off x="6081260" y="3358860"/>
                  <a:ext cx="409667" cy="307777"/>
                </a:xfrm>
                <a:prstGeom prst="rect">
                  <a:avLst/>
                </a:prstGeom>
                <a:noFill/>
              </p:spPr>
              <p:txBody>
                <a:bodyPr wrap="square" rtlCol="0">
                  <a:spAutoFit/>
                </a:bodyPr>
                <a:lstStyle/>
                <a:p>
                  <a:r>
                    <a:rPr lang="en-US" sz="1400" dirty="0">
                      <a:solidFill>
                        <a:schemeClr val="accent5"/>
                      </a:solidFill>
                      <a:latin typeface="Arial" panose="020B0604020202020204" pitchFamily="34" charset="0"/>
                      <a:cs typeface="Arial" panose="020B0604020202020204" pitchFamily="34" charset="0"/>
                    </a:rPr>
                    <a:t>Tn</a:t>
                  </a:r>
                </a:p>
              </p:txBody>
            </p:sp>
          </p:grpSp>
          <p:sp>
            <p:nvSpPr>
              <p:cNvPr id="36" name="TextBox 35">
                <a:extLst>
                  <a:ext uri="{FF2B5EF4-FFF2-40B4-BE49-F238E27FC236}">
                    <a16:creationId xmlns:a16="http://schemas.microsoft.com/office/drawing/2014/main" id="{81D4397A-34F3-5A4E-89F3-5A4EDC81E663}"/>
                  </a:ext>
                </a:extLst>
              </p:cNvPr>
              <p:cNvSpPr txBox="1"/>
              <p:nvPr/>
            </p:nvSpPr>
            <p:spPr>
              <a:xfrm rot="2699551">
                <a:off x="426572" y="4032929"/>
                <a:ext cx="575542" cy="307777"/>
              </a:xfrm>
              <a:prstGeom prst="rect">
                <a:avLst/>
              </a:prstGeom>
              <a:noFill/>
            </p:spPr>
            <p:txBody>
              <a:bodyPr wrap="none" rtlCol="0">
                <a:spAutoFit/>
              </a:bodyPr>
              <a:lstStyle/>
              <a:p>
                <a:r>
                  <a:rPr lang="en-US" sz="1400" dirty="0">
                    <a:solidFill>
                      <a:schemeClr val="accent5"/>
                    </a:solidFill>
                    <a:latin typeface="Arial" panose="020B0604020202020204" pitchFamily="34" charset="0"/>
                    <a:cs typeface="Arial" panose="020B0604020202020204" pitchFamily="34" charset="0"/>
                  </a:rPr>
                  <a:t>Time</a:t>
                </a:r>
              </a:p>
            </p:txBody>
          </p:sp>
        </p:grpSp>
        <p:sp>
          <p:nvSpPr>
            <p:cNvPr id="40" name="Right Brace 39">
              <a:extLst>
                <a:ext uri="{FF2B5EF4-FFF2-40B4-BE49-F238E27FC236}">
                  <a16:creationId xmlns:a16="http://schemas.microsoft.com/office/drawing/2014/main" id="{311D5C07-1588-D04F-B2D7-2F908F3869F4}"/>
                </a:ext>
              </a:extLst>
            </p:cNvPr>
            <p:cNvSpPr/>
            <p:nvPr/>
          </p:nvSpPr>
          <p:spPr>
            <a:xfrm>
              <a:off x="3148224" y="2872860"/>
              <a:ext cx="186183" cy="1696573"/>
            </a:xfrm>
            <a:prstGeom prst="rightBrace">
              <a:avLst/>
            </a:prstGeom>
            <a:ln w="28575">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Right Arrow 40">
            <a:extLst>
              <a:ext uri="{FF2B5EF4-FFF2-40B4-BE49-F238E27FC236}">
                <a16:creationId xmlns:a16="http://schemas.microsoft.com/office/drawing/2014/main" id="{A478E72D-3413-5B4C-A367-9FB0AF97EF60}"/>
              </a:ext>
            </a:extLst>
          </p:cNvPr>
          <p:cNvSpPr/>
          <p:nvPr/>
        </p:nvSpPr>
        <p:spPr>
          <a:xfrm>
            <a:off x="3627017" y="3287685"/>
            <a:ext cx="1542217" cy="433279"/>
          </a:xfrm>
          <a:prstGeom prst="rightArrow">
            <a:avLst/>
          </a:prstGeom>
          <a:gradFill flip="none" rotWithShape="1">
            <a:gsLst>
              <a:gs pos="0">
                <a:srgbClr val="F60000"/>
              </a:gs>
              <a:gs pos="20000">
                <a:srgbClr val="FFFF00"/>
              </a:gs>
              <a:gs pos="49000">
                <a:srgbClr val="02E2F4"/>
              </a:gs>
              <a:gs pos="65000">
                <a:srgbClr val="1900FF"/>
              </a:gs>
              <a:gs pos="50000">
                <a:srgbClr val="00F6F3"/>
              </a:gs>
              <a:gs pos="35000">
                <a:srgbClr val="30FF39"/>
              </a:gs>
              <a:gs pos="80000">
                <a:srgbClr val="FE3EF6"/>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Audio Recording Oct 7, 2020 at 3:33:28 PM" descr="Audio Recording Oct 7, 2020 at 3:33:28 PM">
            <a:hlinkClick r:id="" action="ppaction://media"/>
            <a:extLst>
              <a:ext uri="{FF2B5EF4-FFF2-40B4-BE49-F238E27FC236}">
                <a16:creationId xmlns:a16="http://schemas.microsoft.com/office/drawing/2014/main" id="{1F747E52-B84C-9A4B-8DC4-9EB7044177C5}"/>
              </a:ext>
            </a:extLst>
          </p:cNvPr>
          <p:cNvPicPr>
            <a:picLocks noChangeAspect="1"/>
          </p:cNvPicPr>
          <p:nvPr>
            <a:audioFile r:link="rId1"/>
            <p:extLst>
              <p:ext uri="{DAA4B4D4-6D71-4841-9C94-3DE7FCFB9230}">
                <p14:media xmlns:p14="http://schemas.microsoft.com/office/powerpoint/2010/main" r:embed="rId2">
                  <p14:trim st="1690.1986" end="1644.8574"/>
                </p14:media>
              </p:ext>
            </p:extLst>
          </p:nvPr>
        </p:nvPicPr>
        <p:blipFill>
          <a:blip r:embed="rId10"/>
          <a:stretch>
            <a:fillRect/>
          </a:stretch>
        </p:blipFill>
        <p:spPr>
          <a:xfrm>
            <a:off x="8735017" y="11634"/>
            <a:ext cx="365760" cy="365760"/>
          </a:xfrm>
          <a:prstGeom prst="rect">
            <a:avLst/>
          </a:prstGeom>
          <a:solidFill>
            <a:schemeClr val="tx1">
              <a:lumMod val="50000"/>
              <a:lumOff val="50000"/>
            </a:schemeClr>
          </a:solidFill>
        </p:spPr>
      </p:pic>
    </p:spTree>
    <p:extLst>
      <p:ext uri="{BB962C8B-B14F-4D97-AF65-F5344CB8AC3E}">
        <p14:creationId xmlns:p14="http://schemas.microsoft.com/office/powerpoint/2010/main" val="30727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264"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2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3167227" y="867995"/>
            <a:ext cx="2495008" cy="1740278"/>
          </a:xfrm>
        </p:spPr>
        <p:txBody>
          <a:bodyPr/>
          <a:lstStyle/>
          <a:p>
            <a:pPr algn="just"/>
            <a:r>
              <a:rPr lang="en-US" b="1" dirty="0"/>
              <a:t>Phase Unwrapping:</a:t>
            </a:r>
          </a:p>
          <a:p>
            <a:pPr algn="just"/>
            <a:r>
              <a:rPr lang="en-US" b="1" i="1" dirty="0" err="1"/>
              <a:t>InSAR</a:t>
            </a:r>
            <a:r>
              <a:rPr lang="en-US" b="1" i="1" dirty="0"/>
              <a:t> </a:t>
            </a:r>
            <a:r>
              <a:rPr lang="en-US" dirty="0">
                <a:solidFill>
                  <a:schemeClr val="bg2">
                    <a:lumMod val="50000"/>
                  </a:schemeClr>
                </a:solidFill>
              </a:rPr>
              <a:t>measurements</a:t>
            </a:r>
            <a:r>
              <a:rPr lang="en-US" b="1" i="1" dirty="0"/>
              <a:t> quantify surface changes in cycles of 2</a:t>
            </a:r>
            <a:r>
              <a:rPr lang="en-US" b="1" i="1" dirty="0">
                <a:sym typeface="Symbol" pitchFamily="2" charset="2"/>
              </a:rPr>
              <a:t>. </a:t>
            </a:r>
            <a:r>
              <a:rPr lang="en-US" dirty="0">
                <a:solidFill>
                  <a:schemeClr val="bg2">
                    <a:lumMod val="50000"/>
                  </a:schemeClr>
                </a:solidFill>
                <a:sym typeface="Symbol" pitchFamily="2" charset="2"/>
              </a:rPr>
              <a:t>To be able</a:t>
            </a:r>
            <a:r>
              <a:rPr lang="en-US" b="1" i="1" dirty="0">
                <a:sym typeface="Symbol" pitchFamily="2" charset="2"/>
              </a:rPr>
              <a:t> to know the rate of change</a:t>
            </a:r>
            <a:r>
              <a:rPr lang="en-US" dirty="0">
                <a:sym typeface="Symbol" pitchFamily="2" charset="2"/>
              </a:rPr>
              <a:t> </a:t>
            </a:r>
            <a:r>
              <a:rPr lang="en-US" dirty="0">
                <a:solidFill>
                  <a:schemeClr val="bg2">
                    <a:lumMod val="50000"/>
                  </a:schemeClr>
                </a:solidFill>
                <a:sym typeface="Symbol" pitchFamily="2" charset="2"/>
              </a:rPr>
              <a:t>in metric units, </a:t>
            </a:r>
            <a:r>
              <a:rPr lang="en-US" b="1" i="1" dirty="0">
                <a:sym typeface="Symbol" pitchFamily="2" charset="2"/>
              </a:rPr>
              <a:t>we most quantify the number of cycles within an area on a interferogram.</a:t>
            </a:r>
            <a:r>
              <a:rPr lang="en-US" dirty="0">
                <a:sym typeface="Symbol" pitchFamily="2" charset="2"/>
              </a:rPr>
              <a:t> </a:t>
            </a:r>
            <a:r>
              <a:rPr lang="en-US" dirty="0">
                <a:solidFill>
                  <a:schemeClr val="bg2">
                    <a:lumMod val="50000"/>
                  </a:schemeClr>
                </a:solidFill>
                <a:sym typeface="Symbol" pitchFamily="2" charset="2"/>
              </a:rPr>
              <a:t>This process is know as phase-unwrapping.</a:t>
            </a:r>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a:xfrm>
            <a:off x="344699" y="216074"/>
            <a:ext cx="8454602" cy="430183"/>
          </a:xfrm>
        </p:spPr>
        <p:txBody>
          <a:bodyPr/>
          <a:lstStyle/>
          <a:p>
            <a:r>
              <a:rPr lang="en-US" dirty="0"/>
              <a:t>Problem Description</a:t>
            </a:r>
          </a:p>
        </p:txBody>
      </p:sp>
      <p:pic>
        <p:nvPicPr>
          <p:cNvPr id="38" name="Picture 37">
            <a:extLst>
              <a:ext uri="{FF2B5EF4-FFF2-40B4-BE49-F238E27FC236}">
                <a16:creationId xmlns:a16="http://schemas.microsoft.com/office/drawing/2014/main" id="{30E08294-05D5-FB41-A28F-3BB58E0C30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3147" y="506370"/>
            <a:ext cx="1637097" cy="4439239"/>
          </a:xfrm>
          <a:prstGeom prst="rect">
            <a:avLst/>
          </a:prstGeom>
        </p:spPr>
      </p:pic>
      <p:pic>
        <p:nvPicPr>
          <p:cNvPr id="40" name="Picture 39">
            <a:extLst>
              <a:ext uri="{FF2B5EF4-FFF2-40B4-BE49-F238E27FC236}">
                <a16:creationId xmlns:a16="http://schemas.microsoft.com/office/drawing/2014/main" id="{8AA2DE3F-8BC5-C644-86C2-6E30FA0A94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28711" y="506371"/>
            <a:ext cx="1637098" cy="4439238"/>
          </a:xfrm>
          <a:prstGeom prst="rect">
            <a:avLst/>
          </a:prstGeom>
        </p:spPr>
      </p:pic>
      <p:sp>
        <p:nvSpPr>
          <p:cNvPr id="57" name="TextBox 56">
            <a:extLst>
              <a:ext uri="{FF2B5EF4-FFF2-40B4-BE49-F238E27FC236}">
                <a16:creationId xmlns:a16="http://schemas.microsoft.com/office/drawing/2014/main" id="{605A86F0-D6EA-384E-9291-3804AD9427E7}"/>
              </a:ext>
            </a:extLst>
          </p:cNvPr>
          <p:cNvSpPr txBox="1"/>
          <p:nvPr/>
        </p:nvSpPr>
        <p:spPr>
          <a:xfrm>
            <a:off x="7677405" y="137037"/>
            <a:ext cx="1064587" cy="369332"/>
          </a:xfrm>
          <a:prstGeom prst="rect">
            <a:avLst/>
          </a:prstGeom>
          <a:noFill/>
        </p:spPr>
        <p:txBody>
          <a:bodyPr wrap="none" rtlCol="0">
            <a:spAutoFit/>
          </a:bodyPr>
          <a:lstStyle/>
          <a:p>
            <a:r>
              <a:rPr lang="en-US" b="1" dirty="0"/>
              <a:t>Wrapped</a:t>
            </a:r>
          </a:p>
        </p:txBody>
      </p:sp>
      <p:sp>
        <p:nvSpPr>
          <p:cNvPr id="58" name="TextBox 57">
            <a:extLst>
              <a:ext uri="{FF2B5EF4-FFF2-40B4-BE49-F238E27FC236}">
                <a16:creationId xmlns:a16="http://schemas.microsoft.com/office/drawing/2014/main" id="{380D4120-8967-D141-B115-B6A555CEB443}"/>
              </a:ext>
            </a:extLst>
          </p:cNvPr>
          <p:cNvSpPr txBox="1"/>
          <p:nvPr/>
        </p:nvSpPr>
        <p:spPr>
          <a:xfrm>
            <a:off x="5842970" y="137037"/>
            <a:ext cx="1304716" cy="369332"/>
          </a:xfrm>
          <a:prstGeom prst="rect">
            <a:avLst/>
          </a:prstGeom>
          <a:noFill/>
        </p:spPr>
        <p:txBody>
          <a:bodyPr wrap="none" rtlCol="0">
            <a:spAutoFit/>
          </a:bodyPr>
          <a:lstStyle/>
          <a:p>
            <a:r>
              <a:rPr lang="en-US" b="1" dirty="0"/>
              <a:t>Unwrapped</a:t>
            </a:r>
          </a:p>
        </p:txBody>
      </p:sp>
      <p:grpSp>
        <p:nvGrpSpPr>
          <p:cNvPr id="61" name="Group 60">
            <a:extLst>
              <a:ext uri="{FF2B5EF4-FFF2-40B4-BE49-F238E27FC236}">
                <a16:creationId xmlns:a16="http://schemas.microsoft.com/office/drawing/2014/main" id="{61F38EEB-15D4-4D42-91EC-8E6F7E1676CF}"/>
              </a:ext>
            </a:extLst>
          </p:cNvPr>
          <p:cNvGrpSpPr/>
          <p:nvPr/>
        </p:nvGrpSpPr>
        <p:grpSpPr>
          <a:xfrm>
            <a:off x="-2976" y="725083"/>
            <a:ext cx="3039681" cy="2459680"/>
            <a:chOff x="627607" y="2637461"/>
            <a:chExt cx="3039681" cy="2459680"/>
          </a:xfrm>
        </p:grpSpPr>
        <p:sp>
          <p:nvSpPr>
            <p:cNvPr id="55" name="Rectangle 54">
              <a:extLst>
                <a:ext uri="{FF2B5EF4-FFF2-40B4-BE49-F238E27FC236}">
                  <a16:creationId xmlns:a16="http://schemas.microsoft.com/office/drawing/2014/main" id="{2BAE48C9-05E3-C747-B049-A8020F98EB7E}"/>
                </a:ext>
              </a:extLst>
            </p:cNvPr>
            <p:cNvSpPr/>
            <p:nvPr/>
          </p:nvSpPr>
          <p:spPr>
            <a:xfrm>
              <a:off x="1278810" y="4209393"/>
              <a:ext cx="2388477" cy="581976"/>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507D9847-F136-7541-9E2E-08081E5601A7}"/>
                </a:ext>
              </a:extLst>
            </p:cNvPr>
            <p:cNvGrpSpPr/>
            <p:nvPr/>
          </p:nvGrpSpPr>
          <p:grpSpPr>
            <a:xfrm>
              <a:off x="1278811" y="2822127"/>
              <a:ext cx="2388477" cy="1969242"/>
              <a:chOff x="545139" y="2797570"/>
              <a:chExt cx="2388477" cy="1969242"/>
            </a:xfrm>
          </p:grpSpPr>
          <p:sp>
            <p:nvSpPr>
              <p:cNvPr id="25" name="Rectangle 24">
                <a:extLst>
                  <a:ext uri="{FF2B5EF4-FFF2-40B4-BE49-F238E27FC236}">
                    <a16:creationId xmlns:a16="http://schemas.microsoft.com/office/drawing/2014/main" id="{A96938CC-DB51-A14F-A765-FC343498CA84}"/>
                  </a:ext>
                </a:extLst>
              </p:cNvPr>
              <p:cNvSpPr/>
              <p:nvPr/>
            </p:nvSpPr>
            <p:spPr>
              <a:xfrm>
                <a:off x="545139" y="2797570"/>
                <a:ext cx="2388476" cy="19692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42E8E33C-32FD-7749-8035-69C1359337B2}"/>
                  </a:ext>
                </a:extLst>
              </p:cNvPr>
              <p:cNvSpPr/>
              <p:nvPr/>
            </p:nvSpPr>
            <p:spPr>
              <a:xfrm>
                <a:off x="545140" y="4240112"/>
                <a:ext cx="2388476" cy="504496"/>
              </a:xfrm>
              <a:custGeom>
                <a:avLst/>
                <a:gdLst>
                  <a:gd name="connsiteX0" fmla="*/ 0 w 2388476"/>
                  <a:gd name="connsiteY0" fmla="*/ 488731 h 504496"/>
                  <a:gd name="connsiteX1" fmla="*/ 307428 w 2388476"/>
                  <a:gd name="connsiteY1" fmla="*/ 15765 h 504496"/>
                  <a:gd name="connsiteX2" fmla="*/ 299545 w 2388476"/>
                  <a:gd name="connsiteY2" fmla="*/ 496613 h 504496"/>
                  <a:gd name="connsiteX3" fmla="*/ 599090 w 2388476"/>
                  <a:gd name="connsiteY3" fmla="*/ 23648 h 504496"/>
                  <a:gd name="connsiteX4" fmla="*/ 606973 w 2388476"/>
                  <a:gd name="connsiteY4" fmla="*/ 496613 h 504496"/>
                  <a:gd name="connsiteX5" fmla="*/ 914400 w 2388476"/>
                  <a:gd name="connsiteY5" fmla="*/ 23648 h 504496"/>
                  <a:gd name="connsiteX6" fmla="*/ 922283 w 2388476"/>
                  <a:gd name="connsiteY6" fmla="*/ 504496 h 504496"/>
                  <a:gd name="connsiteX7" fmla="*/ 1206062 w 2388476"/>
                  <a:gd name="connsiteY7" fmla="*/ 47296 h 504496"/>
                  <a:gd name="connsiteX8" fmla="*/ 1474076 w 2388476"/>
                  <a:gd name="connsiteY8" fmla="*/ 496613 h 504496"/>
                  <a:gd name="connsiteX9" fmla="*/ 1481959 w 2388476"/>
                  <a:gd name="connsiteY9" fmla="*/ 15765 h 504496"/>
                  <a:gd name="connsiteX10" fmla="*/ 1781504 w 2388476"/>
                  <a:gd name="connsiteY10" fmla="*/ 480848 h 504496"/>
                  <a:gd name="connsiteX11" fmla="*/ 1781504 w 2388476"/>
                  <a:gd name="connsiteY11" fmla="*/ 0 h 504496"/>
                  <a:gd name="connsiteX12" fmla="*/ 2081048 w 2388476"/>
                  <a:gd name="connsiteY12" fmla="*/ 496613 h 504496"/>
                  <a:gd name="connsiteX13" fmla="*/ 2096814 w 2388476"/>
                  <a:gd name="connsiteY13" fmla="*/ 15765 h 504496"/>
                  <a:gd name="connsiteX14" fmla="*/ 2388476 w 2388476"/>
                  <a:gd name="connsiteY14" fmla="*/ 496613 h 50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476" h="504496">
                    <a:moveTo>
                      <a:pt x="0" y="488731"/>
                    </a:moveTo>
                    <a:lnTo>
                      <a:pt x="307428" y="15765"/>
                    </a:lnTo>
                    <a:lnTo>
                      <a:pt x="299545" y="496613"/>
                    </a:lnTo>
                    <a:lnTo>
                      <a:pt x="599090" y="23648"/>
                    </a:lnTo>
                    <a:lnTo>
                      <a:pt x="606973" y="496613"/>
                    </a:lnTo>
                    <a:lnTo>
                      <a:pt x="914400" y="23648"/>
                    </a:lnTo>
                    <a:lnTo>
                      <a:pt x="922283" y="504496"/>
                    </a:lnTo>
                    <a:lnTo>
                      <a:pt x="1206062" y="47296"/>
                    </a:lnTo>
                    <a:lnTo>
                      <a:pt x="1474076" y="496613"/>
                    </a:lnTo>
                    <a:lnTo>
                      <a:pt x="1481959" y="15765"/>
                    </a:lnTo>
                    <a:lnTo>
                      <a:pt x="1781504" y="480848"/>
                    </a:lnTo>
                    <a:lnTo>
                      <a:pt x="1781504" y="0"/>
                    </a:lnTo>
                    <a:lnTo>
                      <a:pt x="2081048" y="496613"/>
                    </a:lnTo>
                    <a:lnTo>
                      <a:pt x="2096814" y="15765"/>
                    </a:lnTo>
                    <a:lnTo>
                      <a:pt x="2388476" y="496613"/>
                    </a:lnTo>
                  </a:path>
                </a:pathLst>
              </a:custGeom>
              <a:noFill/>
              <a:ln w="28575">
                <a:gradFill>
                  <a:gsLst>
                    <a:gs pos="0">
                      <a:srgbClr val="F60000"/>
                    </a:gs>
                    <a:gs pos="70000">
                      <a:srgbClr val="00FFE1"/>
                    </a:gs>
                    <a:gs pos="30000">
                      <a:srgbClr val="FFFF00"/>
                    </a:gs>
                    <a:gs pos="100000">
                      <a:srgbClr val="19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FDF26DCB-4F89-E648-99CF-C3BFAF0EADFF}"/>
                  </a:ext>
                </a:extLst>
              </p:cNvPr>
              <p:cNvSpPr/>
              <p:nvPr/>
            </p:nvSpPr>
            <p:spPr>
              <a:xfrm>
                <a:off x="545139" y="2797570"/>
                <a:ext cx="2388476" cy="1947038"/>
              </a:xfrm>
              <a:custGeom>
                <a:avLst/>
                <a:gdLst>
                  <a:gd name="connsiteX0" fmla="*/ 0 w 2333296"/>
                  <a:gd name="connsiteY0" fmla="*/ 1923393 h 1931276"/>
                  <a:gd name="connsiteX1" fmla="*/ 1182414 w 2333296"/>
                  <a:gd name="connsiteY1" fmla="*/ 0 h 1931276"/>
                  <a:gd name="connsiteX2" fmla="*/ 2333296 w 2333296"/>
                  <a:gd name="connsiteY2" fmla="*/ 1931276 h 1931276"/>
                </a:gdLst>
                <a:ahLst/>
                <a:cxnLst>
                  <a:cxn ang="0">
                    <a:pos x="connsiteX0" y="connsiteY0"/>
                  </a:cxn>
                  <a:cxn ang="0">
                    <a:pos x="connsiteX1" y="connsiteY1"/>
                  </a:cxn>
                  <a:cxn ang="0">
                    <a:pos x="connsiteX2" y="connsiteY2"/>
                  </a:cxn>
                </a:cxnLst>
                <a:rect l="l" t="t" r="r" b="b"/>
                <a:pathLst>
                  <a:path w="2333296" h="1931276">
                    <a:moveTo>
                      <a:pt x="0" y="1923393"/>
                    </a:moveTo>
                    <a:lnTo>
                      <a:pt x="1182414" y="0"/>
                    </a:lnTo>
                    <a:lnTo>
                      <a:pt x="2333296" y="1931276"/>
                    </a:lnTo>
                  </a:path>
                </a:pathLst>
              </a:custGeom>
              <a:noFill/>
              <a:ln w="28575">
                <a:gradFill flip="none" rotWithShape="1">
                  <a:gsLst>
                    <a:gs pos="0">
                      <a:srgbClr val="FF0000"/>
                    </a:gs>
                    <a:gs pos="29000">
                      <a:srgbClr val="FFFF00"/>
                    </a:gs>
                    <a:gs pos="70000">
                      <a:srgbClr val="00F6F3"/>
                    </a:gs>
                    <a:gs pos="99000">
                      <a:srgbClr val="1900FF"/>
                    </a:gs>
                  </a:gsLst>
                  <a:lin ang="54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560AB5C1-15DC-774C-8B2C-9FB294DC92E5}"/>
                </a:ext>
              </a:extLst>
            </p:cNvPr>
            <p:cNvSpPr txBox="1"/>
            <p:nvPr/>
          </p:nvSpPr>
          <p:spPr>
            <a:xfrm>
              <a:off x="908399" y="4080003"/>
              <a:ext cx="428322" cy="369332"/>
            </a:xfrm>
            <a:prstGeom prst="rect">
              <a:avLst/>
            </a:prstGeom>
            <a:noFill/>
          </p:spPr>
          <p:txBody>
            <a:bodyPr wrap="none" rtlCol="0">
              <a:spAutoFit/>
            </a:bodyPr>
            <a:lstStyle/>
            <a:p>
              <a:r>
                <a:rPr lang="en-US" dirty="0"/>
                <a:t>2</a:t>
              </a:r>
              <a:r>
                <a:rPr lang="en-US" dirty="0">
                  <a:sym typeface="Symbol" pitchFamily="2" charset="2"/>
                </a:rPr>
                <a:t></a:t>
              </a:r>
              <a:endParaRPr lang="en-US" dirty="0"/>
            </a:p>
          </p:txBody>
        </p:sp>
        <p:sp>
          <p:nvSpPr>
            <p:cNvPr id="43" name="TextBox 42">
              <a:extLst>
                <a:ext uri="{FF2B5EF4-FFF2-40B4-BE49-F238E27FC236}">
                  <a16:creationId xmlns:a16="http://schemas.microsoft.com/office/drawing/2014/main" id="{B3FE2AE3-3AF1-A24F-B0ED-69E3BB1CA9F2}"/>
                </a:ext>
              </a:extLst>
            </p:cNvPr>
            <p:cNvSpPr txBox="1"/>
            <p:nvPr/>
          </p:nvSpPr>
          <p:spPr>
            <a:xfrm>
              <a:off x="908399" y="2637461"/>
              <a:ext cx="428322" cy="369332"/>
            </a:xfrm>
            <a:prstGeom prst="rect">
              <a:avLst/>
            </a:prstGeom>
            <a:noFill/>
          </p:spPr>
          <p:txBody>
            <a:bodyPr wrap="none" rtlCol="0">
              <a:spAutoFit/>
            </a:bodyPr>
            <a:lstStyle/>
            <a:p>
              <a:r>
                <a:rPr lang="en-US" dirty="0">
                  <a:sym typeface="Symbol" pitchFamily="2" charset="2"/>
                </a:rPr>
                <a:t>8</a:t>
              </a:r>
              <a:endParaRPr lang="en-US" dirty="0"/>
            </a:p>
          </p:txBody>
        </p:sp>
        <p:sp>
          <p:nvSpPr>
            <p:cNvPr id="44" name="TextBox 43">
              <a:extLst>
                <a:ext uri="{FF2B5EF4-FFF2-40B4-BE49-F238E27FC236}">
                  <a16:creationId xmlns:a16="http://schemas.microsoft.com/office/drawing/2014/main" id="{B5671999-B104-044A-8C39-AD10BDB13E4C}"/>
                </a:ext>
              </a:extLst>
            </p:cNvPr>
            <p:cNvSpPr txBox="1"/>
            <p:nvPr/>
          </p:nvSpPr>
          <p:spPr>
            <a:xfrm>
              <a:off x="908399" y="3127899"/>
              <a:ext cx="428322" cy="369332"/>
            </a:xfrm>
            <a:prstGeom prst="rect">
              <a:avLst/>
            </a:prstGeom>
            <a:noFill/>
          </p:spPr>
          <p:txBody>
            <a:bodyPr wrap="none" rtlCol="0">
              <a:spAutoFit/>
            </a:bodyPr>
            <a:lstStyle/>
            <a:p>
              <a:r>
                <a:rPr lang="en-US" dirty="0">
                  <a:sym typeface="Symbol" pitchFamily="2" charset="2"/>
                </a:rPr>
                <a:t>6</a:t>
              </a:r>
              <a:endParaRPr lang="en-US" dirty="0"/>
            </a:p>
          </p:txBody>
        </p:sp>
        <p:sp>
          <p:nvSpPr>
            <p:cNvPr id="45" name="TextBox 44">
              <a:extLst>
                <a:ext uri="{FF2B5EF4-FFF2-40B4-BE49-F238E27FC236}">
                  <a16:creationId xmlns:a16="http://schemas.microsoft.com/office/drawing/2014/main" id="{D320E7B7-4637-0C45-80AE-07F1287D620C}"/>
                </a:ext>
              </a:extLst>
            </p:cNvPr>
            <p:cNvSpPr txBox="1"/>
            <p:nvPr/>
          </p:nvSpPr>
          <p:spPr>
            <a:xfrm>
              <a:off x="908399" y="3618338"/>
              <a:ext cx="428322" cy="369332"/>
            </a:xfrm>
            <a:prstGeom prst="rect">
              <a:avLst/>
            </a:prstGeom>
            <a:noFill/>
          </p:spPr>
          <p:txBody>
            <a:bodyPr wrap="none" rtlCol="0">
              <a:spAutoFit/>
            </a:bodyPr>
            <a:lstStyle/>
            <a:p>
              <a:r>
                <a:rPr lang="en-US" dirty="0">
                  <a:sym typeface="Symbol" pitchFamily="2" charset="2"/>
                </a:rPr>
                <a:t>4</a:t>
              </a:r>
              <a:endParaRPr lang="en-US" dirty="0"/>
            </a:p>
          </p:txBody>
        </p:sp>
        <p:sp>
          <p:nvSpPr>
            <p:cNvPr id="46" name="TextBox 45">
              <a:extLst>
                <a:ext uri="{FF2B5EF4-FFF2-40B4-BE49-F238E27FC236}">
                  <a16:creationId xmlns:a16="http://schemas.microsoft.com/office/drawing/2014/main" id="{1677AD02-A67C-2843-A472-CBD449AEAA0A}"/>
                </a:ext>
              </a:extLst>
            </p:cNvPr>
            <p:cNvSpPr txBox="1"/>
            <p:nvPr/>
          </p:nvSpPr>
          <p:spPr>
            <a:xfrm>
              <a:off x="977124" y="4543143"/>
              <a:ext cx="301686" cy="369332"/>
            </a:xfrm>
            <a:prstGeom prst="rect">
              <a:avLst/>
            </a:prstGeom>
            <a:noFill/>
          </p:spPr>
          <p:txBody>
            <a:bodyPr wrap="none" rtlCol="0">
              <a:spAutoFit/>
            </a:bodyPr>
            <a:lstStyle/>
            <a:p>
              <a:r>
                <a:rPr lang="en-US" dirty="0">
                  <a:sym typeface="Symbol" pitchFamily="2" charset="2"/>
                </a:rPr>
                <a:t>0</a:t>
              </a:r>
              <a:endParaRPr lang="en-US" dirty="0"/>
            </a:p>
          </p:txBody>
        </p:sp>
        <p:sp>
          <p:nvSpPr>
            <p:cNvPr id="47" name="TextBox 46">
              <a:extLst>
                <a:ext uri="{FF2B5EF4-FFF2-40B4-BE49-F238E27FC236}">
                  <a16:creationId xmlns:a16="http://schemas.microsoft.com/office/drawing/2014/main" id="{8788D0ED-0ACA-2E44-9E0A-0987DD10B9AF}"/>
                </a:ext>
              </a:extLst>
            </p:cNvPr>
            <p:cNvSpPr txBox="1"/>
            <p:nvPr/>
          </p:nvSpPr>
          <p:spPr>
            <a:xfrm rot="16200000">
              <a:off x="441819" y="3524883"/>
              <a:ext cx="740908" cy="369332"/>
            </a:xfrm>
            <a:prstGeom prst="rect">
              <a:avLst/>
            </a:prstGeom>
            <a:noFill/>
          </p:spPr>
          <p:txBody>
            <a:bodyPr wrap="none" rtlCol="0">
              <a:spAutoFit/>
            </a:bodyPr>
            <a:lstStyle/>
            <a:p>
              <a:r>
                <a:rPr lang="en-US" dirty="0"/>
                <a:t>Phase</a:t>
              </a:r>
            </a:p>
          </p:txBody>
        </p:sp>
        <p:sp>
          <p:nvSpPr>
            <p:cNvPr id="48" name="TextBox 47">
              <a:extLst>
                <a:ext uri="{FF2B5EF4-FFF2-40B4-BE49-F238E27FC236}">
                  <a16:creationId xmlns:a16="http://schemas.microsoft.com/office/drawing/2014/main" id="{28750629-17CF-134A-A71E-C9B2E98ECEC6}"/>
                </a:ext>
              </a:extLst>
            </p:cNvPr>
            <p:cNvSpPr txBox="1"/>
            <p:nvPr/>
          </p:nvSpPr>
          <p:spPr>
            <a:xfrm>
              <a:off x="2119266" y="4727809"/>
              <a:ext cx="707566" cy="369332"/>
            </a:xfrm>
            <a:prstGeom prst="rect">
              <a:avLst/>
            </a:prstGeom>
            <a:noFill/>
          </p:spPr>
          <p:txBody>
            <a:bodyPr wrap="none" rtlCol="0">
              <a:spAutoFit/>
            </a:bodyPr>
            <a:lstStyle/>
            <a:p>
              <a:r>
                <a:rPr lang="en-US" dirty="0"/>
                <a:t>Pixels</a:t>
              </a:r>
            </a:p>
          </p:txBody>
        </p:sp>
        <p:sp>
          <p:nvSpPr>
            <p:cNvPr id="59" name="TextBox 58">
              <a:extLst>
                <a:ext uri="{FF2B5EF4-FFF2-40B4-BE49-F238E27FC236}">
                  <a16:creationId xmlns:a16="http://schemas.microsoft.com/office/drawing/2014/main" id="{FCDC98CD-6E0D-3F46-AA6D-2CE6224A9696}"/>
                </a:ext>
              </a:extLst>
            </p:cNvPr>
            <p:cNvSpPr txBox="1"/>
            <p:nvPr/>
          </p:nvSpPr>
          <p:spPr>
            <a:xfrm>
              <a:off x="1948032" y="3895337"/>
              <a:ext cx="1050031" cy="369332"/>
            </a:xfrm>
            <a:prstGeom prst="rect">
              <a:avLst/>
            </a:prstGeom>
            <a:noFill/>
          </p:spPr>
          <p:txBody>
            <a:bodyPr wrap="none" rtlCol="0">
              <a:spAutoFit/>
            </a:bodyPr>
            <a:lstStyle/>
            <a:p>
              <a:r>
                <a:rPr lang="en-US" dirty="0"/>
                <a:t>Wrapped</a:t>
              </a:r>
            </a:p>
          </p:txBody>
        </p:sp>
        <p:sp>
          <p:nvSpPr>
            <p:cNvPr id="60" name="TextBox 59">
              <a:extLst>
                <a:ext uri="{FF2B5EF4-FFF2-40B4-BE49-F238E27FC236}">
                  <a16:creationId xmlns:a16="http://schemas.microsoft.com/office/drawing/2014/main" id="{9CC03603-7E2D-654E-AC13-F2CE517D12DE}"/>
                </a:ext>
              </a:extLst>
            </p:cNvPr>
            <p:cNvSpPr txBox="1"/>
            <p:nvPr/>
          </p:nvSpPr>
          <p:spPr>
            <a:xfrm rot="3511268">
              <a:off x="2444921" y="3239822"/>
              <a:ext cx="1284391" cy="369332"/>
            </a:xfrm>
            <a:prstGeom prst="rect">
              <a:avLst/>
            </a:prstGeom>
            <a:noFill/>
          </p:spPr>
          <p:txBody>
            <a:bodyPr wrap="none" rtlCol="0">
              <a:spAutoFit/>
            </a:bodyPr>
            <a:lstStyle/>
            <a:p>
              <a:r>
                <a:rPr lang="en-US" dirty="0"/>
                <a:t>Unwrapped</a:t>
              </a:r>
            </a:p>
          </p:txBody>
        </p:sp>
      </p:grpSp>
      <p:grpSp>
        <p:nvGrpSpPr>
          <p:cNvPr id="89" name="Group 88">
            <a:extLst>
              <a:ext uri="{FF2B5EF4-FFF2-40B4-BE49-F238E27FC236}">
                <a16:creationId xmlns:a16="http://schemas.microsoft.com/office/drawing/2014/main" id="{C50CC6D9-AB19-924B-AB6C-2401552B61F2}"/>
              </a:ext>
            </a:extLst>
          </p:cNvPr>
          <p:cNvGrpSpPr/>
          <p:nvPr/>
        </p:nvGrpSpPr>
        <p:grpSpPr>
          <a:xfrm>
            <a:off x="3376374" y="2788724"/>
            <a:ext cx="2121420" cy="661308"/>
            <a:chOff x="3352254" y="3374313"/>
            <a:chExt cx="2121420" cy="661308"/>
          </a:xfrm>
        </p:grpSpPr>
        <p:sp>
          <p:nvSpPr>
            <p:cNvPr id="62" name="TextBox 61">
              <a:extLst>
                <a:ext uri="{FF2B5EF4-FFF2-40B4-BE49-F238E27FC236}">
                  <a16:creationId xmlns:a16="http://schemas.microsoft.com/office/drawing/2014/main" id="{75972C65-01D4-7B4A-8AF0-1D956E9F5EC3}"/>
                </a:ext>
              </a:extLst>
            </p:cNvPr>
            <p:cNvSpPr txBox="1"/>
            <p:nvPr/>
          </p:nvSpPr>
          <p:spPr>
            <a:xfrm>
              <a:off x="3352254" y="3381801"/>
              <a:ext cx="2121419" cy="646331"/>
            </a:xfrm>
            <a:prstGeom prst="rect">
              <a:avLst/>
            </a:prstGeom>
            <a:noFill/>
          </p:spPr>
          <p:txBody>
            <a:bodyPr wrap="square" rtlCol="0">
              <a:spAutoFit/>
            </a:bodyPr>
            <a:lstStyle/>
            <a:p>
              <a:pPr algn="ctr"/>
              <a:r>
                <a:rPr lang="en-US" b="1" i="1" dirty="0"/>
                <a:t>Phase jumps due to unwrapping errors</a:t>
              </a:r>
            </a:p>
          </p:txBody>
        </p:sp>
        <p:sp>
          <p:nvSpPr>
            <p:cNvPr id="63" name="Double Brace 62">
              <a:extLst>
                <a:ext uri="{FF2B5EF4-FFF2-40B4-BE49-F238E27FC236}">
                  <a16:creationId xmlns:a16="http://schemas.microsoft.com/office/drawing/2014/main" id="{7E04BBA3-CECE-1949-8833-60F7A4096724}"/>
                </a:ext>
              </a:extLst>
            </p:cNvPr>
            <p:cNvSpPr/>
            <p:nvPr/>
          </p:nvSpPr>
          <p:spPr>
            <a:xfrm>
              <a:off x="3352254" y="3374313"/>
              <a:ext cx="2121420" cy="661308"/>
            </a:xfrm>
            <a:prstGeom prst="bracePair">
              <a:avLst/>
            </a:prstGeom>
            <a:ln w="28575">
              <a:solidFill>
                <a:srgbClr val="B34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7" name="Oval 86">
            <a:extLst>
              <a:ext uri="{FF2B5EF4-FFF2-40B4-BE49-F238E27FC236}">
                <a16:creationId xmlns:a16="http://schemas.microsoft.com/office/drawing/2014/main" id="{5EFEDBE5-D65B-F64F-9173-3D8E7092E477}"/>
              </a:ext>
            </a:extLst>
          </p:cNvPr>
          <p:cNvSpPr/>
          <p:nvPr/>
        </p:nvSpPr>
        <p:spPr>
          <a:xfrm>
            <a:off x="6046076" y="882870"/>
            <a:ext cx="756745" cy="1001110"/>
          </a:xfrm>
          <a:prstGeom prst="ellipse">
            <a:avLst/>
          </a:prstGeom>
          <a:noFill/>
          <a:ln w="28575">
            <a:solidFill>
              <a:srgbClr val="B34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E13811B-3B62-A842-96BB-C7FB18E350A8}"/>
              </a:ext>
            </a:extLst>
          </p:cNvPr>
          <p:cNvSpPr/>
          <p:nvPr/>
        </p:nvSpPr>
        <p:spPr>
          <a:xfrm>
            <a:off x="6046076" y="3564999"/>
            <a:ext cx="717227" cy="926266"/>
          </a:xfrm>
          <a:prstGeom prst="ellipse">
            <a:avLst/>
          </a:prstGeom>
          <a:noFill/>
          <a:ln w="28575">
            <a:solidFill>
              <a:srgbClr val="B34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2C3D13EF-09B8-8944-B74A-0AF8B1357261}"/>
              </a:ext>
            </a:extLst>
          </p:cNvPr>
          <p:cNvCxnSpPr>
            <a:stCxn id="62" idx="3"/>
          </p:cNvCxnSpPr>
          <p:nvPr/>
        </p:nvCxnSpPr>
        <p:spPr>
          <a:xfrm flipV="1">
            <a:off x="5497793" y="1735456"/>
            <a:ext cx="613774" cy="1383922"/>
          </a:xfrm>
          <a:prstGeom prst="straightConnector1">
            <a:avLst/>
          </a:prstGeom>
          <a:ln w="28575">
            <a:solidFill>
              <a:srgbClr val="B34D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89D0B270-B7EB-1446-985B-13CD657534F9}"/>
              </a:ext>
            </a:extLst>
          </p:cNvPr>
          <p:cNvCxnSpPr>
            <a:cxnSpLocks/>
            <a:stCxn id="62" idx="3"/>
          </p:cNvCxnSpPr>
          <p:nvPr/>
        </p:nvCxnSpPr>
        <p:spPr>
          <a:xfrm>
            <a:off x="5497793" y="3119378"/>
            <a:ext cx="548283" cy="699987"/>
          </a:xfrm>
          <a:prstGeom prst="straightConnector1">
            <a:avLst/>
          </a:prstGeom>
          <a:ln w="28575">
            <a:solidFill>
              <a:srgbClr val="B34D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257BBF2-9DD4-5A4C-BB03-8A6D1544445F}"/>
              </a:ext>
            </a:extLst>
          </p:cNvPr>
          <p:cNvCxnSpPr>
            <a:cxnSpLocks/>
            <a:stCxn id="63" idx="3"/>
          </p:cNvCxnSpPr>
          <p:nvPr/>
        </p:nvCxnSpPr>
        <p:spPr>
          <a:xfrm flipV="1">
            <a:off x="5497794" y="2341868"/>
            <a:ext cx="984035" cy="777510"/>
          </a:xfrm>
          <a:prstGeom prst="straightConnector1">
            <a:avLst/>
          </a:prstGeom>
          <a:ln w="28575">
            <a:solidFill>
              <a:srgbClr val="B34D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E65120E2-3603-C249-A3F5-901CCF4AE7B6}"/>
              </a:ext>
            </a:extLst>
          </p:cNvPr>
          <p:cNvSpPr/>
          <p:nvPr/>
        </p:nvSpPr>
        <p:spPr>
          <a:xfrm>
            <a:off x="6437352" y="1962806"/>
            <a:ext cx="247227" cy="366795"/>
          </a:xfrm>
          <a:prstGeom prst="ellipse">
            <a:avLst/>
          </a:prstGeom>
          <a:noFill/>
          <a:ln w="28575">
            <a:solidFill>
              <a:srgbClr val="B34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200295-DE70-2D41-99B6-6CA6BAB1931C}"/>
              </a:ext>
            </a:extLst>
          </p:cNvPr>
          <p:cNvSpPr txBox="1"/>
          <p:nvPr/>
        </p:nvSpPr>
        <p:spPr>
          <a:xfrm>
            <a:off x="216982" y="3551375"/>
            <a:ext cx="5226588" cy="1384995"/>
          </a:xfrm>
          <a:prstGeom prst="rect">
            <a:avLst/>
          </a:prstGeom>
          <a:noFill/>
        </p:spPr>
        <p:txBody>
          <a:bodyPr wrap="square" rtlCol="0">
            <a:spAutoFit/>
          </a:bodyPr>
          <a:lstStyle/>
          <a:p>
            <a:pPr algn="just"/>
            <a:r>
              <a:rPr lang="en-US" sz="1200" b="1" dirty="0" err="1">
                <a:latin typeface="Arial" panose="020B0604020202020204" pitchFamily="34" charset="0"/>
                <a:cs typeface="Arial" panose="020B0604020202020204" pitchFamily="34" charset="0"/>
              </a:rPr>
              <a:t>InSAR</a:t>
            </a:r>
            <a:r>
              <a:rPr lang="en-US" sz="1200" b="1" dirty="0">
                <a:latin typeface="Arial" panose="020B0604020202020204" pitchFamily="34" charset="0"/>
                <a:cs typeface="Arial" panose="020B0604020202020204" pitchFamily="34" charset="0"/>
              </a:rPr>
              <a:t> phase-unwrapping in coastal wetlands can be challenging:</a:t>
            </a:r>
            <a:r>
              <a:rPr lang="en-US" sz="1200" dirty="0">
                <a:latin typeface="Arial" panose="020B0604020202020204" pitchFamily="34" charset="0"/>
                <a:cs typeface="Arial" panose="020B0604020202020204" pitchFamily="34" charset="0"/>
              </a:rPr>
              <a:t> </a:t>
            </a:r>
          </a:p>
          <a:p>
            <a:pPr marL="228600" indent="-228600" algn="just">
              <a:buAutoNum type="arabicParenR"/>
            </a:pPr>
            <a:r>
              <a:rPr lang="en-US" sz="1200" b="1" i="1" dirty="0">
                <a:latin typeface="Arial" panose="020B0604020202020204" pitchFamily="34" charset="0"/>
                <a:cs typeface="Arial" panose="020B0604020202020204" pitchFamily="34" charset="0"/>
              </a:rPr>
              <a:t>Landscape is naturally separated into islands</a:t>
            </a:r>
            <a:r>
              <a:rPr lang="en-US" sz="1200" dirty="0">
                <a:latin typeface="Arial" panose="020B0604020202020204" pitchFamily="34" charset="0"/>
                <a:cs typeface="Arial" panose="020B0604020202020204" pitchFamily="34" charset="0"/>
              </a:rPr>
              <a:t>. </a:t>
            </a:r>
          </a:p>
          <a:p>
            <a:pPr marL="228600" indent="-228600" algn="just">
              <a:buAutoNum type="arabicParenR"/>
            </a:pPr>
            <a:r>
              <a:rPr lang="en-US" sz="1200" b="1" i="1" dirty="0">
                <a:latin typeface="Arial" panose="020B0604020202020204" pitchFamily="34" charset="0"/>
                <a:cs typeface="Arial" panose="020B0604020202020204" pitchFamily="34" charset="0"/>
              </a:rPr>
              <a:t>Tidal dynamics often drive large and rapid changes in water level.</a:t>
            </a:r>
          </a:p>
          <a:p>
            <a:pPr marL="228600" indent="-228600" algn="just">
              <a:buAutoNum type="arabicParenR"/>
            </a:pPr>
            <a:r>
              <a:rPr lang="en-US" sz="1200" b="1" i="1" dirty="0">
                <a:latin typeface="Arial" panose="020B0604020202020204" pitchFamily="34" charset="0"/>
                <a:cs typeface="Arial" panose="020B0604020202020204" pitchFamily="34" charset="0"/>
              </a:rPr>
              <a:t>Riverine flooding can overtop vegetation.</a:t>
            </a:r>
            <a:r>
              <a:rPr lang="en-US" sz="1200" dirty="0">
                <a:latin typeface="Arial" panose="020B0604020202020204" pitchFamily="34" charset="0"/>
                <a:cs typeface="Arial" panose="020B0604020202020204" pitchFamily="34" charset="0"/>
              </a:rPr>
              <a:t> </a:t>
            </a:r>
          </a:p>
          <a:p>
            <a:pPr algn="just"/>
            <a:r>
              <a:rPr lang="en-US" sz="1200" dirty="0">
                <a:solidFill>
                  <a:schemeClr val="bg2">
                    <a:lumMod val="50000"/>
                  </a:schemeClr>
                </a:solidFill>
                <a:latin typeface="Arial" panose="020B0604020202020204" pitchFamily="34" charset="0"/>
                <a:cs typeface="Arial" panose="020B0604020202020204" pitchFamily="34" charset="0"/>
              </a:rPr>
              <a:t>These phenomena cause </a:t>
            </a:r>
            <a:r>
              <a:rPr lang="en-US" sz="1200" b="1" i="1" dirty="0">
                <a:latin typeface="Arial" panose="020B0604020202020204" pitchFamily="34" charset="0"/>
                <a:cs typeface="Arial" panose="020B0604020202020204" pitchFamily="34" charset="0"/>
              </a:rPr>
              <a:t>fast temporal decorrelation</a:t>
            </a:r>
            <a:r>
              <a:rPr lang="en-US" sz="1200" dirty="0">
                <a:latin typeface="Arial" panose="020B0604020202020204" pitchFamily="34"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cs typeface="Arial" panose="020B0604020202020204" pitchFamily="34" charset="0"/>
              </a:rPr>
              <a:t>and</a:t>
            </a:r>
            <a:r>
              <a:rPr lang="en-US" sz="120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high phase gradients</a:t>
            </a:r>
            <a:r>
              <a:rPr lang="en-US" sz="1200" dirty="0">
                <a:latin typeface="Arial" panose="020B0604020202020204" pitchFamily="34" charset="0"/>
                <a:cs typeface="Arial" panose="020B0604020202020204" pitchFamily="34" charset="0"/>
              </a:rPr>
              <a:t>, </a:t>
            </a:r>
            <a:r>
              <a:rPr lang="en-US" sz="1200" dirty="0">
                <a:solidFill>
                  <a:schemeClr val="bg2">
                    <a:lumMod val="50000"/>
                  </a:schemeClr>
                </a:solidFill>
                <a:latin typeface="Arial" panose="020B0604020202020204" pitchFamily="34" charset="0"/>
                <a:cs typeface="Arial" panose="020B0604020202020204" pitchFamily="34" charset="0"/>
              </a:rPr>
              <a:t>resulting in incorrect numbers of phase cycles (2</a:t>
            </a:r>
            <a:r>
              <a:rPr lang="en-US" sz="1200" dirty="0">
                <a:solidFill>
                  <a:schemeClr val="bg2">
                    <a:lumMod val="50000"/>
                  </a:schemeClr>
                </a:solidFill>
                <a:latin typeface="Arial" panose="020B0604020202020204" pitchFamily="34" charset="0"/>
                <a:cs typeface="Arial" panose="020B0604020202020204" pitchFamily="34" charset="0"/>
                <a:sym typeface="Symbol" pitchFamily="2" charset="2"/>
              </a:rPr>
              <a:t></a:t>
            </a:r>
            <a:r>
              <a:rPr lang="en-US" sz="1200" dirty="0">
                <a:solidFill>
                  <a:schemeClr val="bg2">
                    <a:lumMod val="50000"/>
                  </a:schemeClr>
                </a:solidFill>
                <a:latin typeface="Arial" panose="020B0604020202020204" pitchFamily="34" charset="0"/>
                <a:cs typeface="Arial" panose="020B0604020202020204" pitchFamily="34" charset="0"/>
              </a:rPr>
              <a:t>) during phase unwrapping.</a:t>
            </a:r>
          </a:p>
        </p:txBody>
      </p:sp>
      <p:pic>
        <p:nvPicPr>
          <p:cNvPr id="6" name="Audio Recording Oct 7, 2020 at 3:42:49 PM" descr="Audio Recording Oct 7, 2020 at 3:42:49 PM">
            <a:hlinkClick r:id="" action="ppaction://media"/>
            <a:extLst>
              <a:ext uri="{FF2B5EF4-FFF2-40B4-BE49-F238E27FC236}">
                <a16:creationId xmlns:a16="http://schemas.microsoft.com/office/drawing/2014/main" id="{55613F4F-63AE-DE4E-8DDF-A31B475A68B3}"/>
              </a:ext>
            </a:extLst>
          </p:cNvPr>
          <p:cNvPicPr>
            <a:picLocks noChangeAspect="1"/>
          </p:cNvPicPr>
          <p:nvPr>
            <a:audioFile r:link="rId1"/>
            <p:extLst>
              <p:ext uri="{DAA4B4D4-6D71-4841-9C94-3DE7FCFB9230}">
                <p14:media xmlns:p14="http://schemas.microsoft.com/office/powerpoint/2010/main" r:embed="rId2">
                  <p14:trim st="1539.5667" end="1553.6986"/>
                </p14:media>
              </p:ext>
            </p:extLst>
          </p:nvPr>
        </p:nvPicPr>
        <p:blipFill>
          <a:blip r:embed="rId7"/>
          <a:stretch>
            <a:fillRect/>
          </a:stretch>
        </p:blipFill>
        <p:spPr>
          <a:xfrm>
            <a:off x="8767366" y="3679"/>
            <a:ext cx="369332" cy="369332"/>
          </a:xfrm>
          <a:prstGeom prst="rect">
            <a:avLst/>
          </a:prstGeom>
          <a:solidFill>
            <a:schemeClr val="tx1">
              <a:lumMod val="50000"/>
              <a:lumOff val="50000"/>
            </a:schemeClr>
          </a:solidFill>
          <a:ln w="28575">
            <a:noFill/>
            <a:prstDash val="sysDot"/>
          </a:ln>
        </p:spPr>
      </p:pic>
    </p:spTree>
    <p:extLst>
      <p:ext uri="{BB962C8B-B14F-4D97-AF65-F5344CB8AC3E}">
        <p14:creationId xmlns:p14="http://schemas.microsoft.com/office/powerpoint/2010/main" val="22490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93190DD3-0C41-CE4F-BA3A-BACD70FB6DA4}"/>
              </a:ext>
            </a:extLst>
          </p:cNvPr>
          <p:cNvSpPr/>
          <p:nvPr/>
        </p:nvSpPr>
        <p:spPr>
          <a:xfrm>
            <a:off x="5372251" y="2376497"/>
            <a:ext cx="3489035" cy="2545481"/>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A7814598-6EA8-DA4D-AF05-199E01889059}"/>
              </a:ext>
            </a:extLst>
          </p:cNvPr>
          <p:cNvSpPr/>
          <p:nvPr/>
        </p:nvSpPr>
        <p:spPr>
          <a:xfrm>
            <a:off x="1747033" y="2376497"/>
            <a:ext cx="3592178" cy="2545480"/>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71D5B365-2406-B640-B31D-3CF16966BCFD}"/>
              </a:ext>
            </a:extLst>
          </p:cNvPr>
          <p:cNvSpPr/>
          <p:nvPr/>
        </p:nvSpPr>
        <p:spPr>
          <a:xfrm>
            <a:off x="2970693" y="1697333"/>
            <a:ext cx="5649145" cy="426989"/>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9687152C-B343-2246-884F-8EC9482B1076}"/>
              </a:ext>
            </a:extLst>
          </p:cNvPr>
          <p:cNvSpPr/>
          <p:nvPr/>
        </p:nvSpPr>
        <p:spPr>
          <a:xfrm>
            <a:off x="2973733" y="1188270"/>
            <a:ext cx="5649145" cy="47438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 name="Text Placeholder 1">
            <a:extLst>
              <a:ext uri="{FF2B5EF4-FFF2-40B4-BE49-F238E27FC236}">
                <a16:creationId xmlns:a16="http://schemas.microsoft.com/office/drawing/2014/main" id="{E277D454-A50A-8741-AA0B-23CF4A7E8FCA}"/>
              </a:ext>
            </a:extLst>
          </p:cNvPr>
          <p:cNvSpPr>
            <a:spLocks noGrp="1"/>
          </p:cNvSpPr>
          <p:nvPr>
            <p:ph type="body" sz="quarter" idx="17"/>
          </p:nvPr>
        </p:nvSpPr>
        <p:spPr>
          <a:xfrm>
            <a:off x="2953620" y="784931"/>
            <a:ext cx="5598106" cy="1612534"/>
          </a:xfrm>
        </p:spPr>
        <p:txBody>
          <a:bodyPr/>
          <a:lstStyle/>
          <a:p>
            <a:pPr marL="228600" indent="-228600" algn="just">
              <a:buAutoNum type="arabicParenR"/>
            </a:pPr>
            <a:r>
              <a:rPr lang="en-US" sz="1000" dirty="0">
                <a:solidFill>
                  <a:schemeClr val="tx1">
                    <a:lumMod val="75000"/>
                    <a:lumOff val="25000"/>
                  </a:schemeClr>
                </a:solidFill>
              </a:rPr>
              <a:t>First we </a:t>
            </a:r>
            <a:r>
              <a:rPr lang="en-US" sz="1000" b="1" i="1" dirty="0"/>
              <a:t>apply bridging corrections to the interferograms with shortest temporal baseline</a:t>
            </a:r>
            <a:r>
              <a:rPr lang="en-US" sz="1000" dirty="0"/>
              <a:t>, </a:t>
            </a:r>
            <a:r>
              <a:rPr lang="en-US" sz="1000" dirty="0">
                <a:solidFill>
                  <a:schemeClr val="tx1">
                    <a:lumMod val="75000"/>
                    <a:lumOff val="25000"/>
                  </a:schemeClr>
                </a:solidFill>
              </a:rPr>
              <a:t>which are expected to have the least amount of unwrapping errors.</a:t>
            </a:r>
          </a:p>
          <a:p>
            <a:pPr marL="228600" indent="-228600" algn="just">
              <a:buAutoNum type="arabicParenR"/>
            </a:pPr>
            <a:r>
              <a:rPr lang="en-US" sz="1000" dirty="0">
                <a:solidFill>
                  <a:schemeClr val="bg2">
                    <a:lumMod val="50000"/>
                  </a:schemeClr>
                </a:solidFill>
              </a:rPr>
              <a:t>We</a:t>
            </a:r>
            <a:r>
              <a:rPr lang="en-US" sz="1000" dirty="0"/>
              <a:t> </a:t>
            </a:r>
            <a:r>
              <a:rPr lang="en-US" sz="1000" b="1" i="1" dirty="0"/>
              <a:t>increment the interferometric network one degree </a:t>
            </a:r>
            <a:r>
              <a:rPr lang="en-US" sz="1000" dirty="0">
                <a:solidFill>
                  <a:schemeClr val="bg2">
                    <a:lumMod val="50000"/>
                  </a:schemeClr>
                </a:solidFill>
              </a:rPr>
              <a:t>(2 connections between interferograms) and</a:t>
            </a:r>
            <a:r>
              <a:rPr lang="en-US" sz="1000" dirty="0"/>
              <a:t> </a:t>
            </a:r>
            <a:r>
              <a:rPr lang="en-US" sz="1000" b="1" i="1" dirty="0"/>
              <a:t>apply guided phase closure correction</a:t>
            </a:r>
            <a:r>
              <a:rPr lang="en-US" sz="1000" dirty="0"/>
              <a:t> </a:t>
            </a:r>
            <a:r>
              <a:rPr lang="en-US" sz="1000" b="1" i="1" dirty="0"/>
              <a:t>to the newly added interferograms</a:t>
            </a:r>
            <a:r>
              <a:rPr lang="en-US" sz="1000" dirty="0"/>
              <a:t>. </a:t>
            </a:r>
            <a:r>
              <a:rPr lang="en-US" sz="1000" dirty="0">
                <a:solidFill>
                  <a:schemeClr val="bg2">
                    <a:lumMod val="50000"/>
                  </a:schemeClr>
                </a:solidFill>
              </a:rPr>
              <a:t>We</a:t>
            </a:r>
            <a:r>
              <a:rPr lang="en-US" sz="1000" dirty="0">
                <a:solidFill>
                  <a:schemeClr val="tx1">
                    <a:lumMod val="75000"/>
                    <a:lumOff val="25000"/>
                  </a:schemeClr>
                </a:solidFill>
              </a:rPr>
              <a:t> </a:t>
            </a:r>
            <a:r>
              <a:rPr lang="en-US" sz="1000" b="1" i="1" dirty="0"/>
              <a:t>guide the correction using </a:t>
            </a:r>
            <a:r>
              <a:rPr lang="en-US" sz="1000" dirty="0">
                <a:solidFill>
                  <a:schemeClr val="bg2">
                    <a:lumMod val="50000"/>
                  </a:schemeClr>
                </a:solidFill>
              </a:rPr>
              <a:t>a mask from </a:t>
            </a:r>
            <a:r>
              <a:rPr lang="en-US" sz="1000" b="1" i="1" dirty="0"/>
              <a:t>the triplet closure</a:t>
            </a:r>
            <a:r>
              <a:rPr lang="en-US" sz="1000" dirty="0">
                <a:solidFill>
                  <a:schemeClr val="tx1">
                    <a:lumMod val="75000"/>
                    <a:lumOff val="25000"/>
                  </a:schemeClr>
                </a:solidFill>
              </a:rPr>
              <a:t>.</a:t>
            </a:r>
          </a:p>
          <a:p>
            <a:pPr marL="228600" indent="-228600" algn="just">
              <a:buAutoNum type="arabicParenR"/>
            </a:pPr>
            <a:r>
              <a:rPr lang="en-US" sz="1000" b="1" i="1" dirty="0"/>
              <a:t>Guided bridging corrections</a:t>
            </a:r>
            <a:r>
              <a:rPr lang="en-US" sz="1000" dirty="0"/>
              <a:t> </a:t>
            </a:r>
            <a:r>
              <a:rPr lang="en-US" sz="1000" dirty="0">
                <a:solidFill>
                  <a:schemeClr val="bg2">
                    <a:lumMod val="50000"/>
                  </a:schemeClr>
                </a:solidFill>
              </a:rPr>
              <a:t>are applied to the same interferograms </a:t>
            </a:r>
            <a:r>
              <a:rPr lang="en-US" sz="1000" b="1" i="1" dirty="0"/>
              <a:t>to correct for possible error islands left</a:t>
            </a:r>
            <a:r>
              <a:rPr lang="en-US" sz="1000" dirty="0"/>
              <a:t>. </a:t>
            </a:r>
            <a:r>
              <a:rPr lang="en-US" sz="1000" dirty="0">
                <a:solidFill>
                  <a:schemeClr val="bg2">
                    <a:lumMod val="50000"/>
                  </a:schemeClr>
                </a:solidFill>
              </a:rPr>
              <a:t>The integer triplet closure mask is again used as guide.</a:t>
            </a:r>
          </a:p>
          <a:p>
            <a:pPr marL="228600" indent="-228600" algn="just">
              <a:buAutoNum type="arabicParenR"/>
            </a:pPr>
            <a:r>
              <a:rPr lang="en-US" sz="1000" b="1" i="1" dirty="0"/>
              <a:t>Repeat steps 2 and 3 for</a:t>
            </a:r>
            <a:r>
              <a:rPr lang="en-US" sz="1000" dirty="0"/>
              <a:t> </a:t>
            </a:r>
            <a:r>
              <a:rPr lang="en-US" sz="1000" b="1" i="1" dirty="0"/>
              <a:t>subsequent interferometric network increments</a:t>
            </a:r>
            <a:r>
              <a:rPr lang="en-US" sz="1000" dirty="0"/>
              <a:t>.</a:t>
            </a:r>
          </a:p>
        </p:txBody>
      </p:sp>
      <p:sp>
        <p:nvSpPr>
          <p:cNvPr id="3" name="Text Placeholder 2">
            <a:extLst>
              <a:ext uri="{FF2B5EF4-FFF2-40B4-BE49-F238E27FC236}">
                <a16:creationId xmlns:a16="http://schemas.microsoft.com/office/drawing/2014/main" id="{984A7146-5543-9B4D-9341-971B7D71334D}"/>
              </a:ext>
            </a:extLst>
          </p:cNvPr>
          <p:cNvSpPr>
            <a:spLocks noGrp="1"/>
          </p:cNvSpPr>
          <p:nvPr>
            <p:ph type="body" sz="quarter" idx="3"/>
          </p:nvPr>
        </p:nvSpPr>
        <p:spPr>
          <a:xfrm>
            <a:off x="101607" y="41985"/>
            <a:ext cx="2302634" cy="430183"/>
          </a:xfrm>
        </p:spPr>
        <p:txBody>
          <a:bodyPr/>
          <a:lstStyle/>
          <a:p>
            <a:r>
              <a:rPr lang="en-US" dirty="0"/>
              <a:t>Methodology</a:t>
            </a:r>
          </a:p>
        </p:txBody>
      </p:sp>
      <p:pic>
        <p:nvPicPr>
          <p:cNvPr id="12" name="Picture 11">
            <a:extLst>
              <a:ext uri="{FF2B5EF4-FFF2-40B4-BE49-F238E27FC236}">
                <a16:creationId xmlns:a16="http://schemas.microsoft.com/office/drawing/2014/main" id="{6D5D0823-03C6-5746-A5B7-813D4D1901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97818" y="2378816"/>
            <a:ext cx="683566" cy="2155838"/>
          </a:xfrm>
          <a:prstGeom prst="rect">
            <a:avLst/>
          </a:prstGeom>
        </p:spPr>
      </p:pic>
      <p:sp>
        <p:nvSpPr>
          <p:cNvPr id="15" name="TextBox 14">
            <a:extLst>
              <a:ext uri="{FF2B5EF4-FFF2-40B4-BE49-F238E27FC236}">
                <a16:creationId xmlns:a16="http://schemas.microsoft.com/office/drawing/2014/main" id="{737751ED-0D5E-AE4D-9D75-A848714C5F7B}"/>
              </a:ext>
            </a:extLst>
          </p:cNvPr>
          <p:cNvSpPr txBox="1"/>
          <p:nvPr/>
        </p:nvSpPr>
        <p:spPr>
          <a:xfrm>
            <a:off x="48800" y="1428043"/>
            <a:ext cx="2758307" cy="338554"/>
          </a:xfrm>
          <a:prstGeom prst="rect">
            <a:avLst/>
          </a:prstGeom>
          <a:noFill/>
        </p:spPr>
        <p:txBody>
          <a:bodyPr wrap="square" rtlCol="0">
            <a:spAutoFit/>
          </a:bodyPr>
          <a:lstStyle/>
          <a:p>
            <a:pPr algn="just"/>
            <a:r>
              <a:rPr lang="en-US" sz="800" b="1" i="1" dirty="0">
                <a:latin typeface="Arial" panose="020B0604020202020204" pitchFamily="34" charset="0"/>
                <a:cs typeface="Arial" panose="020B0604020202020204" pitchFamily="34" charset="0"/>
              </a:rPr>
              <a:t>Triplet closure phase</a:t>
            </a:r>
            <a:r>
              <a:rPr lang="en-US" sz="800" i="1" dirty="0">
                <a:latin typeface="Arial" panose="020B0604020202020204" pitchFamily="34" charset="0"/>
                <a:cs typeface="Arial" panose="020B0604020202020204" pitchFamily="34" charset="0"/>
              </a:rPr>
              <a:t> (CP) is expected to be: </a:t>
            </a:r>
          </a:p>
          <a:p>
            <a:pPr algn="just"/>
            <a:r>
              <a:rPr lang="en-US" sz="800" i="1" dirty="0">
                <a:latin typeface="Arial" panose="020B0604020202020204" pitchFamily="34" charset="0"/>
                <a:cs typeface="Arial" panose="020B0604020202020204" pitchFamily="34" charset="0"/>
              </a:rPr>
              <a:t>CP= ﻿UW(</a:t>
            </a:r>
            <a:r>
              <a:rPr lang="el-GR" sz="800" i="1" dirty="0">
                <a:latin typeface="Arial" panose="020B0604020202020204" pitchFamily="34" charset="0"/>
                <a:cs typeface="Arial" panose="020B0604020202020204" pitchFamily="34" charset="0"/>
              </a:rPr>
              <a:t>φ</a:t>
            </a:r>
            <a:r>
              <a:rPr lang="en-US" sz="800" i="1" dirty="0">
                <a:latin typeface="Arial" panose="020B0604020202020204" pitchFamily="34" charset="0"/>
                <a:cs typeface="Arial" panose="020B0604020202020204" pitchFamily="34" charset="0"/>
              </a:rPr>
              <a:t>1 − </a:t>
            </a:r>
            <a:r>
              <a:rPr lang="el-GR" sz="800" i="1" dirty="0">
                <a:latin typeface="Arial" panose="020B0604020202020204" pitchFamily="34" charset="0"/>
                <a:cs typeface="Arial" panose="020B0604020202020204" pitchFamily="34" charset="0"/>
              </a:rPr>
              <a:t>φ </a:t>
            </a:r>
            <a:r>
              <a:rPr lang="en-US" sz="800" i="1" dirty="0">
                <a:latin typeface="Arial" panose="020B0604020202020204" pitchFamily="34" charset="0"/>
                <a:cs typeface="Arial" panose="020B0604020202020204" pitchFamily="34" charset="0"/>
              </a:rPr>
              <a:t>0) + UW(</a:t>
            </a:r>
            <a:r>
              <a:rPr lang="el-GR" sz="800" i="1" dirty="0">
                <a:latin typeface="Arial" panose="020B0604020202020204" pitchFamily="34" charset="0"/>
                <a:cs typeface="Arial" panose="020B0604020202020204" pitchFamily="34" charset="0"/>
              </a:rPr>
              <a:t>φ </a:t>
            </a:r>
            <a:r>
              <a:rPr lang="en-US" sz="800" i="1" dirty="0">
                <a:latin typeface="Arial" panose="020B0604020202020204" pitchFamily="34" charset="0"/>
                <a:cs typeface="Arial" panose="020B0604020202020204" pitchFamily="34" charset="0"/>
              </a:rPr>
              <a:t>2 − </a:t>
            </a:r>
            <a:r>
              <a:rPr lang="el-GR" sz="800" i="1" dirty="0">
                <a:latin typeface="Arial" panose="020B0604020202020204" pitchFamily="34" charset="0"/>
                <a:cs typeface="Arial" panose="020B0604020202020204" pitchFamily="34" charset="0"/>
              </a:rPr>
              <a:t>φ </a:t>
            </a:r>
            <a:r>
              <a:rPr lang="en-US" sz="800" i="1" dirty="0">
                <a:latin typeface="Arial" panose="020B0604020202020204" pitchFamily="34" charset="0"/>
                <a:cs typeface="Arial" panose="020B0604020202020204" pitchFamily="34" charset="0"/>
              </a:rPr>
              <a:t>1) + UW(</a:t>
            </a:r>
            <a:r>
              <a:rPr lang="el-GR" sz="800" i="1" dirty="0">
                <a:latin typeface="Arial" panose="020B0604020202020204" pitchFamily="34" charset="0"/>
                <a:cs typeface="Arial" panose="020B0604020202020204" pitchFamily="34" charset="0"/>
              </a:rPr>
              <a:t>φ </a:t>
            </a:r>
            <a:r>
              <a:rPr lang="en-US" sz="800" i="1" dirty="0">
                <a:latin typeface="Arial" panose="020B0604020202020204" pitchFamily="34" charset="0"/>
                <a:cs typeface="Arial" panose="020B0604020202020204" pitchFamily="34" charset="0"/>
              </a:rPr>
              <a:t>0 − </a:t>
            </a:r>
            <a:r>
              <a:rPr lang="el-GR" sz="800" i="1" dirty="0">
                <a:latin typeface="Arial" panose="020B0604020202020204" pitchFamily="34" charset="0"/>
                <a:cs typeface="Arial" panose="020B0604020202020204" pitchFamily="34" charset="0"/>
              </a:rPr>
              <a:t>φ</a:t>
            </a:r>
            <a:r>
              <a:rPr lang="en-US" sz="800" i="1" dirty="0">
                <a:latin typeface="Arial" panose="020B0604020202020204" pitchFamily="34" charset="0"/>
                <a:cs typeface="Arial" panose="020B0604020202020204" pitchFamily="34" charset="0"/>
              </a:rPr>
              <a:t>2) = 0</a:t>
            </a:r>
          </a:p>
        </p:txBody>
      </p:sp>
      <p:grpSp>
        <p:nvGrpSpPr>
          <p:cNvPr id="33" name="Group 32">
            <a:extLst>
              <a:ext uri="{FF2B5EF4-FFF2-40B4-BE49-F238E27FC236}">
                <a16:creationId xmlns:a16="http://schemas.microsoft.com/office/drawing/2014/main" id="{6C356B44-D893-D94A-8253-17D90BE89912}"/>
              </a:ext>
            </a:extLst>
          </p:cNvPr>
          <p:cNvGrpSpPr/>
          <p:nvPr/>
        </p:nvGrpSpPr>
        <p:grpSpPr>
          <a:xfrm>
            <a:off x="433231" y="596806"/>
            <a:ext cx="1868252" cy="958068"/>
            <a:chOff x="7166436" y="64934"/>
            <a:chExt cx="2323334" cy="1160960"/>
          </a:xfrm>
        </p:grpSpPr>
        <p:pic>
          <p:nvPicPr>
            <p:cNvPr id="16" name="Picture 15">
              <a:extLst>
                <a:ext uri="{FF2B5EF4-FFF2-40B4-BE49-F238E27FC236}">
                  <a16:creationId xmlns:a16="http://schemas.microsoft.com/office/drawing/2014/main" id="{E016DD76-3750-5645-95AC-AC0A138CA5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66436" y="64934"/>
              <a:ext cx="1993701" cy="954766"/>
            </a:xfrm>
            <a:prstGeom prst="rect">
              <a:avLst/>
            </a:prstGeom>
          </p:spPr>
        </p:pic>
        <p:sp>
          <p:nvSpPr>
            <p:cNvPr id="18" name="TextBox 17">
              <a:extLst>
                <a:ext uri="{FF2B5EF4-FFF2-40B4-BE49-F238E27FC236}">
                  <a16:creationId xmlns:a16="http://schemas.microsoft.com/office/drawing/2014/main" id="{C7DCD50C-8313-0E4E-BCF2-C36D24A414AB}"/>
                </a:ext>
              </a:extLst>
            </p:cNvPr>
            <p:cNvSpPr txBox="1"/>
            <p:nvPr/>
          </p:nvSpPr>
          <p:spPr>
            <a:xfrm>
              <a:off x="7936734" y="778348"/>
              <a:ext cx="1553036" cy="447546"/>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(Hussain et al., 2016)</a:t>
              </a:r>
            </a:p>
            <a:p>
              <a:endParaRPr lang="en-US" sz="1000" dirty="0">
                <a:latin typeface="Arial" panose="020B0604020202020204" pitchFamily="34" charset="0"/>
                <a:cs typeface="Arial" panose="020B0604020202020204" pitchFamily="34" charset="0"/>
              </a:endParaRPr>
            </a:p>
          </p:txBody>
        </p:sp>
      </p:grpSp>
      <p:pic>
        <p:nvPicPr>
          <p:cNvPr id="20" name="Picture 19">
            <a:extLst>
              <a:ext uri="{FF2B5EF4-FFF2-40B4-BE49-F238E27FC236}">
                <a16:creationId xmlns:a16="http://schemas.microsoft.com/office/drawing/2014/main" id="{A9398648-AA6C-8F4C-BBDB-96CFA976966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35041" y="2445140"/>
            <a:ext cx="473930" cy="2031208"/>
          </a:xfrm>
          <a:prstGeom prst="rect">
            <a:avLst/>
          </a:prstGeom>
        </p:spPr>
      </p:pic>
      <p:pic>
        <p:nvPicPr>
          <p:cNvPr id="19" name="Picture 18">
            <a:extLst>
              <a:ext uri="{FF2B5EF4-FFF2-40B4-BE49-F238E27FC236}">
                <a16:creationId xmlns:a16="http://schemas.microsoft.com/office/drawing/2014/main" id="{1BAD72C6-5B87-AA48-A224-7A83D3140BE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5052" y="2428396"/>
            <a:ext cx="1188080" cy="2031209"/>
          </a:xfrm>
          <a:prstGeom prst="rect">
            <a:avLst/>
          </a:prstGeom>
        </p:spPr>
      </p:pic>
      <p:cxnSp>
        <p:nvCxnSpPr>
          <p:cNvPr id="21" name="Straight Arrow Connector 20">
            <a:extLst>
              <a:ext uri="{FF2B5EF4-FFF2-40B4-BE49-F238E27FC236}">
                <a16:creationId xmlns:a16="http://schemas.microsoft.com/office/drawing/2014/main" id="{A014507B-6005-4146-9061-DB970CFD47A7}"/>
              </a:ext>
            </a:extLst>
          </p:cNvPr>
          <p:cNvCxnSpPr>
            <a:cxnSpLocks/>
          </p:cNvCxnSpPr>
          <p:nvPr/>
        </p:nvCxnSpPr>
        <p:spPr>
          <a:xfrm flipV="1">
            <a:off x="2001766" y="4988635"/>
            <a:ext cx="5688912" cy="1"/>
          </a:xfrm>
          <a:prstGeom prst="straightConnector1">
            <a:avLst/>
          </a:prstGeom>
          <a:ln w="5715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D78192B9-0EA9-6E4F-A996-B06D3658CE80}"/>
              </a:ext>
            </a:extLst>
          </p:cNvPr>
          <p:cNvSpPr/>
          <p:nvPr/>
        </p:nvSpPr>
        <p:spPr>
          <a:xfrm>
            <a:off x="-58792" y="4822653"/>
            <a:ext cx="2128108" cy="276999"/>
          </a:xfrm>
          <a:prstGeom prst="rect">
            <a:avLst/>
          </a:prstGeom>
        </p:spPr>
        <p:txBody>
          <a:bodyPr wrap="square">
            <a:spAutoFit/>
          </a:bodyPr>
          <a:lstStyle/>
          <a:p>
            <a:pPr algn="ctr"/>
            <a:r>
              <a:rPr lang="en-US" sz="1200" b="1" i="1" dirty="0"/>
              <a:t>Original unwrapped phase</a:t>
            </a:r>
          </a:p>
        </p:txBody>
      </p:sp>
      <p:sp>
        <p:nvSpPr>
          <p:cNvPr id="23" name="Rectangle 22">
            <a:extLst>
              <a:ext uri="{FF2B5EF4-FFF2-40B4-BE49-F238E27FC236}">
                <a16:creationId xmlns:a16="http://schemas.microsoft.com/office/drawing/2014/main" id="{35B27741-23C7-BD49-BFB8-52529A6FC200}"/>
              </a:ext>
            </a:extLst>
          </p:cNvPr>
          <p:cNvSpPr/>
          <p:nvPr/>
        </p:nvSpPr>
        <p:spPr>
          <a:xfrm>
            <a:off x="7523102" y="4734025"/>
            <a:ext cx="1586265" cy="461665"/>
          </a:xfrm>
          <a:prstGeom prst="rect">
            <a:avLst/>
          </a:prstGeom>
        </p:spPr>
        <p:txBody>
          <a:bodyPr wrap="square">
            <a:spAutoFit/>
          </a:bodyPr>
          <a:lstStyle/>
          <a:p>
            <a:pPr algn="ctr"/>
            <a:r>
              <a:rPr lang="en-US" sz="1200" b="1" i="1" dirty="0"/>
              <a:t>Corrected unwrapped phase</a:t>
            </a:r>
          </a:p>
        </p:txBody>
      </p:sp>
      <p:sp>
        <p:nvSpPr>
          <p:cNvPr id="24" name="TextBox 23">
            <a:extLst>
              <a:ext uri="{FF2B5EF4-FFF2-40B4-BE49-F238E27FC236}">
                <a16:creationId xmlns:a16="http://schemas.microsoft.com/office/drawing/2014/main" id="{A0FF1A7F-09D9-6241-8E54-C82345332FA0}"/>
              </a:ext>
            </a:extLst>
          </p:cNvPr>
          <p:cNvSpPr txBox="1"/>
          <p:nvPr/>
        </p:nvSpPr>
        <p:spPr>
          <a:xfrm>
            <a:off x="406476" y="4423583"/>
            <a:ext cx="1292341" cy="246221"/>
          </a:xfrm>
          <a:prstGeom prst="rect">
            <a:avLst/>
          </a:prstGeom>
          <a:noFill/>
        </p:spPr>
        <p:txBody>
          <a:bodyPr wrap="none" rtlCol="0">
            <a:spAutoFit/>
          </a:bodyPr>
          <a:lstStyle/>
          <a:p>
            <a:r>
              <a:rPr lang="en-US" sz="1000" b="1" i="1" dirty="0"/>
              <a:t>Interferogram triplet</a:t>
            </a:r>
          </a:p>
        </p:txBody>
      </p:sp>
      <p:pic>
        <p:nvPicPr>
          <p:cNvPr id="9" name="Picture 8">
            <a:extLst>
              <a:ext uri="{FF2B5EF4-FFF2-40B4-BE49-F238E27FC236}">
                <a16:creationId xmlns:a16="http://schemas.microsoft.com/office/drawing/2014/main" id="{E92B8DFB-4725-6C45-ABFA-480DBBF5110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71606" y="2453818"/>
            <a:ext cx="393333" cy="2042672"/>
          </a:xfrm>
          <a:prstGeom prst="rect">
            <a:avLst/>
          </a:prstGeom>
        </p:spPr>
      </p:pic>
      <p:pic>
        <p:nvPicPr>
          <p:cNvPr id="13" name="Picture 12">
            <a:extLst>
              <a:ext uri="{FF2B5EF4-FFF2-40B4-BE49-F238E27FC236}">
                <a16:creationId xmlns:a16="http://schemas.microsoft.com/office/drawing/2014/main" id="{F8AEAA95-8FDF-E445-90EF-064462690A2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263104" y="2477654"/>
            <a:ext cx="406265" cy="2069039"/>
          </a:xfrm>
          <a:prstGeom prst="rect">
            <a:avLst/>
          </a:prstGeom>
        </p:spPr>
      </p:pic>
      <p:pic>
        <p:nvPicPr>
          <p:cNvPr id="28" name="Picture 27">
            <a:extLst>
              <a:ext uri="{FF2B5EF4-FFF2-40B4-BE49-F238E27FC236}">
                <a16:creationId xmlns:a16="http://schemas.microsoft.com/office/drawing/2014/main" id="{0CD15CAA-5EBA-E74C-9481-AE6C3024393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87711" y="2403463"/>
            <a:ext cx="685828" cy="2134500"/>
          </a:xfrm>
          <a:prstGeom prst="rect">
            <a:avLst/>
          </a:prstGeom>
        </p:spPr>
      </p:pic>
      <p:pic>
        <p:nvPicPr>
          <p:cNvPr id="14" name="Picture 13">
            <a:extLst>
              <a:ext uri="{FF2B5EF4-FFF2-40B4-BE49-F238E27FC236}">
                <a16:creationId xmlns:a16="http://schemas.microsoft.com/office/drawing/2014/main" id="{BBA66FEB-3162-CE4F-A7F6-837C1C84AC4C}"/>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2693838" y="2445140"/>
            <a:ext cx="390099" cy="2031208"/>
          </a:xfrm>
          <a:prstGeom prst="rect">
            <a:avLst/>
          </a:prstGeom>
        </p:spPr>
      </p:pic>
      <p:sp>
        <p:nvSpPr>
          <p:cNvPr id="32" name="TextBox 31">
            <a:extLst>
              <a:ext uri="{FF2B5EF4-FFF2-40B4-BE49-F238E27FC236}">
                <a16:creationId xmlns:a16="http://schemas.microsoft.com/office/drawing/2014/main" id="{86508623-7DCE-F748-BF96-1B1345ADB8A2}"/>
              </a:ext>
            </a:extLst>
          </p:cNvPr>
          <p:cNvSpPr txBox="1"/>
          <p:nvPr/>
        </p:nvSpPr>
        <p:spPr>
          <a:xfrm>
            <a:off x="521122" y="1866933"/>
            <a:ext cx="1170358" cy="400110"/>
          </a:xfrm>
          <a:prstGeom prst="rect">
            <a:avLst/>
          </a:prstGeom>
          <a:noFill/>
        </p:spPr>
        <p:txBody>
          <a:bodyPr wrap="square" rtlCol="0">
            <a:spAutoFit/>
          </a:bodyPr>
          <a:lstStyle/>
          <a:p>
            <a:pPr algn="ctr"/>
            <a:r>
              <a:rPr lang="en-US" sz="1000" b="1" i="1" dirty="0">
                <a:latin typeface="Arial" panose="020B0604020202020204" pitchFamily="34" charset="0"/>
                <a:cs typeface="Arial" panose="020B0604020202020204" pitchFamily="34" charset="0"/>
              </a:rPr>
              <a:t>Interferogram to be corrected</a:t>
            </a:r>
          </a:p>
        </p:txBody>
      </p:sp>
      <p:sp>
        <p:nvSpPr>
          <p:cNvPr id="34" name="TextBox 33">
            <a:extLst>
              <a:ext uri="{FF2B5EF4-FFF2-40B4-BE49-F238E27FC236}">
                <a16:creationId xmlns:a16="http://schemas.microsoft.com/office/drawing/2014/main" id="{FE5DC89E-0809-C846-9B01-B76EC26E1B26}"/>
              </a:ext>
            </a:extLst>
          </p:cNvPr>
          <p:cNvSpPr txBox="1"/>
          <p:nvPr/>
        </p:nvSpPr>
        <p:spPr>
          <a:xfrm>
            <a:off x="2514662" y="77045"/>
            <a:ext cx="6440422" cy="707886"/>
          </a:xfrm>
          <a:prstGeom prst="rect">
            <a:avLst/>
          </a:prstGeom>
          <a:noFill/>
        </p:spPr>
        <p:txBody>
          <a:bodyPr wrap="square" rtlCol="0">
            <a:spAutoFit/>
          </a:bodyPr>
          <a:lstStyle/>
          <a:p>
            <a:pPr algn="just"/>
            <a:r>
              <a:rPr lang="en-US" sz="1000" dirty="0">
                <a:solidFill>
                  <a:schemeClr val="bg2">
                    <a:lumMod val="50000"/>
                  </a:schemeClr>
                </a:solidFill>
                <a:latin typeface="Arial" panose="020B0604020202020204" pitchFamily="34" charset="0"/>
                <a:cs typeface="Arial" panose="020B0604020202020204" pitchFamily="34" charset="0"/>
              </a:rPr>
              <a:t>Our correction algorithm consist of an </a:t>
            </a:r>
            <a:r>
              <a:rPr lang="en-US" sz="1000" b="1" i="1" dirty="0">
                <a:latin typeface="Arial" panose="020B0604020202020204" pitchFamily="34" charset="0"/>
                <a:cs typeface="Arial" panose="020B0604020202020204" pitchFamily="34" charset="0"/>
              </a:rPr>
              <a:t>iterative process of bridging between islands (spatial domain) and phase closure between interferograms (time domain)</a:t>
            </a:r>
            <a:r>
              <a:rPr lang="en-US" sz="1000" dirty="0">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Bridging algorithm uses the spatial relationship of phase within pixels to correct for unwrapping errors. Phase closure looks into the phase relationship in time within the same pixel to find the correct phase cycle.</a:t>
            </a:r>
          </a:p>
        </p:txBody>
      </p:sp>
      <p:sp>
        <p:nvSpPr>
          <p:cNvPr id="35" name="Down Arrow 34">
            <a:extLst>
              <a:ext uri="{FF2B5EF4-FFF2-40B4-BE49-F238E27FC236}">
                <a16:creationId xmlns:a16="http://schemas.microsoft.com/office/drawing/2014/main" id="{0777163F-0620-5047-A75A-52428021AD1A}"/>
              </a:ext>
            </a:extLst>
          </p:cNvPr>
          <p:cNvSpPr/>
          <p:nvPr/>
        </p:nvSpPr>
        <p:spPr>
          <a:xfrm>
            <a:off x="1026788" y="2225531"/>
            <a:ext cx="159026" cy="199505"/>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72452336-FD87-BF4A-9F46-52AF4DF7B05B}"/>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3173613" y="2452266"/>
            <a:ext cx="332083" cy="2008938"/>
          </a:xfrm>
          <a:prstGeom prst="rect">
            <a:avLst/>
          </a:prstGeom>
        </p:spPr>
      </p:pic>
      <p:sp>
        <p:nvSpPr>
          <p:cNvPr id="42" name="TextBox 41">
            <a:extLst>
              <a:ext uri="{FF2B5EF4-FFF2-40B4-BE49-F238E27FC236}">
                <a16:creationId xmlns:a16="http://schemas.microsoft.com/office/drawing/2014/main" id="{E13FF5B2-81DC-8447-9E04-179E47023EBA}"/>
              </a:ext>
            </a:extLst>
          </p:cNvPr>
          <p:cNvSpPr txBox="1"/>
          <p:nvPr/>
        </p:nvSpPr>
        <p:spPr>
          <a:xfrm>
            <a:off x="4079910" y="4494938"/>
            <a:ext cx="1292342" cy="400110"/>
          </a:xfrm>
          <a:prstGeom prst="rect">
            <a:avLst/>
          </a:prstGeom>
          <a:noFill/>
        </p:spPr>
        <p:txBody>
          <a:bodyPr wrap="square" rtlCol="0">
            <a:spAutoFit/>
          </a:bodyPr>
          <a:lstStyle/>
          <a:p>
            <a:pPr algn="ctr"/>
            <a:r>
              <a:rPr lang="en-US" sz="1000" b="1" i="1" dirty="0"/>
              <a:t>Phase-closure correction result</a:t>
            </a:r>
          </a:p>
        </p:txBody>
      </p:sp>
      <p:sp>
        <p:nvSpPr>
          <p:cNvPr id="43" name="TextBox 42">
            <a:extLst>
              <a:ext uri="{FF2B5EF4-FFF2-40B4-BE49-F238E27FC236}">
                <a16:creationId xmlns:a16="http://schemas.microsoft.com/office/drawing/2014/main" id="{C77893F2-D96B-E943-B7B8-50BBCC947DA3}"/>
              </a:ext>
            </a:extLst>
          </p:cNvPr>
          <p:cNvSpPr txBox="1"/>
          <p:nvPr/>
        </p:nvSpPr>
        <p:spPr>
          <a:xfrm>
            <a:off x="6277027" y="4434636"/>
            <a:ext cx="1370549" cy="553998"/>
          </a:xfrm>
          <a:prstGeom prst="rect">
            <a:avLst/>
          </a:prstGeom>
          <a:noFill/>
        </p:spPr>
        <p:txBody>
          <a:bodyPr wrap="square" rtlCol="0">
            <a:spAutoFit/>
          </a:bodyPr>
          <a:lstStyle/>
          <a:p>
            <a:pPr algn="ctr"/>
            <a:r>
              <a:rPr lang="en-US" sz="1000" b="1" i="1" dirty="0"/>
              <a:t>Bridge connections with nearby components</a:t>
            </a:r>
          </a:p>
        </p:txBody>
      </p:sp>
      <p:sp>
        <p:nvSpPr>
          <p:cNvPr id="44" name="TextBox 43">
            <a:extLst>
              <a:ext uri="{FF2B5EF4-FFF2-40B4-BE49-F238E27FC236}">
                <a16:creationId xmlns:a16="http://schemas.microsoft.com/office/drawing/2014/main" id="{F372B59C-AD94-BB41-A242-BA0E193A1170}"/>
              </a:ext>
            </a:extLst>
          </p:cNvPr>
          <p:cNvSpPr txBox="1"/>
          <p:nvPr/>
        </p:nvSpPr>
        <p:spPr>
          <a:xfrm>
            <a:off x="7132536" y="3190341"/>
            <a:ext cx="1194168" cy="830997"/>
          </a:xfrm>
          <a:prstGeom prst="rect">
            <a:avLst/>
          </a:prstGeom>
          <a:noFill/>
        </p:spPr>
        <p:txBody>
          <a:bodyPr wrap="square" rtlCol="0">
            <a:spAutoFit/>
          </a:bodyPr>
          <a:lstStyle/>
          <a:p>
            <a:r>
              <a:rPr lang="en-US" sz="800" b="1" i="1" dirty="0">
                <a:latin typeface="Arial" panose="020B0604020202020204" pitchFamily="34" charset="0"/>
                <a:cs typeface="Arial" panose="020B0604020202020204" pitchFamily="34" charset="0"/>
              </a:rPr>
              <a:t>3 bridges are formed with the nearest components</a:t>
            </a:r>
            <a:r>
              <a:rPr lang="en-US" sz="800" dirty="0">
                <a:latin typeface="Arial" panose="020B0604020202020204" pitchFamily="34" charset="0"/>
                <a:cs typeface="Arial" panose="020B0604020202020204" pitchFamily="34" charset="0"/>
              </a:rPr>
              <a:t>. </a:t>
            </a:r>
            <a:r>
              <a:rPr lang="en-US" sz="800" dirty="0">
                <a:solidFill>
                  <a:schemeClr val="bg2">
                    <a:lumMod val="50000"/>
                  </a:schemeClr>
                </a:solidFill>
                <a:latin typeface="Arial" panose="020B0604020202020204" pitchFamily="34" charset="0"/>
                <a:cs typeface="Arial" panose="020B0604020202020204" pitchFamily="34" charset="0"/>
              </a:rPr>
              <a:t>The bridge with lower coherence STD is used as reliable.</a:t>
            </a:r>
          </a:p>
        </p:txBody>
      </p:sp>
      <p:sp>
        <p:nvSpPr>
          <p:cNvPr id="45" name="TextBox 44">
            <a:extLst>
              <a:ext uri="{FF2B5EF4-FFF2-40B4-BE49-F238E27FC236}">
                <a16:creationId xmlns:a16="http://schemas.microsoft.com/office/drawing/2014/main" id="{0F1AC889-877F-5647-BB4A-880F1F36EC5A}"/>
              </a:ext>
            </a:extLst>
          </p:cNvPr>
          <p:cNvSpPr txBox="1"/>
          <p:nvPr/>
        </p:nvSpPr>
        <p:spPr>
          <a:xfrm>
            <a:off x="3517389" y="3054041"/>
            <a:ext cx="1050729" cy="830997"/>
          </a:xfrm>
          <a:prstGeom prst="rect">
            <a:avLst/>
          </a:prstGeom>
          <a:noFill/>
        </p:spPr>
        <p:txBody>
          <a:bodyPr wrap="square" rtlCol="0">
            <a:spAutoFit/>
          </a:bodyPr>
          <a:lstStyle/>
          <a:p>
            <a:r>
              <a:rPr lang="en-US" sz="800" b="1" i="1" dirty="0">
                <a:latin typeface="Arial" panose="020B0604020202020204" pitchFamily="34" charset="0"/>
                <a:cs typeface="Arial" panose="020B0604020202020204" pitchFamily="34" charset="0"/>
              </a:rPr>
              <a:t>A random phase sampling within each component </a:t>
            </a:r>
            <a:r>
              <a:rPr lang="en-US" sz="800" dirty="0">
                <a:solidFill>
                  <a:schemeClr val="bg2">
                    <a:lumMod val="50000"/>
                  </a:schemeClr>
                </a:solidFill>
                <a:latin typeface="Arial" panose="020B0604020202020204" pitchFamily="34" charset="0"/>
                <a:cs typeface="Arial" panose="020B0604020202020204" pitchFamily="34" charset="0"/>
              </a:rPr>
              <a:t>is performed to estimate the phase offsets.</a:t>
            </a:r>
          </a:p>
        </p:txBody>
      </p:sp>
      <p:sp>
        <p:nvSpPr>
          <p:cNvPr id="46" name="TextBox 45">
            <a:extLst>
              <a:ext uri="{FF2B5EF4-FFF2-40B4-BE49-F238E27FC236}">
                <a16:creationId xmlns:a16="http://schemas.microsoft.com/office/drawing/2014/main" id="{772F9DC4-9007-BB45-BFD7-DEA3D6C87D0A}"/>
              </a:ext>
            </a:extLst>
          </p:cNvPr>
          <p:cNvSpPr txBox="1"/>
          <p:nvPr/>
        </p:nvSpPr>
        <p:spPr>
          <a:xfrm>
            <a:off x="1689214" y="4459605"/>
            <a:ext cx="1292342" cy="400110"/>
          </a:xfrm>
          <a:prstGeom prst="rect">
            <a:avLst/>
          </a:prstGeom>
          <a:noFill/>
        </p:spPr>
        <p:txBody>
          <a:bodyPr wrap="square" rtlCol="0">
            <a:spAutoFit/>
          </a:bodyPr>
          <a:lstStyle/>
          <a:p>
            <a:pPr algn="ctr"/>
            <a:r>
              <a:rPr lang="en-US" sz="1000" b="1" i="1" dirty="0"/>
              <a:t>Triplet integer ambiguity</a:t>
            </a:r>
          </a:p>
        </p:txBody>
      </p:sp>
      <p:sp>
        <p:nvSpPr>
          <p:cNvPr id="47" name="TextBox 46">
            <a:extLst>
              <a:ext uri="{FF2B5EF4-FFF2-40B4-BE49-F238E27FC236}">
                <a16:creationId xmlns:a16="http://schemas.microsoft.com/office/drawing/2014/main" id="{3320CEB9-7E45-C141-BEC4-3FC2E36C448E}"/>
              </a:ext>
            </a:extLst>
          </p:cNvPr>
          <p:cNvSpPr txBox="1"/>
          <p:nvPr/>
        </p:nvSpPr>
        <p:spPr>
          <a:xfrm>
            <a:off x="5342699" y="4521870"/>
            <a:ext cx="1292342" cy="400110"/>
          </a:xfrm>
          <a:prstGeom prst="rect">
            <a:avLst/>
          </a:prstGeom>
          <a:noFill/>
        </p:spPr>
        <p:txBody>
          <a:bodyPr wrap="square" rtlCol="0">
            <a:spAutoFit/>
          </a:bodyPr>
          <a:lstStyle/>
          <a:p>
            <a:pPr algn="ctr"/>
            <a:r>
              <a:rPr lang="en-US" sz="1000" b="1" i="1" dirty="0"/>
              <a:t>Triplet integer ambiguity</a:t>
            </a:r>
          </a:p>
        </p:txBody>
      </p:sp>
      <p:pic>
        <p:nvPicPr>
          <p:cNvPr id="4" name="Audio Recording Oct 7, 2020 at 3:53:51 PM" descr="Audio Recording Oct 7, 2020 at 3:53:51 PM">
            <a:hlinkClick r:id="" action="ppaction://media"/>
            <a:extLst>
              <a:ext uri="{FF2B5EF4-FFF2-40B4-BE49-F238E27FC236}">
                <a16:creationId xmlns:a16="http://schemas.microsoft.com/office/drawing/2014/main" id="{5C43203F-99A3-1D42-BA66-3B237D3901D1}"/>
              </a:ext>
            </a:extLst>
          </p:cNvPr>
          <p:cNvPicPr>
            <a:picLocks noChangeAspect="1"/>
          </p:cNvPicPr>
          <p:nvPr>
            <a:audioFile r:link="rId1"/>
            <p:extLst>
              <p:ext uri="{DAA4B4D4-6D71-4841-9C94-3DE7FCFB9230}">
                <p14:media xmlns:p14="http://schemas.microsoft.com/office/powerpoint/2010/main" r:embed="rId2">
                  <p14:trim st="1687.5682" end="1305.9308"/>
                </p14:media>
              </p:ext>
            </p:extLst>
          </p:nvPr>
        </p:nvPicPr>
        <p:blipFill>
          <a:blip r:embed="rId14"/>
          <a:stretch>
            <a:fillRect/>
          </a:stretch>
        </p:blipFill>
        <p:spPr>
          <a:xfrm>
            <a:off x="8729801" y="606503"/>
            <a:ext cx="365760" cy="365760"/>
          </a:xfrm>
          <a:prstGeom prst="rect">
            <a:avLst/>
          </a:prstGeom>
          <a:solidFill>
            <a:schemeClr val="tx1">
              <a:lumMod val="50000"/>
              <a:lumOff val="50000"/>
            </a:schemeClr>
          </a:solidFill>
        </p:spPr>
      </p:pic>
    </p:spTree>
    <p:extLst>
      <p:ext uri="{BB962C8B-B14F-4D97-AF65-F5344CB8AC3E}">
        <p14:creationId xmlns:p14="http://schemas.microsoft.com/office/powerpoint/2010/main" val="1029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4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DD3B9-A11E-2646-AFB3-9B5B4E3C0AC9}"/>
              </a:ext>
            </a:extLst>
          </p:cNvPr>
          <p:cNvSpPr>
            <a:spLocks noGrp="1"/>
          </p:cNvSpPr>
          <p:nvPr>
            <p:ph type="body" sz="quarter" idx="17"/>
          </p:nvPr>
        </p:nvSpPr>
        <p:spPr>
          <a:xfrm>
            <a:off x="4904919" y="4313221"/>
            <a:ext cx="4085676" cy="802943"/>
          </a:xfrm>
        </p:spPr>
        <p:txBody>
          <a:bodyPr/>
          <a:lstStyle/>
          <a:p>
            <a:pPr algn="just"/>
            <a:r>
              <a:rPr lang="en-US" b="1" i="1" dirty="0"/>
              <a:t>Future work</a:t>
            </a:r>
            <a:r>
              <a:rPr lang="en-US" dirty="0"/>
              <a:t> </a:t>
            </a:r>
            <a:r>
              <a:rPr lang="en-US" dirty="0">
                <a:solidFill>
                  <a:schemeClr val="bg2">
                    <a:lumMod val="50000"/>
                  </a:schemeClr>
                </a:solidFill>
              </a:rPr>
              <a:t>will include </a:t>
            </a:r>
            <a:r>
              <a:rPr lang="en-US" b="1" i="1" dirty="0"/>
              <a:t>further</a:t>
            </a:r>
            <a:r>
              <a:rPr lang="en-US" dirty="0"/>
              <a:t> </a:t>
            </a:r>
            <a:r>
              <a:rPr lang="en-US" dirty="0">
                <a:solidFill>
                  <a:schemeClr val="bg2">
                    <a:lumMod val="50000"/>
                  </a:schemeClr>
                </a:solidFill>
              </a:rPr>
              <a:t>and more robust </a:t>
            </a:r>
            <a:r>
              <a:rPr lang="en-US" b="1" i="1" dirty="0"/>
              <a:t>comparison with tide-gauge stations</a:t>
            </a:r>
            <a:r>
              <a:rPr lang="en-US" dirty="0"/>
              <a:t> </a:t>
            </a:r>
            <a:r>
              <a:rPr lang="en-US" dirty="0">
                <a:solidFill>
                  <a:schemeClr val="bg2">
                    <a:lumMod val="50000"/>
                  </a:schemeClr>
                </a:solidFill>
              </a:rPr>
              <a:t>as well as </a:t>
            </a:r>
            <a:r>
              <a:rPr lang="en-US" b="1" i="1" dirty="0"/>
              <a:t>adjustments to improve corrections for very small narrow areas</a:t>
            </a:r>
            <a:r>
              <a:rPr lang="en-US" dirty="0"/>
              <a:t> </a:t>
            </a:r>
            <a:r>
              <a:rPr lang="en-US" dirty="0">
                <a:solidFill>
                  <a:schemeClr val="bg2">
                    <a:lumMod val="50000"/>
                  </a:schemeClr>
                </a:solidFill>
              </a:rPr>
              <a:t>with unwrapping error. </a:t>
            </a:r>
          </a:p>
          <a:p>
            <a:pPr algn="just"/>
            <a:endParaRPr lang="en-US" dirty="0"/>
          </a:p>
        </p:txBody>
      </p:sp>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a:xfrm>
            <a:off x="303721" y="133718"/>
            <a:ext cx="8454602" cy="430183"/>
          </a:xfrm>
        </p:spPr>
        <p:txBody>
          <a:bodyPr/>
          <a:lstStyle/>
          <a:p>
            <a:r>
              <a:rPr lang="en-US" dirty="0"/>
              <a:t>Results</a:t>
            </a:r>
          </a:p>
        </p:txBody>
      </p:sp>
      <p:sp>
        <p:nvSpPr>
          <p:cNvPr id="42" name="TextBox 41">
            <a:extLst>
              <a:ext uri="{FF2B5EF4-FFF2-40B4-BE49-F238E27FC236}">
                <a16:creationId xmlns:a16="http://schemas.microsoft.com/office/drawing/2014/main" id="{0EEC1645-B739-8948-908D-9D7A9B976CF8}"/>
              </a:ext>
            </a:extLst>
          </p:cNvPr>
          <p:cNvSpPr txBox="1"/>
          <p:nvPr/>
        </p:nvSpPr>
        <p:spPr>
          <a:xfrm>
            <a:off x="0" y="563111"/>
            <a:ext cx="3108715" cy="2123658"/>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solidFill>
                  <a:schemeClr val="bg2">
                    <a:lumMod val="50000"/>
                  </a:schemeClr>
                </a:solidFill>
                <a:latin typeface="Arial" panose="020B0604020202020204" pitchFamily="34" charset="0"/>
                <a:cs typeface="Arial" panose="020B0604020202020204" pitchFamily="34" charset="0"/>
              </a:rPr>
              <a:t>Time-series analysis of the corrected interferometric stack is performed to retrieve the dynamics of water-level change throughout the wetlands</a:t>
            </a:r>
            <a:r>
              <a:rPr lang="en-US" sz="1200" dirty="0">
                <a:latin typeface="Arial" panose="020B0604020202020204" pitchFamily="34" charset="0"/>
                <a:cs typeface="Arial" panose="020B0604020202020204" pitchFamily="34" charset="0"/>
              </a:rPr>
              <a:t>. </a:t>
            </a:r>
          </a:p>
          <a:p>
            <a:pPr algn="just"/>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b="1" i="1" dirty="0">
                <a:latin typeface="Arial" panose="020B0604020202020204" pitchFamily="34" charset="0"/>
                <a:cs typeface="Arial" panose="020B0604020202020204" pitchFamily="34" charset="0"/>
              </a:rPr>
              <a:t>Results show relative water-level increase higher than 25cm</a:t>
            </a:r>
            <a:r>
              <a:rPr lang="en-US" sz="1200" dirty="0">
                <a:latin typeface="Arial" panose="020B0604020202020204" pitchFamily="34" charset="0"/>
                <a:cs typeface="Arial" panose="020B0604020202020204" pitchFamily="34" charset="0"/>
              </a:rPr>
              <a:t> </a:t>
            </a:r>
            <a:r>
              <a:rPr lang="en-US" sz="1200" dirty="0">
                <a:solidFill>
                  <a:schemeClr val="bg2">
                    <a:lumMod val="50000"/>
                  </a:schemeClr>
                </a:solidFill>
                <a:latin typeface="Arial" panose="020B0604020202020204" pitchFamily="34" charset="0"/>
                <a:cs typeface="Arial" panose="020B0604020202020204" pitchFamily="34" charset="0"/>
              </a:rPr>
              <a:t>during high tide. The largest rate of change can be observed in red/orange colors in the edges of the deltas (figure to the right). </a:t>
            </a:r>
          </a:p>
          <a:p>
            <a:endParaRPr lang="en-US" sz="12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384DBF5-38B9-F248-B85F-FD48EC32D8D0}"/>
              </a:ext>
            </a:extLst>
          </p:cNvPr>
          <p:cNvGrpSpPr>
            <a:grpSpLocks noChangeAspect="1"/>
          </p:cNvGrpSpPr>
          <p:nvPr/>
        </p:nvGrpSpPr>
        <p:grpSpPr>
          <a:xfrm>
            <a:off x="3146337" y="332495"/>
            <a:ext cx="5908333" cy="2519248"/>
            <a:chOff x="229704" y="2893093"/>
            <a:chExt cx="5239186" cy="2233931"/>
          </a:xfrm>
        </p:grpSpPr>
        <p:pic>
          <p:nvPicPr>
            <p:cNvPr id="25" name="Picture 24">
              <a:extLst>
                <a:ext uri="{FF2B5EF4-FFF2-40B4-BE49-F238E27FC236}">
                  <a16:creationId xmlns:a16="http://schemas.microsoft.com/office/drawing/2014/main" id="{B8BBDEFB-B5C5-6643-A34B-C666F87813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9704" y="2978188"/>
              <a:ext cx="2290157" cy="1704868"/>
            </a:xfrm>
            <a:prstGeom prst="rect">
              <a:avLst/>
            </a:prstGeom>
          </p:spPr>
        </p:pic>
        <p:grpSp>
          <p:nvGrpSpPr>
            <p:cNvPr id="44" name="Group 43">
              <a:extLst>
                <a:ext uri="{FF2B5EF4-FFF2-40B4-BE49-F238E27FC236}">
                  <a16:creationId xmlns:a16="http://schemas.microsoft.com/office/drawing/2014/main" id="{B0A3FDF8-726C-9A42-B41A-9AE6BA5AEDE3}"/>
                </a:ext>
              </a:extLst>
            </p:cNvPr>
            <p:cNvGrpSpPr/>
            <p:nvPr/>
          </p:nvGrpSpPr>
          <p:grpSpPr>
            <a:xfrm>
              <a:off x="2706782" y="2893093"/>
              <a:ext cx="2762108" cy="1875058"/>
              <a:chOff x="303721" y="3175461"/>
              <a:chExt cx="2762108" cy="1875058"/>
            </a:xfrm>
          </p:grpSpPr>
          <p:grpSp>
            <p:nvGrpSpPr>
              <p:cNvPr id="4" name="Group 3">
                <a:extLst>
                  <a:ext uri="{FF2B5EF4-FFF2-40B4-BE49-F238E27FC236}">
                    <a16:creationId xmlns:a16="http://schemas.microsoft.com/office/drawing/2014/main" id="{E4ECC563-21F2-FC40-88F8-3CF5EDB9D2DE}"/>
                  </a:ext>
                </a:extLst>
              </p:cNvPr>
              <p:cNvGrpSpPr>
                <a:grpSpLocks noChangeAspect="1"/>
              </p:cNvGrpSpPr>
              <p:nvPr/>
            </p:nvGrpSpPr>
            <p:grpSpPr>
              <a:xfrm>
                <a:off x="303721" y="3175461"/>
                <a:ext cx="2762108" cy="1875058"/>
                <a:chOff x="5591602" y="2571527"/>
                <a:chExt cx="3506653" cy="2380493"/>
              </a:xfrm>
            </p:grpSpPr>
            <p:pic>
              <p:nvPicPr>
                <p:cNvPr id="9" name="Picture 8">
                  <a:extLst>
                    <a:ext uri="{FF2B5EF4-FFF2-40B4-BE49-F238E27FC236}">
                      <a16:creationId xmlns:a16="http://schemas.microsoft.com/office/drawing/2014/main" id="{80F96EBD-A93C-3E46-B466-8B800899A95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91602" y="2571527"/>
                  <a:ext cx="3120976" cy="2380493"/>
                </a:xfrm>
                <a:prstGeom prst="rect">
                  <a:avLst/>
                </a:prstGeom>
              </p:spPr>
            </p:pic>
            <p:pic>
              <p:nvPicPr>
                <p:cNvPr id="11" name="Picture 10">
                  <a:extLst>
                    <a:ext uri="{FF2B5EF4-FFF2-40B4-BE49-F238E27FC236}">
                      <a16:creationId xmlns:a16="http://schemas.microsoft.com/office/drawing/2014/main" id="{600D73A8-4BB7-E141-AB59-F02B70E4C1A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12578" y="2981603"/>
                  <a:ext cx="385677" cy="1560786"/>
                </a:xfrm>
                <a:prstGeom prst="rect">
                  <a:avLst/>
                </a:prstGeom>
              </p:spPr>
            </p:pic>
          </p:grpSp>
          <p:grpSp>
            <p:nvGrpSpPr>
              <p:cNvPr id="40" name="Group 39">
                <a:extLst>
                  <a:ext uri="{FF2B5EF4-FFF2-40B4-BE49-F238E27FC236}">
                    <a16:creationId xmlns:a16="http://schemas.microsoft.com/office/drawing/2014/main" id="{ED0FB4A6-BD23-3D48-B235-CEC3D5CD4B25}"/>
                  </a:ext>
                </a:extLst>
              </p:cNvPr>
              <p:cNvGrpSpPr/>
              <p:nvPr/>
            </p:nvGrpSpPr>
            <p:grpSpPr>
              <a:xfrm>
                <a:off x="531471" y="3752349"/>
                <a:ext cx="106017" cy="584720"/>
                <a:chOff x="516835" y="1286325"/>
                <a:chExt cx="106017" cy="584720"/>
              </a:xfrm>
            </p:grpSpPr>
            <p:sp>
              <p:nvSpPr>
                <p:cNvPr id="31" name="5-Point Star 30">
                  <a:extLst>
                    <a:ext uri="{FF2B5EF4-FFF2-40B4-BE49-F238E27FC236}">
                      <a16:creationId xmlns:a16="http://schemas.microsoft.com/office/drawing/2014/main" id="{903641C3-AAC5-EC40-AC4B-574687D266D9}"/>
                    </a:ext>
                  </a:extLst>
                </p:cNvPr>
                <p:cNvSpPr/>
                <p:nvPr/>
              </p:nvSpPr>
              <p:spPr>
                <a:xfrm>
                  <a:off x="516835" y="1426818"/>
                  <a:ext cx="70678" cy="61843"/>
                </a:xfrm>
                <a:prstGeom prst="star5">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a:extLst>
                    <a:ext uri="{FF2B5EF4-FFF2-40B4-BE49-F238E27FC236}">
                      <a16:creationId xmlns:a16="http://schemas.microsoft.com/office/drawing/2014/main" id="{9FCF76F2-B179-8C42-B1D6-8ACBB9E7BD52}"/>
                    </a:ext>
                  </a:extLst>
                </p:cNvPr>
                <p:cNvSpPr/>
                <p:nvPr/>
              </p:nvSpPr>
              <p:spPr>
                <a:xfrm>
                  <a:off x="552174" y="1286325"/>
                  <a:ext cx="70678" cy="61843"/>
                </a:xfrm>
                <a:prstGeom prst="star5">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a:extLst>
                    <a:ext uri="{FF2B5EF4-FFF2-40B4-BE49-F238E27FC236}">
                      <a16:creationId xmlns:a16="http://schemas.microsoft.com/office/drawing/2014/main" id="{46B03807-A32F-5F48-8C5D-EC1DF1E86996}"/>
                    </a:ext>
                  </a:extLst>
                </p:cNvPr>
                <p:cNvSpPr/>
                <p:nvPr/>
              </p:nvSpPr>
              <p:spPr>
                <a:xfrm>
                  <a:off x="516835" y="1809202"/>
                  <a:ext cx="70678" cy="61843"/>
                </a:xfrm>
                <a:prstGeom prst="star5">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4" name="Straight Arrow Connector 53">
              <a:extLst>
                <a:ext uri="{FF2B5EF4-FFF2-40B4-BE49-F238E27FC236}">
                  <a16:creationId xmlns:a16="http://schemas.microsoft.com/office/drawing/2014/main" id="{CA23807B-E2B2-F041-911D-2D38B1F72679}"/>
                </a:ext>
              </a:extLst>
            </p:cNvPr>
            <p:cNvCxnSpPr>
              <a:cxnSpLocks/>
            </p:cNvCxnSpPr>
            <p:nvPr/>
          </p:nvCxnSpPr>
          <p:spPr>
            <a:xfrm flipH="1">
              <a:off x="2462057" y="3500902"/>
              <a:ext cx="507816" cy="226532"/>
            </a:xfrm>
            <a:prstGeom prst="straightConnector1">
              <a:avLst/>
            </a:prstGeom>
            <a:ln w="19050">
              <a:solidFill>
                <a:srgbClr val="FF0000"/>
              </a:solidFill>
              <a:prstDash val="sysDash"/>
              <a:tailEnd type="triangle"/>
            </a:ln>
          </p:spPr>
          <p:style>
            <a:lnRef idx="1">
              <a:schemeClr val="accent4"/>
            </a:lnRef>
            <a:fillRef idx="0">
              <a:schemeClr val="accent4"/>
            </a:fillRef>
            <a:effectRef idx="0">
              <a:schemeClr val="accent4"/>
            </a:effectRef>
            <a:fontRef idx="minor">
              <a:schemeClr val="tx1"/>
            </a:fontRef>
          </p:style>
        </p:cxnSp>
        <p:cxnSp>
          <p:nvCxnSpPr>
            <p:cNvPr id="55" name="Straight Arrow Connector 54">
              <a:extLst>
                <a:ext uri="{FF2B5EF4-FFF2-40B4-BE49-F238E27FC236}">
                  <a16:creationId xmlns:a16="http://schemas.microsoft.com/office/drawing/2014/main" id="{B58EA4F6-45CB-C342-BD21-4EDFE82FAF36}"/>
                </a:ext>
              </a:extLst>
            </p:cNvPr>
            <p:cNvCxnSpPr>
              <a:cxnSpLocks/>
            </p:cNvCxnSpPr>
            <p:nvPr/>
          </p:nvCxnSpPr>
          <p:spPr>
            <a:xfrm flipH="1" flipV="1">
              <a:off x="2462057" y="3190706"/>
              <a:ext cx="459822" cy="458946"/>
            </a:xfrm>
            <a:prstGeom prst="straightConnector1">
              <a:avLst/>
            </a:prstGeom>
            <a:ln w="19050">
              <a:solidFill>
                <a:srgbClr val="FF0000"/>
              </a:solidFill>
              <a:prstDash val="sysDash"/>
              <a:tailEnd type="triangle"/>
            </a:ln>
          </p:spPr>
          <p:style>
            <a:lnRef idx="1">
              <a:schemeClr val="accent4"/>
            </a:lnRef>
            <a:fillRef idx="0">
              <a:schemeClr val="accent4"/>
            </a:fillRef>
            <a:effectRef idx="0">
              <a:schemeClr val="accent4"/>
            </a:effectRef>
            <a:fontRef idx="minor">
              <a:schemeClr val="tx1"/>
            </a:fontRef>
          </p:style>
        </p:cxnSp>
        <p:cxnSp>
          <p:nvCxnSpPr>
            <p:cNvPr id="56" name="Straight Arrow Connector 55">
              <a:extLst>
                <a:ext uri="{FF2B5EF4-FFF2-40B4-BE49-F238E27FC236}">
                  <a16:creationId xmlns:a16="http://schemas.microsoft.com/office/drawing/2014/main" id="{B1AEA72C-73DB-1540-9586-FDD9656E13FA}"/>
                </a:ext>
              </a:extLst>
            </p:cNvPr>
            <p:cNvCxnSpPr>
              <a:cxnSpLocks/>
            </p:cNvCxnSpPr>
            <p:nvPr/>
          </p:nvCxnSpPr>
          <p:spPr>
            <a:xfrm flipH="1">
              <a:off x="2462057" y="4058295"/>
              <a:ext cx="470453" cy="257020"/>
            </a:xfrm>
            <a:prstGeom prst="straightConnector1">
              <a:avLst/>
            </a:prstGeom>
            <a:ln w="19050">
              <a:solidFill>
                <a:srgbClr val="FF0000"/>
              </a:solidFill>
              <a:prstDash val="sysDash"/>
              <a:tailEnd type="triangle"/>
            </a:ln>
          </p:spPr>
          <p:style>
            <a:lnRef idx="1">
              <a:schemeClr val="accent4"/>
            </a:lnRef>
            <a:fillRef idx="0">
              <a:schemeClr val="accent4"/>
            </a:fillRef>
            <a:effectRef idx="0">
              <a:schemeClr val="accent4"/>
            </a:effectRef>
            <a:fontRef idx="minor">
              <a:schemeClr val="tx1"/>
            </a:fontRef>
          </p:style>
        </p:cxnSp>
        <p:sp>
          <p:nvSpPr>
            <p:cNvPr id="65" name="TextBox 64">
              <a:extLst>
                <a:ext uri="{FF2B5EF4-FFF2-40B4-BE49-F238E27FC236}">
                  <a16:creationId xmlns:a16="http://schemas.microsoft.com/office/drawing/2014/main" id="{457DAFD0-E1DE-4C40-BF49-0F5528608A3C}"/>
                </a:ext>
              </a:extLst>
            </p:cNvPr>
            <p:cNvSpPr txBox="1"/>
            <p:nvPr/>
          </p:nvSpPr>
          <p:spPr>
            <a:xfrm>
              <a:off x="3743767" y="4819247"/>
              <a:ext cx="575542" cy="307777"/>
            </a:xfrm>
            <a:prstGeom prst="rect">
              <a:avLst/>
            </a:prstGeom>
            <a:noFill/>
          </p:spPr>
          <p:txBody>
            <a:bodyPr wrap="none" rtlCol="0">
              <a:spAutoFit/>
            </a:bodyPr>
            <a:lstStyle/>
            <a:p>
              <a:r>
                <a:rPr lang="en-US" sz="1400" dirty="0">
                  <a:solidFill>
                    <a:sysClr val="windowText" lastClr="000000"/>
                  </a:solidFill>
                  <a:latin typeface="Arial" panose="020B0604020202020204" pitchFamily="34" charset="0"/>
                  <a:cs typeface="Arial" panose="020B0604020202020204" pitchFamily="34" charset="0"/>
                </a:rPr>
                <a:t>Time</a:t>
              </a:r>
            </a:p>
          </p:txBody>
        </p:sp>
        <p:sp>
          <p:nvSpPr>
            <p:cNvPr id="66" name="Right Arrow 65">
              <a:extLst>
                <a:ext uri="{FF2B5EF4-FFF2-40B4-BE49-F238E27FC236}">
                  <a16:creationId xmlns:a16="http://schemas.microsoft.com/office/drawing/2014/main" id="{5A340133-9540-BD4F-89D9-726D987886B0}"/>
                </a:ext>
              </a:extLst>
            </p:cNvPr>
            <p:cNvSpPr/>
            <p:nvPr/>
          </p:nvSpPr>
          <p:spPr>
            <a:xfrm>
              <a:off x="2706782" y="4776848"/>
              <a:ext cx="2474345" cy="1117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8B253249-62E2-FE4E-B85E-91A1A2B1B07E}"/>
              </a:ext>
            </a:extLst>
          </p:cNvPr>
          <p:cNvPicPr>
            <a:picLocks noChangeAspect="1"/>
          </p:cNvPicPr>
          <p:nvPr/>
        </p:nvPicPr>
        <p:blipFill>
          <a:blip r:embed="rId8"/>
          <a:stretch>
            <a:fillRect/>
          </a:stretch>
        </p:blipFill>
        <p:spPr>
          <a:xfrm>
            <a:off x="455649" y="2479423"/>
            <a:ext cx="560407" cy="2719450"/>
          </a:xfrm>
          <a:prstGeom prst="rect">
            <a:avLst/>
          </a:prstGeom>
        </p:spPr>
      </p:pic>
      <p:pic>
        <p:nvPicPr>
          <p:cNvPr id="10" name="Picture 9">
            <a:extLst>
              <a:ext uri="{FF2B5EF4-FFF2-40B4-BE49-F238E27FC236}">
                <a16:creationId xmlns:a16="http://schemas.microsoft.com/office/drawing/2014/main" id="{84D8A573-CB90-2646-95EA-91A3586A839A}"/>
              </a:ext>
            </a:extLst>
          </p:cNvPr>
          <p:cNvPicPr>
            <a:picLocks noChangeAspect="1"/>
          </p:cNvPicPr>
          <p:nvPr/>
        </p:nvPicPr>
        <p:blipFill rotWithShape="1">
          <a:blip r:embed="rId9"/>
          <a:srcRect l="49292" t="4248" r="3065" b="5290"/>
          <a:stretch/>
        </p:blipFill>
        <p:spPr>
          <a:xfrm>
            <a:off x="4606452" y="2573288"/>
            <a:ext cx="215480" cy="2544575"/>
          </a:xfrm>
          <a:prstGeom prst="rect">
            <a:avLst/>
          </a:prstGeom>
        </p:spPr>
      </p:pic>
      <p:pic>
        <p:nvPicPr>
          <p:cNvPr id="13" name="Picture 12">
            <a:extLst>
              <a:ext uri="{FF2B5EF4-FFF2-40B4-BE49-F238E27FC236}">
                <a16:creationId xmlns:a16="http://schemas.microsoft.com/office/drawing/2014/main" id="{6425903C-4ECB-6446-AA04-62785C7B180E}"/>
              </a:ext>
            </a:extLst>
          </p:cNvPr>
          <p:cNvPicPr>
            <a:picLocks noChangeAspect="1"/>
          </p:cNvPicPr>
          <p:nvPr/>
        </p:nvPicPr>
        <p:blipFill>
          <a:blip r:embed="rId10"/>
          <a:stretch>
            <a:fillRect/>
          </a:stretch>
        </p:blipFill>
        <p:spPr>
          <a:xfrm>
            <a:off x="3963058" y="2485850"/>
            <a:ext cx="560407" cy="2719450"/>
          </a:xfrm>
          <a:prstGeom prst="rect">
            <a:avLst/>
          </a:prstGeom>
        </p:spPr>
      </p:pic>
      <p:sp>
        <p:nvSpPr>
          <p:cNvPr id="14" name="TextBox 13">
            <a:extLst>
              <a:ext uri="{FF2B5EF4-FFF2-40B4-BE49-F238E27FC236}">
                <a16:creationId xmlns:a16="http://schemas.microsoft.com/office/drawing/2014/main" id="{AB365D94-330B-3343-8FF1-E05D8B22ADAC}"/>
              </a:ext>
            </a:extLst>
          </p:cNvPr>
          <p:cNvSpPr txBox="1"/>
          <p:nvPr/>
        </p:nvSpPr>
        <p:spPr>
          <a:xfrm>
            <a:off x="1025902" y="3000386"/>
            <a:ext cx="2932566" cy="830997"/>
          </a:xfrm>
          <a:prstGeom prst="rect">
            <a:avLst/>
          </a:prstGeom>
          <a:noFill/>
        </p:spPr>
        <p:txBody>
          <a:bodyPr wrap="square" rtlCol="0">
            <a:spAutoFit/>
          </a:bodyPr>
          <a:lstStyle/>
          <a:p>
            <a:pPr algn="ctr"/>
            <a:r>
              <a:rPr lang="en-US" sz="1200" dirty="0">
                <a:solidFill>
                  <a:schemeClr val="bg2">
                    <a:lumMod val="50000"/>
                  </a:schemeClr>
                </a:solidFill>
                <a:latin typeface="Arial" panose="020B0604020202020204" pitchFamily="34" charset="0"/>
                <a:cs typeface="Arial" panose="020B0604020202020204" pitchFamily="34" charset="0"/>
              </a:rPr>
              <a:t>We use </a:t>
            </a:r>
            <a:r>
              <a:rPr lang="en-US" sz="1200" b="1" i="1" dirty="0">
                <a:latin typeface="Arial" panose="020B0604020202020204" pitchFamily="34" charset="0"/>
                <a:cs typeface="Arial" panose="020B0604020202020204" pitchFamily="34" charset="0"/>
              </a:rPr>
              <a:t>Temporal Coherence </a:t>
            </a:r>
            <a:r>
              <a:rPr lang="en-US" sz="1200" dirty="0">
                <a:solidFill>
                  <a:schemeClr val="bg2">
                    <a:lumMod val="50000"/>
                  </a:schemeClr>
                </a:solidFill>
                <a:latin typeface="Arial" panose="020B0604020202020204" pitchFamily="34" charset="0"/>
                <a:cs typeface="Arial" panose="020B0604020202020204" pitchFamily="34" charset="0"/>
              </a:rPr>
              <a:t>(</a:t>
            </a:r>
            <a:r>
              <a:rPr lang="en-US" sz="1200" i="1" dirty="0">
                <a:solidFill>
                  <a:schemeClr val="bg2">
                    <a:lumMod val="50000"/>
                  </a:schemeClr>
                </a:solidFill>
                <a:latin typeface="Arial" panose="020B0604020202020204" pitchFamily="34" charset="0"/>
                <a:cs typeface="Arial" panose="020B0604020202020204" pitchFamily="34" charset="0"/>
              </a:rPr>
              <a:t>Pepe and </a:t>
            </a:r>
            <a:r>
              <a:rPr lang="en-US" sz="1200" i="1" dirty="0" err="1">
                <a:solidFill>
                  <a:schemeClr val="bg2">
                    <a:lumMod val="50000"/>
                  </a:schemeClr>
                </a:solidFill>
                <a:latin typeface="Arial" panose="020B0604020202020204" pitchFamily="34" charset="0"/>
                <a:cs typeface="Arial" panose="020B0604020202020204" pitchFamily="34" charset="0"/>
              </a:rPr>
              <a:t>Lanari</a:t>
            </a:r>
            <a:r>
              <a:rPr lang="en-US" sz="1200" i="1" dirty="0">
                <a:solidFill>
                  <a:schemeClr val="bg2">
                    <a:lumMod val="50000"/>
                  </a:schemeClr>
                </a:solidFill>
                <a:latin typeface="Arial" panose="020B0604020202020204" pitchFamily="34" charset="0"/>
                <a:cs typeface="Arial" panose="020B0604020202020204" pitchFamily="34" charset="0"/>
              </a:rPr>
              <a:t>, 2006</a:t>
            </a:r>
            <a:r>
              <a:rPr lang="en-US" sz="1200" dirty="0">
                <a:solidFill>
                  <a:schemeClr val="bg2">
                    <a:lumMod val="50000"/>
                  </a:schemeClr>
                </a:solidFill>
                <a:latin typeface="Arial" panose="020B0604020202020204" pitchFamily="34" charset="0"/>
                <a:cs typeface="Arial" panose="020B0604020202020204" pitchFamily="34" charset="0"/>
              </a:rPr>
              <a:t>) of the time series </a:t>
            </a:r>
            <a:r>
              <a:rPr lang="en-US" sz="1200" b="1" i="1" dirty="0">
                <a:latin typeface="Arial" panose="020B0604020202020204" pitchFamily="34" charset="0"/>
                <a:cs typeface="Arial" panose="020B0604020202020204" pitchFamily="34" charset="0"/>
              </a:rPr>
              <a:t>to evaluate the performance of the correction algorithm.</a:t>
            </a:r>
          </a:p>
        </p:txBody>
      </p:sp>
      <p:sp>
        <p:nvSpPr>
          <p:cNvPr id="48" name="TextBox 47">
            <a:extLst>
              <a:ext uri="{FF2B5EF4-FFF2-40B4-BE49-F238E27FC236}">
                <a16:creationId xmlns:a16="http://schemas.microsoft.com/office/drawing/2014/main" id="{B6CF47AB-F2C9-4743-B712-574524938AD6}"/>
              </a:ext>
            </a:extLst>
          </p:cNvPr>
          <p:cNvSpPr txBox="1"/>
          <p:nvPr/>
        </p:nvSpPr>
        <p:spPr>
          <a:xfrm>
            <a:off x="954103" y="4145518"/>
            <a:ext cx="670376" cy="276999"/>
          </a:xfrm>
          <a:prstGeom prst="rect">
            <a:avLst/>
          </a:prstGeom>
          <a:noFill/>
        </p:spPr>
        <p:txBody>
          <a:bodyPr wrap="none" rtlCol="0">
            <a:spAutoFit/>
          </a:bodyPr>
          <a:lstStyle/>
          <a:p>
            <a:r>
              <a:rPr lang="en-US" sz="1200" b="1" dirty="0">
                <a:solidFill>
                  <a:sysClr val="windowText" lastClr="000000"/>
                </a:solidFill>
                <a:latin typeface="Arial" panose="020B0604020202020204" pitchFamily="34" charset="0"/>
                <a:cs typeface="Arial" panose="020B0604020202020204" pitchFamily="34" charset="0"/>
              </a:rPr>
              <a:t>Before</a:t>
            </a:r>
          </a:p>
        </p:txBody>
      </p:sp>
      <p:sp>
        <p:nvSpPr>
          <p:cNvPr id="49" name="TextBox 48">
            <a:extLst>
              <a:ext uri="{FF2B5EF4-FFF2-40B4-BE49-F238E27FC236}">
                <a16:creationId xmlns:a16="http://schemas.microsoft.com/office/drawing/2014/main" id="{8D952E5E-7508-2F4B-A4E0-2029B29F7F3C}"/>
              </a:ext>
            </a:extLst>
          </p:cNvPr>
          <p:cNvSpPr txBox="1"/>
          <p:nvPr/>
        </p:nvSpPr>
        <p:spPr>
          <a:xfrm>
            <a:off x="3474923" y="4145000"/>
            <a:ext cx="542136" cy="276999"/>
          </a:xfrm>
          <a:prstGeom prst="rect">
            <a:avLst/>
          </a:prstGeom>
          <a:noFill/>
        </p:spPr>
        <p:txBody>
          <a:bodyPr wrap="none" rtlCol="0">
            <a:spAutoFit/>
          </a:bodyPr>
          <a:lstStyle/>
          <a:p>
            <a:r>
              <a:rPr lang="en-US" sz="1200" b="1" dirty="0">
                <a:solidFill>
                  <a:sysClr val="windowText" lastClr="000000"/>
                </a:solidFill>
                <a:latin typeface="Arial" panose="020B0604020202020204" pitchFamily="34" charset="0"/>
                <a:cs typeface="Arial" panose="020B0604020202020204" pitchFamily="34" charset="0"/>
              </a:rPr>
              <a:t>After</a:t>
            </a:r>
          </a:p>
        </p:txBody>
      </p:sp>
      <p:sp>
        <p:nvSpPr>
          <p:cNvPr id="15" name="Rectangle 14">
            <a:extLst>
              <a:ext uri="{FF2B5EF4-FFF2-40B4-BE49-F238E27FC236}">
                <a16:creationId xmlns:a16="http://schemas.microsoft.com/office/drawing/2014/main" id="{BDA010AE-162F-0F4C-B171-3928711F8D9E}"/>
              </a:ext>
            </a:extLst>
          </p:cNvPr>
          <p:cNvSpPr/>
          <p:nvPr/>
        </p:nvSpPr>
        <p:spPr>
          <a:xfrm>
            <a:off x="5256328" y="3604613"/>
            <a:ext cx="3542334" cy="646331"/>
          </a:xfrm>
          <a:prstGeom prst="rect">
            <a:avLst/>
          </a:prstGeom>
        </p:spPr>
        <p:txBody>
          <a:bodyPr wrap="square">
            <a:spAutoFit/>
          </a:bodyPr>
          <a:lstStyle/>
          <a:p>
            <a:pPr marL="171450" indent="-171450" algn="just">
              <a:buFont typeface="Arial" panose="020B0604020202020204" pitchFamily="34" charset="0"/>
              <a:buChar char="•"/>
            </a:pPr>
            <a:r>
              <a:rPr lang="en-US" sz="1200" b="1" i="1" dirty="0">
                <a:latin typeface="Arial" panose="020B0604020202020204" pitchFamily="34" charset="0"/>
                <a:cs typeface="Arial" panose="020B0604020202020204" pitchFamily="34" charset="0"/>
              </a:rPr>
              <a:t>Comparison with some tide-gauge stations in the area show good agreement</a:t>
            </a:r>
            <a:r>
              <a:rPr lang="en-US" sz="1200" dirty="0">
                <a:latin typeface="Arial" panose="020B0604020202020204" pitchFamily="34" charset="0"/>
                <a:cs typeface="Arial" panose="020B0604020202020204" pitchFamily="34" charset="0"/>
              </a:rPr>
              <a:t> </a:t>
            </a:r>
            <a:r>
              <a:rPr lang="en-US" sz="1200" dirty="0">
                <a:solidFill>
                  <a:schemeClr val="bg2">
                    <a:lumMod val="50000"/>
                  </a:schemeClr>
                </a:solidFill>
                <a:latin typeface="Arial" panose="020B0604020202020204" pitchFamily="34" charset="0"/>
                <a:cs typeface="Arial" panose="020B0604020202020204" pitchFamily="34" charset="0"/>
              </a:rPr>
              <a:t>between </a:t>
            </a:r>
            <a:r>
              <a:rPr lang="en-US" sz="1200" dirty="0" err="1">
                <a:solidFill>
                  <a:schemeClr val="bg2">
                    <a:lumMod val="50000"/>
                  </a:schemeClr>
                </a:solidFill>
                <a:latin typeface="Arial" panose="020B0604020202020204" pitchFamily="34" charset="0"/>
                <a:cs typeface="Arial" panose="020B0604020202020204" pitchFamily="34" charset="0"/>
              </a:rPr>
              <a:t>InSAR</a:t>
            </a:r>
            <a:r>
              <a:rPr lang="en-US" sz="1200" dirty="0">
                <a:solidFill>
                  <a:schemeClr val="bg2">
                    <a:lumMod val="50000"/>
                  </a:schemeClr>
                </a:solidFill>
                <a:latin typeface="Arial" panose="020B0604020202020204" pitchFamily="34" charset="0"/>
                <a:cs typeface="Arial" panose="020B0604020202020204" pitchFamily="34" charset="0"/>
              </a:rPr>
              <a:t> and tide-gage measurements.</a:t>
            </a:r>
          </a:p>
        </p:txBody>
      </p:sp>
      <p:sp>
        <p:nvSpPr>
          <p:cNvPr id="16" name="TextBox 15">
            <a:extLst>
              <a:ext uri="{FF2B5EF4-FFF2-40B4-BE49-F238E27FC236}">
                <a16:creationId xmlns:a16="http://schemas.microsoft.com/office/drawing/2014/main" id="{EBBFC8BE-A93F-294A-854A-91D623052192}"/>
              </a:ext>
            </a:extLst>
          </p:cNvPr>
          <p:cNvSpPr txBox="1"/>
          <p:nvPr/>
        </p:nvSpPr>
        <p:spPr>
          <a:xfrm>
            <a:off x="5256328" y="2769697"/>
            <a:ext cx="3542334" cy="830997"/>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solidFill>
                  <a:schemeClr val="bg2">
                    <a:lumMod val="50000"/>
                  </a:schemeClr>
                </a:solidFill>
                <a:latin typeface="Arial" panose="020B0604020202020204" pitchFamily="34" charset="0"/>
                <a:cs typeface="Arial" panose="020B0604020202020204" pitchFamily="34" charset="0"/>
              </a:rPr>
              <a:t>Pixel values with </a:t>
            </a:r>
            <a:r>
              <a:rPr lang="en-US" sz="1200" b="1" i="1" dirty="0">
                <a:latin typeface="Arial" panose="020B0604020202020204" pitchFamily="34" charset="0"/>
                <a:cs typeface="Arial" panose="020B0604020202020204" pitchFamily="34" charset="0"/>
              </a:rPr>
              <a:t>temporal coherence  close to 1 are unwrapped correctly whereas values near zero correspond to poorly unwrapped</a:t>
            </a:r>
            <a:r>
              <a:rPr lang="en-US" sz="1200" dirty="0">
                <a:latin typeface="Arial" panose="020B0604020202020204" pitchFamily="34" charset="0"/>
                <a:cs typeface="Arial" panose="020B0604020202020204" pitchFamily="34" charset="0"/>
              </a:rPr>
              <a:t> </a:t>
            </a:r>
            <a:r>
              <a:rPr lang="en-US" sz="1200" dirty="0">
                <a:solidFill>
                  <a:schemeClr val="bg2">
                    <a:lumMod val="50000"/>
                  </a:schemeClr>
                </a:solidFill>
                <a:latin typeface="Arial" panose="020B0604020202020204" pitchFamily="34" charset="0"/>
                <a:cs typeface="Arial" panose="020B0604020202020204" pitchFamily="34" charset="0"/>
              </a:rPr>
              <a:t>data.</a:t>
            </a:r>
          </a:p>
        </p:txBody>
      </p:sp>
      <p:sp>
        <p:nvSpPr>
          <p:cNvPr id="50" name="Right Arrow 49">
            <a:extLst>
              <a:ext uri="{FF2B5EF4-FFF2-40B4-BE49-F238E27FC236}">
                <a16:creationId xmlns:a16="http://schemas.microsoft.com/office/drawing/2014/main" id="{8DFB53D4-C7E6-3548-9599-39872929C72F}"/>
              </a:ext>
            </a:extLst>
          </p:cNvPr>
          <p:cNvSpPr/>
          <p:nvPr/>
        </p:nvSpPr>
        <p:spPr>
          <a:xfrm>
            <a:off x="1590342" y="4096581"/>
            <a:ext cx="1938320" cy="4332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E7D8715-95A2-1C46-8D06-F70ADE9E57D0}"/>
              </a:ext>
            </a:extLst>
          </p:cNvPr>
          <p:cNvSpPr txBox="1"/>
          <p:nvPr/>
        </p:nvSpPr>
        <p:spPr>
          <a:xfrm>
            <a:off x="1590342" y="4521590"/>
            <a:ext cx="1981633" cy="276999"/>
          </a:xfrm>
          <a:prstGeom prst="rect">
            <a:avLst/>
          </a:prstGeom>
          <a:noFill/>
        </p:spPr>
        <p:txBody>
          <a:bodyPr wrap="none" rtlCol="0">
            <a:spAutoFit/>
          </a:bodyPr>
          <a:lstStyle/>
          <a:p>
            <a:r>
              <a:rPr lang="en-US" sz="1200" b="1" dirty="0">
                <a:solidFill>
                  <a:sysClr val="windowText" lastClr="000000"/>
                </a:solidFill>
                <a:latin typeface="Arial" panose="020B0604020202020204" pitchFamily="34" charset="0"/>
                <a:cs typeface="Arial" panose="020B0604020202020204" pitchFamily="34" charset="0"/>
              </a:rPr>
              <a:t>Unwrapping Corrections</a:t>
            </a:r>
          </a:p>
        </p:txBody>
      </p:sp>
      <p:pic>
        <p:nvPicPr>
          <p:cNvPr id="18" name="Audio Recording Oct 7, 2020 at 4:00:14 PM" descr="Audio Recording Oct 7, 2020 at 4:00:14 PM">
            <a:hlinkClick r:id="" action="ppaction://media"/>
            <a:extLst>
              <a:ext uri="{FF2B5EF4-FFF2-40B4-BE49-F238E27FC236}">
                <a16:creationId xmlns:a16="http://schemas.microsoft.com/office/drawing/2014/main" id="{685E195A-C155-FA42-AEB2-573134FA05FA}"/>
              </a:ext>
            </a:extLst>
          </p:cNvPr>
          <p:cNvPicPr>
            <a:picLocks noChangeAspect="1"/>
          </p:cNvPicPr>
          <p:nvPr>
            <a:audioFile r:link="rId1"/>
            <p:extLst>
              <p:ext uri="{DAA4B4D4-6D71-4841-9C94-3DE7FCFB9230}">
                <p14:media xmlns:p14="http://schemas.microsoft.com/office/powerpoint/2010/main" r:embed="rId2">
                  <p14:trim st="1339.6161" end="768.8523"/>
                </p14:media>
              </p:ext>
            </p:extLst>
          </p:nvPr>
        </p:nvPicPr>
        <p:blipFill>
          <a:blip r:embed="rId11"/>
          <a:stretch>
            <a:fillRect/>
          </a:stretch>
        </p:blipFill>
        <p:spPr>
          <a:xfrm>
            <a:off x="8768636" y="12754"/>
            <a:ext cx="365760" cy="365760"/>
          </a:xfrm>
          <a:prstGeom prst="rect">
            <a:avLst/>
          </a:prstGeom>
          <a:solidFill>
            <a:schemeClr val="tx1">
              <a:lumMod val="50000"/>
              <a:lumOff val="50000"/>
            </a:schemeClr>
          </a:solidFill>
        </p:spPr>
      </p:pic>
    </p:spTree>
    <p:extLst>
      <p:ext uri="{BB962C8B-B14F-4D97-AF65-F5344CB8AC3E}">
        <p14:creationId xmlns:p14="http://schemas.microsoft.com/office/powerpoint/2010/main" val="18362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179"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0298A-0F1C-6147-ABD6-8E8B623D0F7F}"/>
              </a:ext>
            </a:extLst>
          </p:cNvPr>
          <p:cNvSpPr>
            <a:spLocks noGrp="1"/>
          </p:cNvSpPr>
          <p:nvPr>
            <p:ph type="body" sz="quarter" idx="17"/>
          </p:nvPr>
        </p:nvSpPr>
        <p:spPr>
          <a:xfrm>
            <a:off x="350732" y="1571687"/>
            <a:ext cx="5425035" cy="3292621"/>
          </a:xfrm>
        </p:spPr>
        <p:txBody>
          <a:bodyPr/>
          <a:lstStyle/>
          <a:p>
            <a:pPr marL="171450" indent="-171450">
              <a:buFontTx/>
              <a:buChar char="-"/>
            </a:pPr>
            <a:r>
              <a:rPr lang="en-US" dirty="0"/>
              <a:t>This project is funded by JPL under contract with NASA.</a:t>
            </a:r>
          </a:p>
          <a:p>
            <a:pPr marL="171450" indent="-171450">
              <a:buFontTx/>
              <a:buChar char="-"/>
            </a:pPr>
            <a:r>
              <a:rPr lang="en-US" dirty="0"/>
              <a:t>The NASA Delta-X project is funded by the Science Mission Directorate’s Earth Science Division through the Earth Venture Suborbital-3 Program NNH17ZDA001N-EVS3.</a:t>
            </a:r>
          </a:p>
          <a:p>
            <a:pPr marL="171450" indent="-171450">
              <a:buFontTx/>
              <a:buChar char="-"/>
            </a:pPr>
            <a:r>
              <a:rPr lang="en-US" dirty="0"/>
              <a:t>Manuscript in process.</a:t>
            </a:r>
          </a:p>
        </p:txBody>
      </p:sp>
      <p:sp>
        <p:nvSpPr>
          <p:cNvPr id="3" name="Text Placeholder 2">
            <a:extLst>
              <a:ext uri="{FF2B5EF4-FFF2-40B4-BE49-F238E27FC236}">
                <a16:creationId xmlns:a16="http://schemas.microsoft.com/office/drawing/2014/main" id="{A0ECCF47-63E8-6A4F-BBC4-53DE36AF8198}"/>
              </a:ext>
            </a:extLst>
          </p:cNvPr>
          <p:cNvSpPr>
            <a:spLocks noGrp="1"/>
          </p:cNvSpPr>
          <p:nvPr>
            <p:ph type="body" sz="quarter" idx="3"/>
          </p:nvPr>
        </p:nvSpPr>
        <p:spPr/>
        <p:txBody>
          <a:bodyPr/>
          <a:lstStyle/>
          <a:p>
            <a:r>
              <a:rPr lang="en-US" dirty="0"/>
              <a:t>Publications and Acknowledgements</a:t>
            </a:r>
          </a:p>
          <a:p>
            <a:endParaRPr lang="en-US" dirty="0"/>
          </a:p>
        </p:txBody>
      </p:sp>
      <p:pic>
        <p:nvPicPr>
          <p:cNvPr id="34" name="Audio Recording Oct 7, 2020 at 4:06:38 PM" descr="Audio Recording Oct 7, 2020 at 4:06:38 PM">
            <a:hlinkClick r:id="" action="ppaction://media"/>
            <a:extLst>
              <a:ext uri="{FF2B5EF4-FFF2-40B4-BE49-F238E27FC236}">
                <a16:creationId xmlns:a16="http://schemas.microsoft.com/office/drawing/2014/main" id="{5C5E62CC-7711-7C48-9E38-724ABFC045EC}"/>
              </a:ext>
            </a:extLst>
          </p:cNvPr>
          <p:cNvPicPr>
            <a:picLocks noChangeAspect="1"/>
          </p:cNvPicPr>
          <p:nvPr>
            <a:audioFile r:link="rId1"/>
            <p:extLst>
              <p:ext uri="{DAA4B4D4-6D71-4841-9C94-3DE7FCFB9230}">
                <p14:media xmlns:p14="http://schemas.microsoft.com/office/powerpoint/2010/main" r:embed="rId2">
                  <p14:trim st="1669.613" end="1589.7067"/>
                </p14:media>
              </p:ext>
            </p:extLst>
          </p:nvPr>
        </p:nvPicPr>
        <p:blipFill>
          <a:blip r:embed="rId4"/>
          <a:stretch>
            <a:fillRect/>
          </a:stretch>
        </p:blipFill>
        <p:spPr>
          <a:xfrm>
            <a:off x="8735889" y="46619"/>
            <a:ext cx="365760" cy="365760"/>
          </a:xfrm>
          <a:prstGeom prst="rect">
            <a:avLst/>
          </a:prstGeom>
          <a:solidFill>
            <a:schemeClr val="tx1">
              <a:lumMod val="50000"/>
              <a:lumOff val="50000"/>
            </a:schemeClr>
          </a:solidFill>
        </p:spPr>
      </p:pic>
    </p:spTree>
    <p:extLst>
      <p:ext uri="{BB962C8B-B14F-4D97-AF65-F5344CB8AC3E}">
        <p14:creationId xmlns:p14="http://schemas.microsoft.com/office/powerpoint/2010/main" val="20685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8"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15274</TotalTime>
  <Words>804</Words>
  <Application>Microsoft Macintosh PowerPoint</Application>
  <PresentationFormat>On-screen Show (16:9)</PresentationFormat>
  <Paragraphs>79</Paragraphs>
  <Slides>6</Slides>
  <Notes>5</Notes>
  <HiddenSlides>0</HiddenSlides>
  <MMClips>6</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Tahoma</vt:lpstr>
      <vt:lpstr>NASAjpl-WhiteTheme-16x9-vA6</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Talib Oliver Cabrera</cp:lastModifiedBy>
  <cp:revision>241</cp:revision>
  <dcterms:created xsi:type="dcterms:W3CDTF">2016-09-08T21:41:17Z</dcterms:created>
  <dcterms:modified xsi:type="dcterms:W3CDTF">2020-10-07T23:15:24Z</dcterms:modified>
</cp:coreProperties>
</file>