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15"/>
  </p:notesMasterIdLst>
  <p:handoutMasterIdLst>
    <p:handoutMasterId r:id="rId16"/>
  </p:handoutMasterIdLst>
  <p:sldIdLst>
    <p:sldId id="282" r:id="rId3"/>
    <p:sldId id="283" r:id="rId4"/>
    <p:sldId id="284" r:id="rId5"/>
    <p:sldId id="279" r:id="rId6"/>
    <p:sldId id="285" r:id="rId7"/>
    <p:sldId id="286" r:id="rId8"/>
    <p:sldId id="280" r:id="rId9"/>
    <p:sldId id="287" r:id="rId10"/>
    <p:sldId id="288" r:id="rId11"/>
    <p:sldId id="289" r:id="rId12"/>
    <p:sldId id="281" r:id="rId13"/>
    <p:sldId id="290" r:id="rId14"/>
  </p:sldIdLst>
  <p:sldSz cx="9144000" cy="5143500" type="screen16x9"/>
  <p:notesSz cx="6858000" cy="9144000"/>
  <p:custDataLst>
    <p:tags r:id="rId1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26"/>
    <p:restoredTop sz="96619" autoAdjust="0"/>
  </p:normalViewPr>
  <p:slideViewPr>
    <p:cSldViewPr snapToGrid="0" snapToObjects="1">
      <p:cViewPr varScale="1">
        <p:scale>
          <a:sx n="124" d="100"/>
          <a:sy n="124" d="100"/>
        </p:scale>
        <p:origin x="184" y="124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11/11/20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11/11/20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11/11/20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11/11/20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11/11/20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11/11/20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11/11/20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11/11/20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11/11/20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11/11/20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11/11/20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11/11/20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hyperlink" Target="https://doi.org/10.3390/rs12203397"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69198" y="3483788"/>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mj-lt"/>
              </a:rPr>
              <a:t>2020 Postdoc Research Day Presentation Conference</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err="1">
                <a:solidFill>
                  <a:srgbClr val="A50021"/>
                </a:solidFill>
                <a:latin typeface="Arial" charset="0"/>
              </a:rPr>
              <a:t>Unmesh</a:t>
            </a:r>
            <a:r>
              <a:rPr lang="en-US" sz="1600" dirty="0">
                <a:solidFill>
                  <a:srgbClr val="A50021"/>
                </a:solidFill>
                <a:latin typeface="Arial" charset="0"/>
              </a:rPr>
              <a:t> </a:t>
            </a:r>
            <a:r>
              <a:rPr lang="en-US" sz="1600" dirty="0" err="1">
                <a:solidFill>
                  <a:srgbClr val="A50021"/>
                </a:solidFill>
                <a:latin typeface="Arial" charset="0"/>
              </a:rPr>
              <a:t>Khati</a:t>
            </a:r>
            <a:r>
              <a:rPr lang="en-US" sz="1600" dirty="0">
                <a:solidFill>
                  <a:srgbClr val="A50021"/>
                </a:solidFill>
                <a:latin typeface="Arial" charset="0"/>
              </a:rPr>
              <a:t> </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234054"/>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334H</a:t>
            </a:r>
          </a:p>
          <a:p>
            <a:pPr>
              <a:spcBef>
                <a:spcPct val="0"/>
              </a:spcBef>
            </a:pPr>
            <a:r>
              <a:rPr lang="en-US" altLang="en-US" sz="1000" dirty="0">
                <a:latin typeface="Tahoma" panose="020B0604030504040204" pitchFamily="34" charset="0"/>
              </a:rPr>
              <a:t>Advisor:  Marco </a:t>
            </a:r>
            <a:r>
              <a:rPr lang="en-US" altLang="en-US" sz="1000" dirty="0" err="1">
                <a:latin typeface="Tahoma" panose="020B0604030504040204" pitchFamily="34" charset="0"/>
              </a:rPr>
              <a:t>Lavalle</a:t>
            </a:r>
            <a:r>
              <a:rPr lang="en-US" altLang="en-US" sz="1000" dirty="0">
                <a:latin typeface="Tahoma" panose="020B0604030504040204" pitchFamily="34" charset="0"/>
              </a:rPr>
              <a:t> (334H)</a:t>
            </a:r>
          </a:p>
          <a:p>
            <a:pPr>
              <a:spcBef>
                <a:spcPct val="0"/>
              </a:spcBef>
            </a:pPr>
            <a:r>
              <a:rPr lang="en-US" altLang="en-US" sz="1000" dirty="0">
                <a:latin typeface="Tahoma" panose="020B0604030504040204" pitchFamily="34" charset="0"/>
              </a:rPr>
              <a:t>Postdoc Program: JPL</a:t>
            </a:r>
          </a:p>
        </p:txBody>
      </p:sp>
      <p:sp>
        <p:nvSpPr>
          <p:cNvPr id="6" name="Title 1">
            <a:extLst>
              <a:ext uri="{FF2B5EF4-FFF2-40B4-BE49-F238E27FC236}">
                <a16:creationId xmlns:a16="http://schemas.microsoft.com/office/drawing/2014/main" id="{C7162E51-076E-9A47-9623-4AE304290DBA}"/>
              </a:ext>
            </a:extLst>
          </p:cNvPr>
          <p:cNvSpPr txBox="1">
            <a:spLocks/>
          </p:cNvSpPr>
          <p:nvPr/>
        </p:nvSpPr>
        <p:spPr>
          <a:xfrm>
            <a:off x="1921267" y="800220"/>
            <a:ext cx="7102154" cy="2387600"/>
          </a:xfrm>
          <a:prstGeom prst="rect">
            <a:avLst/>
          </a:prstGeom>
        </p:spPr>
        <p:txBody>
          <a:bodyPr>
            <a:normAutofit/>
          </a:bodyPr>
          <a:lstStyle>
            <a:lvl1pPr algn="l" defTabSz="457200" rtl="0" eaLnBrk="1" latinLnBrk="0" hangingPunct="1">
              <a:spcBef>
                <a:spcPct val="0"/>
              </a:spcBef>
              <a:buNone/>
              <a:defRPr sz="2400" b="1" i="0" u="none" kern="1200">
                <a:solidFill>
                  <a:schemeClr val="tx1"/>
                </a:solidFill>
                <a:latin typeface="+mj-lt"/>
                <a:ea typeface="+mj-ea"/>
                <a:cs typeface="+mj-cs"/>
              </a:defRPr>
            </a:lvl1pPr>
          </a:lstStyle>
          <a:p>
            <a:pPr algn="ctr"/>
            <a:r>
              <a:rPr lang="en-US" sz="3600" dirty="0"/>
              <a:t>Impact of acquisition conditions on SAR backscatter-modeled forest biomass estimation</a:t>
            </a:r>
          </a:p>
        </p:txBody>
      </p:sp>
      <p:pic>
        <p:nvPicPr>
          <p:cNvPr id="5" name="Audio Recording Oct 10, 2020 at 6:12:53 PM" descr="Audio Recording Oct 10, 2020 at 6:12:53 PM">
            <a:hlinkClick r:id="" action="ppaction://media"/>
            <a:extLst>
              <a:ext uri="{FF2B5EF4-FFF2-40B4-BE49-F238E27FC236}">
                <a16:creationId xmlns:a16="http://schemas.microsoft.com/office/drawing/2014/main" id="{18529170-F2C3-3645-B3B5-5C94C53F78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2165350"/>
            <a:ext cx="812800" cy="812800"/>
          </a:xfrm>
          <a:prstGeom prst="rect">
            <a:avLst/>
          </a:prstGeom>
        </p:spPr>
      </p:pic>
      <p:pic>
        <p:nvPicPr>
          <p:cNvPr id="7" name="Picture 2" descr="Profile photo of Unmesh Khati">
            <a:extLst>
              <a:ext uri="{FF2B5EF4-FFF2-40B4-BE49-F238E27FC236}">
                <a16:creationId xmlns:a16="http://schemas.microsoft.com/office/drawing/2014/main" id="{4EB2B022-4A81-244D-9C39-517EFD07FA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52" t="4081" r="24461" b="25330"/>
          <a:stretch/>
        </p:blipFill>
        <p:spPr bwMode="auto">
          <a:xfrm>
            <a:off x="0" y="992366"/>
            <a:ext cx="1796106" cy="200330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9848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D9C3A7-F1FB-3D42-A9B2-462FCA5CDC25}"/>
              </a:ext>
            </a:extLst>
          </p:cNvPr>
          <p:cNvSpPr>
            <a:spLocks noGrp="1"/>
          </p:cNvSpPr>
          <p:nvPr>
            <p:ph type="body" sz="quarter" idx="17"/>
          </p:nvPr>
        </p:nvSpPr>
        <p:spPr/>
        <p:txBody>
          <a:bodyPr/>
          <a:lstStyle/>
          <a:p>
            <a:pPr marL="171450" indent="-171450">
              <a:spcBef>
                <a:spcPts val="1600"/>
              </a:spcBef>
              <a:buFont typeface="Arial" panose="020B0604020202020204" pitchFamily="34" charset="0"/>
              <a:buChar char="•"/>
            </a:pPr>
            <a:r>
              <a:rPr lang="en-US" dirty="0"/>
              <a:t>Precipitation affects AGB retrieval accuracy with up to 20% increase in AGB estimation error</a:t>
            </a:r>
          </a:p>
          <a:p>
            <a:pPr marL="171450" indent="-171450">
              <a:spcBef>
                <a:spcPts val="1600"/>
              </a:spcBef>
              <a:buFont typeface="Arial" panose="020B0604020202020204" pitchFamily="34" charset="0"/>
              <a:buChar char="•"/>
            </a:pPr>
            <a:r>
              <a:rPr lang="en-US" dirty="0"/>
              <a:t>WCM model parameters absorb moisture variations and are correlated with </a:t>
            </a:r>
            <a:r>
              <a:rPr lang="en-US" i="1" dirty="0"/>
              <a:t>in-situ</a:t>
            </a:r>
            <a:r>
              <a:rPr lang="en-US" dirty="0"/>
              <a:t> measured soil moisture </a:t>
            </a:r>
          </a:p>
          <a:p>
            <a:pPr marL="171450" indent="-171450">
              <a:spcBef>
                <a:spcPts val="1600"/>
              </a:spcBef>
              <a:buFont typeface="Arial" panose="020B0604020202020204" pitchFamily="34" charset="0"/>
              <a:buChar char="•"/>
            </a:pPr>
            <a:r>
              <a:rPr lang="en-US" dirty="0"/>
              <a:t>Models calibrated and validated using acquisitions with significantly different meteorological conditions provide erroneous AGB estimates </a:t>
            </a:r>
          </a:p>
          <a:p>
            <a:pPr marL="171450" indent="-171450">
              <a:spcBef>
                <a:spcPts val="1600"/>
              </a:spcBef>
              <a:buFont typeface="Arial" panose="020B0604020202020204" pitchFamily="34" charset="0"/>
              <a:buChar char="•"/>
            </a:pPr>
            <a:r>
              <a:rPr lang="en-US" dirty="0"/>
              <a:t>Averaging backscatter over the time-series is beneficial for absorbing moisture fluctuations. Better time-series strategies can be devised</a:t>
            </a:r>
          </a:p>
          <a:p>
            <a:pPr marL="171450" indent="-171450">
              <a:buFont typeface="Arial" panose="020B0604020202020204" pitchFamily="34" charset="0"/>
              <a:buChar char="•"/>
            </a:pPr>
            <a:r>
              <a:rPr lang="en-US" b="1" dirty="0"/>
              <a:t>Scope for improvement:</a:t>
            </a:r>
          </a:p>
          <a:p>
            <a:pPr marL="582930" lvl="1" indent="-171450">
              <a:buFont typeface="Arial" panose="020B0604020202020204" pitchFamily="34" charset="0"/>
              <a:buChar char="•"/>
            </a:pPr>
            <a:r>
              <a:rPr lang="en-US" sz="1200" dirty="0"/>
              <a:t>The analysis did not consider all sources of error in AGB estimation and its propagation</a:t>
            </a:r>
          </a:p>
          <a:p>
            <a:pPr marL="582930" lvl="1" indent="-171450">
              <a:buFont typeface="Arial" panose="020B0604020202020204" pitchFamily="34" charset="0"/>
              <a:buChar char="•"/>
            </a:pPr>
            <a:r>
              <a:rPr lang="en-US" sz="1200" dirty="0"/>
              <a:t>The environmental conditions (soil moisture, precipitation) are from point measurements – can deviate locally</a:t>
            </a:r>
          </a:p>
          <a:p>
            <a:pPr marL="582930" lvl="1" indent="-171450">
              <a:buFont typeface="Arial" panose="020B0604020202020204" pitchFamily="34" charset="0"/>
              <a:buChar char="•"/>
            </a:pPr>
            <a:r>
              <a:rPr lang="en-US" sz="1200" dirty="0"/>
              <a:t>SAR time-series acquired does not cover a seasonal changes (leaf on/off)</a:t>
            </a:r>
          </a:p>
          <a:p>
            <a:pPr marL="582930" lvl="1" indent="-171450">
              <a:buFont typeface="Arial" panose="020B0604020202020204" pitchFamily="34" charset="0"/>
              <a:buChar char="•"/>
            </a:pPr>
            <a:r>
              <a:rPr lang="en-US" sz="1200" dirty="0"/>
              <a:t>Inherent difference in viewing geometry </a:t>
            </a:r>
            <a:r>
              <a:rPr lang="en-US" dirty="0"/>
              <a:t>of lidar and SAR will impact accuracy of lidar AGB-SAR backscatter relation</a:t>
            </a:r>
          </a:p>
        </p:txBody>
      </p:sp>
      <p:sp>
        <p:nvSpPr>
          <p:cNvPr id="3" name="Text Placeholder 2">
            <a:extLst>
              <a:ext uri="{FF2B5EF4-FFF2-40B4-BE49-F238E27FC236}">
                <a16:creationId xmlns:a16="http://schemas.microsoft.com/office/drawing/2014/main" id="{9459DA79-8938-3145-AFCD-3C03835131D8}"/>
              </a:ext>
            </a:extLst>
          </p:cNvPr>
          <p:cNvSpPr>
            <a:spLocks noGrp="1"/>
          </p:cNvSpPr>
          <p:nvPr>
            <p:ph type="body" sz="quarter" idx="3"/>
          </p:nvPr>
        </p:nvSpPr>
        <p:spPr/>
        <p:txBody>
          <a:bodyPr/>
          <a:lstStyle/>
          <a:p>
            <a:r>
              <a:rPr lang="en-US" dirty="0"/>
              <a:t>Summary and Future work</a:t>
            </a:r>
          </a:p>
        </p:txBody>
      </p:sp>
      <p:pic>
        <p:nvPicPr>
          <p:cNvPr id="4" name="Audio Recording Oct 10, 2020 at 6:36:28 PM" descr="Audio Recording Oct 10, 2020 at 6:36:28 PM">
            <a:hlinkClick r:id="" action="ppaction://media"/>
            <a:extLst>
              <a:ext uri="{FF2B5EF4-FFF2-40B4-BE49-F238E27FC236}">
                <a16:creationId xmlns:a16="http://schemas.microsoft.com/office/drawing/2014/main" id="{FEE06C55-2971-7044-AA85-A1743A9624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42726917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a:xfrm>
            <a:off x="350732" y="1571687"/>
            <a:ext cx="8454601" cy="3462650"/>
          </a:xfrm>
        </p:spPr>
        <p:txBody>
          <a:bodyPr/>
          <a:lstStyle/>
          <a:p>
            <a:r>
              <a:rPr lang="en-US" b="1" dirty="0"/>
              <a:t>Conference proceeding:</a:t>
            </a:r>
          </a:p>
          <a:p>
            <a:r>
              <a:rPr lang="en-US" dirty="0"/>
              <a:t>Marco </a:t>
            </a:r>
            <a:r>
              <a:rPr lang="en-US" dirty="0" err="1"/>
              <a:t>Lavalle</a:t>
            </a:r>
            <a:r>
              <a:rPr lang="en-US" dirty="0"/>
              <a:t>, </a:t>
            </a:r>
            <a:r>
              <a:rPr lang="en-US" dirty="0" err="1"/>
              <a:t>Unmesh</a:t>
            </a:r>
            <a:r>
              <a:rPr lang="en-US" dirty="0"/>
              <a:t> </a:t>
            </a:r>
            <a:r>
              <a:rPr lang="en-US" dirty="0" err="1"/>
              <a:t>Khati</a:t>
            </a:r>
            <a:r>
              <a:rPr lang="en-US" dirty="0"/>
              <a:t>, Gustavo H.X. Shiroma, Bruce Chapman, “</a:t>
            </a:r>
            <a:r>
              <a:rPr lang="en-US" i="1" dirty="0"/>
              <a:t>Assessment of </a:t>
            </a:r>
            <a:r>
              <a:rPr lang="en-US" i="1" dirty="0" err="1"/>
              <a:t>PolSAR</a:t>
            </a:r>
            <a:r>
              <a:rPr lang="en-US" i="1" dirty="0"/>
              <a:t> and </a:t>
            </a:r>
            <a:r>
              <a:rPr lang="en-US" i="1" dirty="0" err="1"/>
              <a:t>InSAR</a:t>
            </a:r>
            <a:r>
              <a:rPr lang="en-US" i="1" dirty="0"/>
              <a:t> time-series for above-ground biomass estimation”</a:t>
            </a:r>
            <a:r>
              <a:rPr lang="en-US" dirty="0"/>
              <a:t> in 2020 IEEE International Geoscience and Remote Sensing Symposium (IGARSS 2020), 28 September - 02 October 2020 (Virtual)</a:t>
            </a:r>
          </a:p>
          <a:p>
            <a:r>
              <a:rPr lang="en-US" b="1" dirty="0"/>
              <a:t>Journal article:</a:t>
            </a:r>
          </a:p>
          <a:p>
            <a:pPr algn="just"/>
            <a:r>
              <a:rPr lang="en-US" dirty="0" err="1"/>
              <a:t>Unmesh</a:t>
            </a:r>
            <a:r>
              <a:rPr lang="en-US" dirty="0"/>
              <a:t> </a:t>
            </a:r>
            <a:r>
              <a:rPr lang="en-US" dirty="0" err="1"/>
              <a:t>Khati</a:t>
            </a:r>
            <a:r>
              <a:rPr lang="en-US" dirty="0"/>
              <a:t>, Marco </a:t>
            </a:r>
            <a:r>
              <a:rPr lang="en-US" dirty="0" err="1"/>
              <a:t>Lavalle</a:t>
            </a:r>
            <a:r>
              <a:rPr lang="en-US" dirty="0"/>
              <a:t>, Gustavo H.X. Shiroma, Victoria Meyer, and Bruce Chapman, “Assessment of Forest Biomass Estimation from Dry and Wet SAR Acquisitions Collected during the 2019 UAVSAR AM-PM Campaign in Southeastern United States”, </a:t>
            </a:r>
            <a:r>
              <a:rPr lang="en-US" i="1" dirty="0"/>
              <a:t>Remote Sens.</a:t>
            </a:r>
            <a:r>
              <a:rPr lang="en-US" dirty="0"/>
              <a:t> </a:t>
            </a:r>
            <a:r>
              <a:rPr lang="en-US" b="1" dirty="0"/>
              <a:t>2020</a:t>
            </a:r>
            <a:r>
              <a:rPr lang="en-US" dirty="0"/>
              <a:t>, </a:t>
            </a:r>
            <a:r>
              <a:rPr lang="en-US" i="1" dirty="0"/>
              <a:t>12</a:t>
            </a:r>
            <a:r>
              <a:rPr lang="en-US" dirty="0"/>
              <a:t>(20), 3397; </a:t>
            </a:r>
            <a:r>
              <a:rPr lang="en-US" dirty="0">
                <a:hlinkClick r:id="rId4"/>
              </a:rPr>
              <a:t>https://doi.org/10.3390/rs12203397</a:t>
            </a:r>
            <a:r>
              <a:rPr lang="en-US" dirty="0"/>
              <a:t> </a:t>
            </a:r>
          </a:p>
          <a:p>
            <a:pPr algn="just"/>
            <a:endParaRPr lang="en-US" i="1" dirty="0"/>
          </a:p>
          <a:p>
            <a:pPr algn="just"/>
            <a:endParaRPr lang="en-US" i="1" dirty="0"/>
          </a:p>
          <a:p>
            <a:pPr algn="just"/>
            <a:r>
              <a:rPr lang="en-US" b="1" dirty="0"/>
              <a:t>Acknowledgments</a:t>
            </a:r>
            <a:r>
              <a:rPr lang="en-US" dirty="0"/>
              <a:t>: I would like to thank the UAVSAR and NISAR teams for designing the AM-PM Campaign and making the single-look complex SAR data available. The author thanks the NISAR Project and Algorithm Definition Team (ADT) for providing the </a:t>
            </a:r>
            <a:r>
              <a:rPr lang="en-US" dirty="0" err="1"/>
              <a:t>InSAR</a:t>
            </a:r>
            <a:r>
              <a:rPr lang="en-US" dirty="0"/>
              <a:t> Scientific Computing Environment (ISCE3) software that was used for co-registering and radiometric-terrain correcting the UAVSAR SLC stack. A prototype of this work was developed and tested on the pilot version of the joint NASA-ESA Multi-Mission Algorithm and Analysis Platform (MAAP). The author thanks the National Ecological Observatory Network (NEON) Program for the field, lidar and meteorological data acquired over the study site. </a:t>
            </a:r>
          </a:p>
          <a:p>
            <a:pPr algn="just"/>
            <a:endParaRPr lang="en-US" dirty="0"/>
          </a:p>
          <a:p>
            <a:endParaRPr lang="en-US" dirty="0"/>
          </a:p>
          <a:p>
            <a:endParaRPr lang="en-US" dirty="0"/>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p:txBody>
          <a:bodyPr/>
          <a:lstStyle/>
          <a:p>
            <a:r>
              <a:rPr lang="en-US" dirty="0"/>
              <a:t>Publications and Acknowledgements</a:t>
            </a:r>
          </a:p>
          <a:p>
            <a:endParaRPr lang="en-US" dirty="0"/>
          </a:p>
        </p:txBody>
      </p:sp>
      <p:pic>
        <p:nvPicPr>
          <p:cNvPr id="4" name="Audio Recording Oct 10, 2020 at 6:41:50 PM" descr="Audio Recording Oct 10, 2020 at 6:41:50 PM">
            <a:hlinkClick r:id="" action="ppaction://media"/>
            <a:extLst>
              <a:ext uri="{FF2B5EF4-FFF2-40B4-BE49-F238E27FC236}">
                <a16:creationId xmlns:a16="http://schemas.microsoft.com/office/drawing/2014/main" id="{9A9178DF-1B17-1E4E-858D-9A13A29B28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206857822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789ADA-6B89-BA48-827E-51C2B5473CE3}"/>
              </a:ext>
            </a:extLst>
          </p:cNvPr>
          <p:cNvSpPr>
            <a:spLocks noGrp="1"/>
          </p:cNvSpPr>
          <p:nvPr>
            <p:ph type="body" sz="quarter" idx="17"/>
          </p:nvPr>
        </p:nvSpPr>
        <p:spPr/>
        <p:txBody>
          <a:bodyPr/>
          <a:lstStyle/>
          <a:p>
            <a:r>
              <a:rPr lang="en-US" dirty="0"/>
              <a:t>This presentation discusses our work on exploring the use of the upcoming NISAR mission for ecosystem mapping and monitoring. Especially of importance is to estimate the global forest above-ground biomass (AGB) using synthetic aperture radar (SAR) data that would be available globally every 12 days. Efforts are made to understand the impact of changes in acquisition conditions (precipitation and soil moisture changes) that would impact the forest AGB estimated using models applied to SAR backscatter. The presentation is the same that was cleared by JPL URS.</a:t>
            </a:r>
            <a:br>
              <a:rPr lang="en-US" dirty="0"/>
            </a:br>
            <a:endParaRPr lang="en-US" dirty="0"/>
          </a:p>
          <a:p>
            <a:endParaRPr lang="en-US" dirty="0"/>
          </a:p>
        </p:txBody>
      </p:sp>
      <p:sp>
        <p:nvSpPr>
          <p:cNvPr id="3" name="Text Placeholder 2">
            <a:extLst>
              <a:ext uri="{FF2B5EF4-FFF2-40B4-BE49-F238E27FC236}">
                <a16:creationId xmlns:a16="http://schemas.microsoft.com/office/drawing/2014/main" id="{02EBC026-7225-6F4A-9252-9A8A3E48A15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82972850"/>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97115" y="1571687"/>
            <a:ext cx="8454602" cy="3292621"/>
          </a:xfrm>
        </p:spPr>
        <p:txBody>
          <a:bodyPr/>
          <a:lstStyle/>
          <a:p>
            <a:pPr marL="171450" indent="-171450">
              <a:buFont typeface="Arial" panose="020B0604020202020204" pitchFamily="34" charset="0"/>
              <a:buChar char="•"/>
            </a:pPr>
            <a:r>
              <a:rPr lang="en-US" dirty="0"/>
              <a:t>Accurate estimation of forest above-ground biomass (AGB) is essential for modeling global carbon cycle</a:t>
            </a:r>
          </a:p>
          <a:p>
            <a:pPr marL="171450" indent="-171450">
              <a:buFont typeface="Arial" panose="020B0604020202020204" pitchFamily="34" charset="0"/>
              <a:buChar char="•"/>
            </a:pPr>
            <a:r>
              <a:rPr lang="en-US" dirty="0"/>
              <a:t>Synthetic Aperture Radar (SAR) data has been extensively used for forest AGB estimation</a:t>
            </a:r>
          </a:p>
          <a:p>
            <a:pPr marL="171450" indent="-171450">
              <a:buFont typeface="Arial" panose="020B0604020202020204" pitchFamily="34" charset="0"/>
              <a:buChar char="•"/>
            </a:pPr>
            <a:r>
              <a:rPr lang="en-US" dirty="0"/>
              <a:t>However, single-epoch estimates of forest parameters are susceptible to uncertainties due to variations in imaging and environmental conditions</a:t>
            </a:r>
          </a:p>
          <a:p>
            <a:pPr marL="171450" indent="-171450">
              <a:buFont typeface="Arial" panose="020B0604020202020204" pitchFamily="34" charset="0"/>
              <a:buChar char="•"/>
            </a:pPr>
            <a:r>
              <a:rPr lang="en-US" dirty="0"/>
              <a:t>Research in SAR remote sensing is progressing towards modeling and time-series for algorithm development</a:t>
            </a:r>
          </a:p>
          <a:p>
            <a:pPr marL="171450" indent="-171450">
              <a:buFont typeface="Arial" panose="020B0604020202020204" pitchFamily="34" charset="0"/>
              <a:buChar char="•"/>
            </a:pPr>
            <a:r>
              <a:rPr lang="en-US" dirty="0"/>
              <a:t>Forthcoming NASA-ISRO SAR (NISAR) mission is focused on generating time-series data-sets</a:t>
            </a:r>
          </a:p>
          <a:p>
            <a:pPr marL="582930" lvl="1" indent="-171450">
              <a:buFont typeface="Arial" panose="020B0604020202020204" pitchFamily="34" charset="0"/>
              <a:buChar char="•"/>
            </a:pPr>
            <a:r>
              <a:rPr lang="en-US" dirty="0"/>
              <a:t>3-year mission, L-band radar</a:t>
            </a:r>
          </a:p>
          <a:p>
            <a:pPr marL="582930" lvl="1" indent="-171450">
              <a:buFont typeface="Arial" panose="020B0604020202020204" pitchFamily="34" charset="0"/>
              <a:buChar char="•"/>
            </a:pPr>
            <a:r>
              <a:rPr lang="en-US" dirty="0"/>
              <a:t>Global mapping every 12 days with dual-polarimetric mode</a:t>
            </a:r>
          </a:p>
          <a:p>
            <a:pPr marL="171450" indent="-171450">
              <a:buFont typeface="Arial" panose="020B0604020202020204" pitchFamily="34" charset="0"/>
              <a:buChar char="•"/>
            </a:pPr>
            <a:r>
              <a:rPr lang="en-US" dirty="0"/>
              <a:t>Time-series data-sets help:</a:t>
            </a:r>
          </a:p>
          <a:p>
            <a:pPr marL="582930" lvl="1" indent="-171450">
              <a:buFont typeface="Arial" panose="020B0604020202020204" pitchFamily="34" charset="0"/>
              <a:buChar char="•"/>
            </a:pPr>
            <a:r>
              <a:rPr lang="en-US" sz="1200" dirty="0"/>
              <a:t>Detect surface changes (e.g. forest disturbances)</a:t>
            </a:r>
          </a:p>
          <a:p>
            <a:pPr marL="582930" lvl="1" indent="-171450">
              <a:buFont typeface="Arial" panose="020B0604020202020204" pitchFamily="34" charset="0"/>
              <a:buChar char="•"/>
            </a:pPr>
            <a:r>
              <a:rPr lang="en-US" sz="1200" dirty="0"/>
              <a:t>Estimate model parameters more robustly (e.g. above-ground biomass)</a:t>
            </a:r>
          </a:p>
          <a:p>
            <a:pPr marL="582930" lvl="1" indent="-171450">
              <a:buFont typeface="Arial" panose="020B0604020202020204" pitchFamily="34" charset="0"/>
              <a:buChar char="•"/>
            </a:pPr>
            <a:r>
              <a:rPr lang="en-US" sz="1200" dirty="0"/>
              <a:t>Correct for single-image artifacts and distortions (e.g. atmospheric effects)</a:t>
            </a:r>
          </a:p>
          <a:p>
            <a:pPr marL="171450" indent="-1714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Introduction</a:t>
            </a:r>
          </a:p>
        </p:txBody>
      </p:sp>
      <p:pic>
        <p:nvPicPr>
          <p:cNvPr id="4" name="Audio Recording Oct 10, 2020 at 5:43:59 PM" descr="Audio Recording Oct 10, 2020 at 5:43:59 PM">
            <a:hlinkClick r:id="" action="ppaction://media"/>
            <a:extLst>
              <a:ext uri="{FF2B5EF4-FFF2-40B4-BE49-F238E27FC236}">
                <a16:creationId xmlns:a16="http://schemas.microsoft.com/office/drawing/2014/main" id="{CCF282D3-22DF-504A-9A5A-2E2D5CCD42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30727397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44699" y="1429105"/>
            <a:ext cx="8454602" cy="3292621"/>
          </a:xfrm>
        </p:spPr>
        <p:txBody>
          <a:bodyPr/>
          <a:lstStyle/>
          <a:p>
            <a:pPr marL="171450" indent="-171450" algn="just">
              <a:buFont typeface="Arial" panose="020B0604020202020204" pitchFamily="34" charset="0"/>
              <a:buChar char="•"/>
            </a:pPr>
            <a:r>
              <a:rPr lang="en-US" dirty="0"/>
              <a:t>SAR backscatter-AGB relation is affected by changes in environmental conditions (soil moisture and precipitation)</a:t>
            </a:r>
          </a:p>
          <a:p>
            <a:pPr marL="171450" indent="-171450" algn="just">
              <a:buFont typeface="Arial" panose="020B0604020202020204" pitchFamily="34" charset="0"/>
              <a:buChar char="•"/>
            </a:pPr>
            <a:r>
              <a:rPr lang="en-US" dirty="0"/>
              <a:t>It is essential to understand the impact of these changes on AGB estimation	</a:t>
            </a:r>
          </a:p>
          <a:p>
            <a:pPr marL="171450" indent="-171450" algn="just">
              <a:buFont typeface="Arial" panose="020B0604020202020204" pitchFamily="34" charset="0"/>
              <a:buChar char="•"/>
            </a:pPr>
            <a:r>
              <a:rPr lang="en-US" dirty="0"/>
              <a:t>The 2019 AM-PM UAVSAR airborne campaign collected multi-temporal SAR acquisitions in support of the upcoming NISAR mission</a:t>
            </a:r>
          </a:p>
          <a:p>
            <a:pPr marL="171450" indent="-171450" algn="just">
              <a:buFont typeface="Arial" panose="020B0604020202020204" pitchFamily="34" charset="0"/>
              <a:buChar char="•"/>
            </a:pPr>
            <a:r>
              <a:rPr lang="en-US" dirty="0"/>
              <a:t>This study utilizes this multi-temporal data along with intensive field measurements to:</a:t>
            </a:r>
          </a:p>
          <a:p>
            <a:pPr marL="640080" lvl="1" indent="-228600" algn="just">
              <a:buFont typeface="+mj-lt"/>
              <a:buAutoNum type="arabicPeriod"/>
            </a:pPr>
            <a:r>
              <a:rPr lang="en-US" sz="1200" dirty="0"/>
              <a:t>Assess the impact of variations in soil moisture and precipitation conditions on forest AGB estimation.</a:t>
            </a:r>
          </a:p>
          <a:p>
            <a:pPr marL="640080" lvl="1" indent="-228600" algn="just">
              <a:buFont typeface="+mj-lt"/>
              <a:buAutoNum type="arabicPeriod"/>
            </a:pPr>
            <a:r>
              <a:rPr lang="en-US" sz="1200" dirty="0"/>
              <a:t>Advantage of multi-temporal acquisitions to improve AGB estimates</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Problem Description</a:t>
            </a:r>
          </a:p>
        </p:txBody>
      </p:sp>
      <p:grpSp>
        <p:nvGrpSpPr>
          <p:cNvPr id="9" name="Group 8">
            <a:extLst>
              <a:ext uri="{FF2B5EF4-FFF2-40B4-BE49-F238E27FC236}">
                <a16:creationId xmlns:a16="http://schemas.microsoft.com/office/drawing/2014/main" id="{3B4301B5-CA29-534E-9B03-0DBA6ADBBDD8}"/>
              </a:ext>
            </a:extLst>
          </p:cNvPr>
          <p:cNvGrpSpPr/>
          <p:nvPr/>
        </p:nvGrpSpPr>
        <p:grpSpPr>
          <a:xfrm>
            <a:off x="2465363" y="3167983"/>
            <a:ext cx="4213274" cy="1795389"/>
            <a:chOff x="1640114" y="2429806"/>
            <a:chExt cx="7503886" cy="2713694"/>
          </a:xfrm>
        </p:grpSpPr>
        <p:pic>
          <p:nvPicPr>
            <p:cNvPr id="4" name="Picture 3">
              <a:extLst>
                <a:ext uri="{FF2B5EF4-FFF2-40B4-BE49-F238E27FC236}">
                  <a16:creationId xmlns:a16="http://schemas.microsoft.com/office/drawing/2014/main" id="{E667FCF5-39DA-8B44-A31D-D870B2ADAAAC}"/>
                </a:ext>
              </a:extLst>
            </p:cNvPr>
            <p:cNvPicPr>
              <a:picLocks noChangeAspect="1"/>
            </p:cNvPicPr>
            <p:nvPr/>
          </p:nvPicPr>
          <p:blipFill>
            <a:blip r:embed="rId4"/>
            <a:stretch>
              <a:fillRect/>
            </a:stretch>
          </p:blipFill>
          <p:spPr>
            <a:xfrm>
              <a:off x="1640114" y="3054268"/>
              <a:ext cx="7503886" cy="2089232"/>
            </a:xfrm>
            <a:prstGeom prst="rect">
              <a:avLst/>
            </a:prstGeom>
          </p:spPr>
        </p:pic>
        <p:pic>
          <p:nvPicPr>
            <p:cNvPr id="5" name="Picture 4">
              <a:extLst>
                <a:ext uri="{FF2B5EF4-FFF2-40B4-BE49-F238E27FC236}">
                  <a16:creationId xmlns:a16="http://schemas.microsoft.com/office/drawing/2014/main" id="{5CC29E77-8071-A54A-8584-329356773F41}"/>
                </a:ext>
              </a:extLst>
            </p:cNvPr>
            <p:cNvPicPr>
              <a:picLocks noChangeAspect="1"/>
            </p:cNvPicPr>
            <p:nvPr/>
          </p:nvPicPr>
          <p:blipFill>
            <a:blip r:embed="rId5"/>
            <a:stretch>
              <a:fillRect/>
            </a:stretch>
          </p:blipFill>
          <p:spPr>
            <a:xfrm>
              <a:off x="1859473" y="2475221"/>
              <a:ext cx="2557236" cy="2435752"/>
            </a:xfrm>
            <a:prstGeom prst="rect">
              <a:avLst/>
            </a:prstGeom>
            <a:ln>
              <a:solidFill>
                <a:schemeClr val="accent2">
                  <a:lumMod val="75000"/>
                </a:schemeClr>
              </a:solidFill>
            </a:ln>
          </p:spPr>
        </p:pic>
        <p:cxnSp>
          <p:nvCxnSpPr>
            <p:cNvPr id="6" name="Straight Connector 5">
              <a:extLst>
                <a:ext uri="{FF2B5EF4-FFF2-40B4-BE49-F238E27FC236}">
                  <a16:creationId xmlns:a16="http://schemas.microsoft.com/office/drawing/2014/main" id="{655F80CB-8199-BA45-AA85-903E0DBDD7AF}"/>
                </a:ext>
              </a:extLst>
            </p:cNvPr>
            <p:cNvCxnSpPr>
              <a:cxnSpLocks/>
            </p:cNvCxnSpPr>
            <p:nvPr/>
          </p:nvCxnSpPr>
          <p:spPr>
            <a:xfrm flipH="1" flipV="1">
              <a:off x="4424726" y="2475221"/>
              <a:ext cx="1304346" cy="169362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969BD3E-675E-EC48-A928-0C975B194ADC}"/>
                </a:ext>
              </a:extLst>
            </p:cNvPr>
            <p:cNvCxnSpPr>
              <a:cxnSpLocks/>
            </p:cNvCxnSpPr>
            <p:nvPr/>
          </p:nvCxnSpPr>
          <p:spPr>
            <a:xfrm flipH="1">
              <a:off x="4416709" y="4249368"/>
              <a:ext cx="1252889" cy="66160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47E2451-D2B0-FA49-9B5D-CA6CFD234965}"/>
                </a:ext>
              </a:extLst>
            </p:cNvPr>
            <p:cNvSpPr/>
            <p:nvPr/>
          </p:nvSpPr>
          <p:spPr>
            <a:xfrm>
              <a:off x="1851456" y="2429806"/>
              <a:ext cx="1521955" cy="307777"/>
            </a:xfrm>
            <a:prstGeom prst="rect">
              <a:avLst/>
            </a:prstGeom>
          </p:spPr>
          <p:txBody>
            <a:bodyPr wrap="none">
              <a:spAutoFit/>
            </a:bodyPr>
            <a:lstStyle/>
            <a:p>
              <a:r>
                <a:rPr lang="en-US" sz="1400" dirty="0"/>
                <a:t>Lenoir Landing, AL</a:t>
              </a:r>
            </a:p>
          </p:txBody>
        </p:sp>
      </p:grpSp>
      <p:pic>
        <p:nvPicPr>
          <p:cNvPr id="10" name="Audio Recording Oct 10, 2020 at 5:46:01 PM" descr="Audio Recording Oct 10, 2020 at 5:46:01 PM">
            <a:hlinkClick r:id="" action="ppaction://media"/>
            <a:extLst>
              <a:ext uri="{FF2B5EF4-FFF2-40B4-BE49-F238E27FC236}">
                <a16:creationId xmlns:a16="http://schemas.microsoft.com/office/drawing/2014/main" id="{D875FCD8-0A61-1E4D-AD62-F700499BB4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224909502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350731" y="1459146"/>
            <a:ext cx="4544825" cy="3292621"/>
          </a:xfrm>
        </p:spPr>
        <p:txBody>
          <a:bodyPr/>
          <a:lstStyle/>
          <a:p>
            <a:pPr marL="285750" indent="-285750">
              <a:buFont typeface="Arial" panose="020B0604020202020204" pitchFamily="34" charset="0"/>
              <a:buChar char="•"/>
            </a:pPr>
            <a:r>
              <a:rPr lang="en-US" dirty="0"/>
              <a:t>Temperate deciduous forest</a:t>
            </a:r>
          </a:p>
          <a:p>
            <a:pPr marL="285750" indent="-285750">
              <a:buFont typeface="Arial" panose="020B0604020202020204" pitchFamily="34" charset="0"/>
              <a:buChar char="•"/>
            </a:pPr>
            <a:r>
              <a:rPr lang="en-US" dirty="0"/>
              <a:t>AGB between 0.05 Mg/ha to 373 Mg/ha </a:t>
            </a:r>
          </a:p>
          <a:p>
            <a:pPr marL="285750" indent="-285750">
              <a:buFont typeface="Arial" panose="020B0604020202020204" pitchFamily="34" charset="0"/>
              <a:buChar char="•"/>
            </a:pPr>
            <a:r>
              <a:rPr lang="en-US" dirty="0"/>
              <a:t>20m mean elevation</a:t>
            </a:r>
          </a:p>
          <a:p>
            <a:pPr marL="285750" indent="-285750">
              <a:buFont typeface="Arial" panose="020B0604020202020204" pitchFamily="34" charset="0"/>
              <a:buChar char="•"/>
            </a:pPr>
            <a:r>
              <a:rPr lang="en-US" dirty="0"/>
              <a:t>NEON site</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41 plots 20mx20m (2015-2018)</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10 plots 40mx40m (end 2019)</a:t>
            </a:r>
          </a:p>
          <a:p>
            <a:pPr marL="285750" indent="-285750">
              <a:buFont typeface="Arial" panose="020B0604020202020204" pitchFamily="34" charset="0"/>
              <a:buChar char="•"/>
            </a:pPr>
            <a:r>
              <a:rPr lang="en-US" dirty="0"/>
              <a:t>Permanent flux tower with soil moisture sensors</a:t>
            </a:r>
          </a:p>
          <a:p>
            <a:pPr marL="285750" indent="-285750">
              <a:buFont typeface="Arial" panose="020B0604020202020204" pitchFamily="34" charset="0"/>
              <a:buChar char="•"/>
            </a:pPr>
            <a:r>
              <a:rPr lang="en-US" dirty="0"/>
              <a:t>1m lidar-derived AGB map</a:t>
            </a:r>
          </a:p>
          <a:p>
            <a:pPr marL="285750" indent="-285750">
              <a:buFont typeface="Arial" panose="020B0604020202020204" pitchFamily="34" charset="0"/>
              <a:buChar char="•"/>
            </a:pPr>
            <a:r>
              <a:rPr lang="en-US" dirty="0"/>
              <a:t>311 random square polygons manually selected of 1 ha</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0 Mg/ha to 335 Mg/ha with a mean of 125 Mg/ha</a:t>
            </a:r>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p:txBody>
          <a:bodyPr/>
          <a:lstStyle/>
          <a:p>
            <a:r>
              <a:rPr lang="en-US" dirty="0"/>
              <a:t>Study site – Lenoir Landing, AL</a:t>
            </a:r>
          </a:p>
        </p:txBody>
      </p:sp>
      <p:pic>
        <p:nvPicPr>
          <p:cNvPr id="4" name="Picture 3">
            <a:extLst>
              <a:ext uri="{FF2B5EF4-FFF2-40B4-BE49-F238E27FC236}">
                <a16:creationId xmlns:a16="http://schemas.microsoft.com/office/drawing/2014/main" id="{977D08AA-27D6-4640-922A-03AD0B3C62A7}"/>
              </a:ext>
            </a:extLst>
          </p:cNvPr>
          <p:cNvPicPr>
            <a:picLocks noChangeAspect="1"/>
          </p:cNvPicPr>
          <p:nvPr/>
        </p:nvPicPr>
        <p:blipFill>
          <a:blip r:embed="rId4"/>
          <a:stretch>
            <a:fillRect/>
          </a:stretch>
        </p:blipFill>
        <p:spPr>
          <a:xfrm>
            <a:off x="4951685" y="1253259"/>
            <a:ext cx="3682149" cy="3388387"/>
          </a:xfrm>
          <a:prstGeom prst="rect">
            <a:avLst/>
          </a:prstGeom>
        </p:spPr>
      </p:pic>
      <p:sp>
        <p:nvSpPr>
          <p:cNvPr id="5" name="Rectangle 4">
            <a:extLst>
              <a:ext uri="{FF2B5EF4-FFF2-40B4-BE49-F238E27FC236}">
                <a16:creationId xmlns:a16="http://schemas.microsoft.com/office/drawing/2014/main" id="{94286A80-AB19-4A4A-A3E9-32EA3FF1427D}"/>
              </a:ext>
            </a:extLst>
          </p:cNvPr>
          <p:cNvSpPr/>
          <p:nvPr/>
        </p:nvSpPr>
        <p:spPr>
          <a:xfrm>
            <a:off x="93270" y="4634488"/>
            <a:ext cx="8484432" cy="646331"/>
          </a:xfrm>
          <a:prstGeom prst="rect">
            <a:avLst/>
          </a:prstGeom>
        </p:spPr>
        <p:txBody>
          <a:bodyPr wrap="square">
            <a:spAutoFit/>
          </a:bodyPr>
          <a:lstStyle/>
          <a:p>
            <a:pPr algn="just"/>
            <a:r>
              <a:rPr lang="en-US" sz="1200" dirty="0" err="1">
                <a:latin typeface="NimbusRomNo9L"/>
              </a:rPr>
              <a:t>Unmesh</a:t>
            </a:r>
            <a:r>
              <a:rPr lang="en-US" sz="1200" dirty="0">
                <a:latin typeface="NimbusRomNo9L"/>
              </a:rPr>
              <a:t> </a:t>
            </a:r>
            <a:r>
              <a:rPr lang="en-US" sz="1200" dirty="0" err="1">
                <a:latin typeface="NimbusRomNo9L"/>
              </a:rPr>
              <a:t>Khati</a:t>
            </a:r>
            <a:r>
              <a:rPr lang="en-US" sz="1200" dirty="0">
                <a:latin typeface="NimbusRomNo9L"/>
              </a:rPr>
              <a:t>, Marco Lavalle, Gustavo H.X. Shiroma, Victoria Meyer, and Bruce Chapman, “</a:t>
            </a:r>
            <a:r>
              <a:rPr lang="en-US" sz="1200" dirty="0"/>
              <a:t>Assessment of forest biomass estimation from dry and wet SAR acquisitions collected during the 2019 UAVSAR AM-PM campaign in Southeastern United States”, </a:t>
            </a:r>
            <a:r>
              <a:rPr lang="en-US" sz="1200" i="1" dirty="0"/>
              <a:t>in review.</a:t>
            </a:r>
          </a:p>
          <a:p>
            <a:pPr algn="just"/>
            <a:endParaRPr lang="en-US" sz="1200" dirty="0"/>
          </a:p>
        </p:txBody>
      </p:sp>
      <p:pic>
        <p:nvPicPr>
          <p:cNvPr id="6" name="Audio Recording Oct 10, 2020 at 5:48:08 PM" descr="Audio Recording Oct 10, 2020 at 5:48:08 PM">
            <a:hlinkClick r:id="" action="ppaction://media"/>
            <a:extLst>
              <a:ext uri="{FF2B5EF4-FFF2-40B4-BE49-F238E27FC236}">
                <a16:creationId xmlns:a16="http://schemas.microsoft.com/office/drawing/2014/main" id="{53E93A8F-6CD9-024A-A354-DCE99F7D8E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102979399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350731" y="1459147"/>
            <a:ext cx="7674887" cy="1277020"/>
          </a:xfrm>
        </p:spPr>
        <p:txBody>
          <a:bodyPr/>
          <a:lstStyle/>
          <a:p>
            <a:pPr marL="457200" indent="-457200">
              <a:buFont typeface="+mj-lt"/>
              <a:buAutoNum type="arabicPeriod"/>
            </a:pPr>
            <a:r>
              <a:rPr lang="en-US" dirty="0"/>
              <a:t>Download 7 full-resolution single-look-complex (SLC) products</a:t>
            </a:r>
          </a:p>
          <a:p>
            <a:pPr marL="457200" indent="-457200">
              <a:buFont typeface="+mj-lt"/>
              <a:buAutoNum type="arabicPeriod"/>
            </a:pPr>
            <a:r>
              <a:rPr lang="en-US" dirty="0" err="1"/>
              <a:t>Coregister</a:t>
            </a:r>
            <a:r>
              <a:rPr lang="en-US" dirty="0"/>
              <a:t> SLC images in a stack with same geometry using isce3</a:t>
            </a:r>
          </a:p>
          <a:p>
            <a:pPr marL="457200" indent="-457200">
              <a:buFont typeface="+mj-lt"/>
              <a:buAutoNum type="arabicPeriod"/>
            </a:pPr>
            <a:r>
              <a:rPr lang="en-US" dirty="0"/>
              <a:t>Average Radiometric Terrain Corrected backscatter within each 1-ha polygon using isce3 *</a:t>
            </a:r>
          </a:p>
          <a:p>
            <a:pPr marL="457200" indent="-457200">
              <a:buFont typeface="+mj-lt"/>
              <a:buAutoNum type="arabicPeriod"/>
            </a:pPr>
            <a:r>
              <a:rPr lang="en-US" dirty="0"/>
              <a:t>Fit WCM model and analyze multi-temporal data versus moisture and precipitation</a:t>
            </a:r>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p:txBody>
          <a:bodyPr/>
          <a:lstStyle/>
          <a:p>
            <a:r>
              <a:rPr lang="en-US" dirty="0"/>
              <a:t>SAR Dataset and workflow – Lenoir Landing</a:t>
            </a:r>
          </a:p>
        </p:txBody>
      </p:sp>
      <p:sp>
        <p:nvSpPr>
          <p:cNvPr id="5" name="Rectangle 4">
            <a:extLst>
              <a:ext uri="{FF2B5EF4-FFF2-40B4-BE49-F238E27FC236}">
                <a16:creationId xmlns:a16="http://schemas.microsoft.com/office/drawing/2014/main" id="{94286A80-AB19-4A4A-A3E9-32EA3FF1427D}"/>
              </a:ext>
            </a:extLst>
          </p:cNvPr>
          <p:cNvSpPr/>
          <p:nvPr/>
        </p:nvSpPr>
        <p:spPr>
          <a:xfrm>
            <a:off x="350731" y="4681835"/>
            <a:ext cx="8684791" cy="461665"/>
          </a:xfrm>
          <a:prstGeom prst="rect">
            <a:avLst/>
          </a:prstGeom>
        </p:spPr>
        <p:txBody>
          <a:bodyPr wrap="square">
            <a:spAutoFit/>
          </a:bodyPr>
          <a:lstStyle/>
          <a:p>
            <a:r>
              <a:rPr lang="en-US" sz="1200" dirty="0"/>
              <a:t>*G. H. X. Shiroma, P. </a:t>
            </a:r>
            <a:r>
              <a:rPr lang="en-US" sz="1200" dirty="0" err="1"/>
              <a:t>Agram</a:t>
            </a:r>
            <a:r>
              <a:rPr lang="en-US" sz="1200" dirty="0"/>
              <a:t>, H. </a:t>
            </a:r>
            <a:r>
              <a:rPr lang="en-US" sz="1200" dirty="0" err="1"/>
              <a:t>Fattahi</a:t>
            </a:r>
            <a:r>
              <a:rPr lang="en-US" sz="1200" dirty="0"/>
              <a:t>, R. Burns, M. </a:t>
            </a:r>
            <a:r>
              <a:rPr lang="en-US" sz="1200" dirty="0" err="1"/>
              <a:t>Lavalle</a:t>
            </a:r>
            <a:r>
              <a:rPr lang="en-US" sz="1200" dirty="0"/>
              <a:t>, and S. Buckley, “An efficient area-based algorithm for SAR radiometric terrain correction and MAP projection,” in Geoscience and Remote Sensing Symposium(IGARSS), 2020 IEEE International. IEEE, July 2020. </a:t>
            </a:r>
          </a:p>
        </p:txBody>
      </p:sp>
      <p:pic>
        <p:nvPicPr>
          <p:cNvPr id="7" name="Picture 6">
            <a:extLst>
              <a:ext uri="{FF2B5EF4-FFF2-40B4-BE49-F238E27FC236}">
                <a16:creationId xmlns:a16="http://schemas.microsoft.com/office/drawing/2014/main" id="{BE1B07E0-9D11-D748-A17A-693EF4590E22}"/>
              </a:ext>
            </a:extLst>
          </p:cNvPr>
          <p:cNvPicPr>
            <a:picLocks noChangeAspect="1"/>
          </p:cNvPicPr>
          <p:nvPr/>
        </p:nvPicPr>
        <p:blipFill>
          <a:blip r:embed="rId4"/>
          <a:stretch>
            <a:fillRect/>
          </a:stretch>
        </p:blipFill>
        <p:spPr>
          <a:xfrm>
            <a:off x="503925" y="2678156"/>
            <a:ext cx="8136150" cy="2003679"/>
          </a:xfrm>
          <a:prstGeom prst="rect">
            <a:avLst/>
          </a:prstGeom>
        </p:spPr>
      </p:pic>
      <p:pic>
        <p:nvPicPr>
          <p:cNvPr id="8" name="Audio Recording Oct 10, 2020 at 5:49:11 PM" descr="Audio Recording Oct 10, 2020 at 5:49:11 PM">
            <a:hlinkClick r:id="" action="ppaction://media"/>
            <a:extLst>
              <a:ext uri="{FF2B5EF4-FFF2-40B4-BE49-F238E27FC236}">
                <a16:creationId xmlns:a16="http://schemas.microsoft.com/office/drawing/2014/main" id="{32321906-FA78-7B47-AF1B-C7AF636E7A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310614697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47482B-4AA6-F64F-BEFA-CC065BEBA423}"/>
              </a:ext>
            </a:extLst>
          </p:cNvPr>
          <p:cNvSpPr>
            <a:spLocks noGrp="1"/>
          </p:cNvSpPr>
          <p:nvPr>
            <p:ph type="body" sz="quarter" idx="17"/>
          </p:nvPr>
        </p:nvSpPr>
        <p:spPr>
          <a:xfrm>
            <a:off x="344698" y="1439533"/>
            <a:ext cx="8454602" cy="3292621"/>
          </a:xfrm>
        </p:spPr>
        <p:txBody>
          <a:bodyPr/>
          <a:lstStyle/>
          <a:p>
            <a:pPr marL="171450" indent="-171450">
              <a:buFont typeface="Arial" panose="020B0604020202020204" pitchFamily="34" charset="0"/>
              <a:buChar char="•"/>
            </a:pPr>
            <a:r>
              <a:rPr lang="en-US" dirty="0"/>
              <a:t>Radiometric Terrain Corrected backscatter versus biomass model with 3 parameters to be estimated</a:t>
            </a:r>
          </a:p>
          <a:p>
            <a:pPr marL="171450" indent="-171450">
              <a:buFont typeface="Arial" panose="020B0604020202020204" pitchFamily="34" charset="0"/>
              <a:buChar char="•"/>
            </a:pPr>
            <a:r>
              <a:rPr lang="en-US" dirty="0"/>
              <a:t>Chi-squared minimization  using 137 1-ha plots with AGB up to 100 Mg/ha. </a:t>
            </a:r>
          </a:p>
          <a:p>
            <a:pPr marL="171450" indent="-171450">
              <a:buFont typeface="Arial" panose="020B0604020202020204" pitchFamily="34" charset="0"/>
              <a:buChar char="•"/>
            </a:pPr>
            <a:r>
              <a:rPr lang="en-US" dirty="0"/>
              <a:t>Precipitation reduces the dynamic range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EB56190B-37A9-434A-AA58-F17880AB5FE0}"/>
              </a:ext>
            </a:extLst>
          </p:cNvPr>
          <p:cNvSpPr>
            <a:spLocks noGrp="1"/>
          </p:cNvSpPr>
          <p:nvPr>
            <p:ph type="body" sz="quarter" idx="3"/>
          </p:nvPr>
        </p:nvSpPr>
        <p:spPr/>
        <p:txBody>
          <a:bodyPr/>
          <a:lstStyle/>
          <a:p>
            <a:r>
              <a:rPr lang="en-US" dirty="0"/>
              <a:t>Fitting the backscatter-biomass model</a:t>
            </a:r>
          </a:p>
        </p:txBody>
      </p:sp>
      <p:pic>
        <p:nvPicPr>
          <p:cNvPr id="4" name="Picture 3">
            <a:extLst>
              <a:ext uri="{FF2B5EF4-FFF2-40B4-BE49-F238E27FC236}">
                <a16:creationId xmlns:a16="http://schemas.microsoft.com/office/drawing/2014/main" id="{D3647D26-4463-BC4B-9ADB-C181CF963449}"/>
              </a:ext>
            </a:extLst>
          </p:cNvPr>
          <p:cNvPicPr>
            <a:picLocks noChangeAspect="1"/>
          </p:cNvPicPr>
          <p:nvPr/>
        </p:nvPicPr>
        <p:blipFill>
          <a:blip r:embed="rId4"/>
          <a:stretch>
            <a:fillRect/>
          </a:stretch>
        </p:blipFill>
        <p:spPr>
          <a:xfrm>
            <a:off x="688162" y="2282822"/>
            <a:ext cx="4314465" cy="2860678"/>
          </a:xfrm>
          <a:prstGeom prst="rect">
            <a:avLst/>
          </a:prstGeom>
        </p:spPr>
      </p:pic>
      <p:pic>
        <p:nvPicPr>
          <p:cNvPr id="5" name="Picture 4">
            <a:extLst>
              <a:ext uri="{FF2B5EF4-FFF2-40B4-BE49-F238E27FC236}">
                <a16:creationId xmlns:a16="http://schemas.microsoft.com/office/drawing/2014/main" id="{D0AC03C3-E0F2-B845-B903-92F9C027EDB3}"/>
              </a:ext>
            </a:extLst>
          </p:cNvPr>
          <p:cNvPicPr>
            <a:picLocks noChangeAspect="1"/>
          </p:cNvPicPr>
          <p:nvPr/>
        </p:nvPicPr>
        <p:blipFill>
          <a:blip r:embed="rId5"/>
          <a:stretch>
            <a:fillRect/>
          </a:stretch>
        </p:blipFill>
        <p:spPr>
          <a:xfrm>
            <a:off x="5957599" y="3072411"/>
            <a:ext cx="2909485" cy="482321"/>
          </a:xfrm>
          <a:prstGeom prst="rect">
            <a:avLst/>
          </a:prstGeom>
        </p:spPr>
      </p:pic>
      <p:cxnSp>
        <p:nvCxnSpPr>
          <p:cNvPr id="6" name="Straight Connector 5">
            <a:extLst>
              <a:ext uri="{FF2B5EF4-FFF2-40B4-BE49-F238E27FC236}">
                <a16:creationId xmlns:a16="http://schemas.microsoft.com/office/drawing/2014/main" id="{A3144349-57DB-8048-A801-436CBC72C15C}"/>
              </a:ext>
            </a:extLst>
          </p:cNvPr>
          <p:cNvCxnSpPr>
            <a:cxnSpLocks/>
          </p:cNvCxnSpPr>
          <p:nvPr/>
        </p:nvCxnSpPr>
        <p:spPr>
          <a:xfrm>
            <a:off x="6641645" y="3446977"/>
            <a:ext cx="482596" cy="382538"/>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8784F25A-EC3D-5340-81F2-E3DB3187653E}"/>
              </a:ext>
            </a:extLst>
          </p:cNvPr>
          <p:cNvSpPr/>
          <p:nvPr/>
        </p:nvSpPr>
        <p:spPr>
          <a:xfrm>
            <a:off x="6249854" y="3872347"/>
            <a:ext cx="1748773" cy="276999"/>
          </a:xfrm>
          <a:prstGeom prst="rect">
            <a:avLst/>
          </a:prstGeom>
          <a:ln>
            <a:noFill/>
          </a:ln>
        </p:spPr>
        <p:txBody>
          <a:bodyPr wrap="square">
            <a:spAutoFit/>
          </a:bodyPr>
          <a:lstStyle/>
          <a:p>
            <a:pPr algn="ctr"/>
            <a:r>
              <a:rPr lang="en-US" sz="1200" dirty="0">
                <a:solidFill>
                  <a:schemeClr val="bg1">
                    <a:lumMod val="65000"/>
                  </a:schemeClr>
                </a:solidFill>
              </a:rPr>
              <a:t>model coefficients</a:t>
            </a:r>
          </a:p>
        </p:txBody>
      </p:sp>
      <p:cxnSp>
        <p:nvCxnSpPr>
          <p:cNvPr id="8" name="Straight Connector 7">
            <a:extLst>
              <a:ext uri="{FF2B5EF4-FFF2-40B4-BE49-F238E27FC236}">
                <a16:creationId xmlns:a16="http://schemas.microsoft.com/office/drawing/2014/main" id="{422682CF-140E-FC43-8DE9-3A3EC45D1D26}"/>
              </a:ext>
            </a:extLst>
          </p:cNvPr>
          <p:cNvCxnSpPr>
            <a:cxnSpLocks/>
          </p:cNvCxnSpPr>
          <p:nvPr/>
        </p:nvCxnSpPr>
        <p:spPr>
          <a:xfrm flipH="1">
            <a:off x="7124241" y="3446977"/>
            <a:ext cx="431182" cy="382538"/>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2B6C444-DB54-6849-AAE7-E1DCB645E068}"/>
              </a:ext>
            </a:extLst>
          </p:cNvPr>
          <p:cNvCxnSpPr>
            <a:cxnSpLocks/>
          </p:cNvCxnSpPr>
          <p:nvPr/>
        </p:nvCxnSpPr>
        <p:spPr>
          <a:xfrm flipH="1">
            <a:off x="7124241" y="3353729"/>
            <a:ext cx="1308410" cy="475786"/>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461ECD4-534A-D740-895B-06969F92D327}"/>
              </a:ext>
            </a:extLst>
          </p:cNvPr>
          <p:cNvSpPr/>
          <p:nvPr/>
        </p:nvSpPr>
        <p:spPr>
          <a:xfrm>
            <a:off x="5205980" y="2572383"/>
            <a:ext cx="1748773" cy="276999"/>
          </a:xfrm>
          <a:prstGeom prst="rect">
            <a:avLst/>
          </a:prstGeom>
          <a:ln>
            <a:noFill/>
          </a:ln>
        </p:spPr>
        <p:txBody>
          <a:bodyPr wrap="square">
            <a:spAutoFit/>
          </a:bodyPr>
          <a:lstStyle/>
          <a:p>
            <a:pPr algn="ctr"/>
            <a:r>
              <a:rPr lang="en-US" sz="1200" dirty="0">
                <a:solidFill>
                  <a:schemeClr val="bg1">
                    <a:lumMod val="65000"/>
                  </a:schemeClr>
                </a:solidFill>
              </a:rPr>
              <a:t>backscatter</a:t>
            </a:r>
          </a:p>
        </p:txBody>
      </p:sp>
      <p:cxnSp>
        <p:nvCxnSpPr>
          <p:cNvPr id="11" name="Straight Connector 10">
            <a:extLst>
              <a:ext uri="{FF2B5EF4-FFF2-40B4-BE49-F238E27FC236}">
                <a16:creationId xmlns:a16="http://schemas.microsoft.com/office/drawing/2014/main" id="{CE315B3E-D26F-9A4C-89A8-4FEE8EEC1B60}"/>
              </a:ext>
            </a:extLst>
          </p:cNvPr>
          <p:cNvCxnSpPr>
            <a:cxnSpLocks/>
            <a:stCxn id="10" idx="2"/>
          </p:cNvCxnSpPr>
          <p:nvPr/>
        </p:nvCxnSpPr>
        <p:spPr>
          <a:xfrm>
            <a:off x="6080367" y="2849382"/>
            <a:ext cx="0" cy="31105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1EF31FB2-35FD-4F46-9D5E-6517A64DDF19}"/>
              </a:ext>
            </a:extLst>
          </p:cNvPr>
          <p:cNvSpPr/>
          <p:nvPr/>
        </p:nvSpPr>
        <p:spPr>
          <a:xfrm>
            <a:off x="8061477" y="2563776"/>
            <a:ext cx="907624" cy="276999"/>
          </a:xfrm>
          <a:prstGeom prst="rect">
            <a:avLst/>
          </a:prstGeom>
          <a:ln>
            <a:noFill/>
          </a:ln>
        </p:spPr>
        <p:txBody>
          <a:bodyPr wrap="square">
            <a:spAutoFit/>
          </a:bodyPr>
          <a:lstStyle/>
          <a:p>
            <a:pPr algn="ctr"/>
            <a:r>
              <a:rPr lang="en-US" sz="1200" dirty="0">
                <a:solidFill>
                  <a:schemeClr val="bg1">
                    <a:lumMod val="65000"/>
                  </a:schemeClr>
                </a:solidFill>
              </a:rPr>
              <a:t>biomass</a:t>
            </a:r>
          </a:p>
        </p:txBody>
      </p:sp>
      <p:cxnSp>
        <p:nvCxnSpPr>
          <p:cNvPr id="13" name="Straight Connector 12">
            <a:extLst>
              <a:ext uri="{FF2B5EF4-FFF2-40B4-BE49-F238E27FC236}">
                <a16:creationId xmlns:a16="http://schemas.microsoft.com/office/drawing/2014/main" id="{D85F1E4E-3737-194A-8AC0-FD672CD1C386}"/>
              </a:ext>
            </a:extLst>
          </p:cNvPr>
          <p:cNvCxnSpPr>
            <a:cxnSpLocks/>
          </p:cNvCxnSpPr>
          <p:nvPr/>
        </p:nvCxnSpPr>
        <p:spPr>
          <a:xfrm>
            <a:off x="8631152" y="2804845"/>
            <a:ext cx="0" cy="267566"/>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6" name="Audio Recording Oct 10, 2020 at 6:20:03 PM" descr="Audio Recording Oct 10, 2020 at 6:20:03 PM">
            <a:hlinkClick r:id="" action="ppaction://media"/>
            <a:extLst>
              <a:ext uri="{FF2B5EF4-FFF2-40B4-BE49-F238E27FC236}">
                <a16:creationId xmlns:a16="http://schemas.microsoft.com/office/drawing/2014/main" id="{727A1E70-919F-894D-8C2C-4E45BABDB0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178554305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2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350732" y="1571687"/>
            <a:ext cx="4330305" cy="3292621"/>
          </a:xfrm>
        </p:spPr>
        <p:txBody>
          <a:bodyPr/>
          <a:lstStyle/>
          <a:p>
            <a:pPr marL="171450" indent="-171450">
              <a:buFont typeface="Arial" panose="020B0604020202020204" pitchFamily="34" charset="0"/>
              <a:buChar char="•"/>
            </a:pPr>
            <a:r>
              <a:rPr lang="en-US" dirty="0"/>
              <a:t>Parameters ‘a’ and ‘b’ are positively correlated while ‘c’ is negatively correlated</a:t>
            </a:r>
          </a:p>
          <a:p>
            <a:pPr marL="171450" indent="-171450">
              <a:buFont typeface="Arial" panose="020B0604020202020204" pitchFamily="34" charset="0"/>
              <a:buChar char="•"/>
            </a:pPr>
            <a:r>
              <a:rPr lang="en-US" dirty="0"/>
              <a:t>Ground component of backscatter (‘a’) shows 5 dB change between wet and dry conditions</a:t>
            </a:r>
          </a:p>
        </p:txBody>
      </p:sp>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a:xfrm>
            <a:off x="344699" y="436215"/>
            <a:ext cx="8454602" cy="430183"/>
          </a:xfrm>
        </p:spPr>
        <p:txBody>
          <a:bodyPr/>
          <a:lstStyle/>
          <a:p>
            <a:r>
              <a:rPr lang="en-US" dirty="0"/>
              <a:t>Effects of moisture and precipitation on </a:t>
            </a:r>
            <a:br>
              <a:rPr lang="en-US" dirty="0"/>
            </a:br>
            <a:r>
              <a:rPr lang="en-US" dirty="0"/>
              <a:t>WCM model parameters</a:t>
            </a:r>
          </a:p>
        </p:txBody>
      </p:sp>
      <p:pic>
        <p:nvPicPr>
          <p:cNvPr id="4" name="Picture 3">
            <a:extLst>
              <a:ext uri="{FF2B5EF4-FFF2-40B4-BE49-F238E27FC236}">
                <a16:creationId xmlns:a16="http://schemas.microsoft.com/office/drawing/2014/main" id="{3BDA5EA8-04C4-AB41-908F-FD03FFFBF923}"/>
              </a:ext>
            </a:extLst>
          </p:cNvPr>
          <p:cNvPicPr>
            <a:picLocks noChangeAspect="1"/>
          </p:cNvPicPr>
          <p:nvPr/>
        </p:nvPicPr>
        <p:blipFill>
          <a:blip r:embed="rId4"/>
          <a:stretch>
            <a:fillRect/>
          </a:stretch>
        </p:blipFill>
        <p:spPr>
          <a:xfrm>
            <a:off x="801858" y="2571750"/>
            <a:ext cx="7540283" cy="2167831"/>
          </a:xfrm>
          <a:prstGeom prst="rect">
            <a:avLst/>
          </a:prstGeom>
        </p:spPr>
      </p:pic>
      <p:grpSp>
        <p:nvGrpSpPr>
          <p:cNvPr id="14" name="Group 13">
            <a:extLst>
              <a:ext uri="{FF2B5EF4-FFF2-40B4-BE49-F238E27FC236}">
                <a16:creationId xmlns:a16="http://schemas.microsoft.com/office/drawing/2014/main" id="{5CE0310B-6AC9-6049-A944-7B2AB6E65CBE}"/>
              </a:ext>
            </a:extLst>
          </p:cNvPr>
          <p:cNvGrpSpPr/>
          <p:nvPr/>
        </p:nvGrpSpPr>
        <p:grpSpPr>
          <a:xfrm>
            <a:off x="6105379" y="1107117"/>
            <a:ext cx="3038621" cy="1518687"/>
            <a:chOff x="5205980" y="2563776"/>
            <a:chExt cx="3763121" cy="1585570"/>
          </a:xfrm>
        </p:grpSpPr>
        <p:pic>
          <p:nvPicPr>
            <p:cNvPr id="5" name="Picture 4">
              <a:extLst>
                <a:ext uri="{FF2B5EF4-FFF2-40B4-BE49-F238E27FC236}">
                  <a16:creationId xmlns:a16="http://schemas.microsoft.com/office/drawing/2014/main" id="{0ACA1D58-EFB5-6541-8F44-23F7BA3090B8}"/>
                </a:ext>
              </a:extLst>
            </p:cNvPr>
            <p:cNvPicPr>
              <a:picLocks noChangeAspect="1"/>
            </p:cNvPicPr>
            <p:nvPr/>
          </p:nvPicPr>
          <p:blipFill>
            <a:blip r:embed="rId5"/>
            <a:stretch>
              <a:fillRect/>
            </a:stretch>
          </p:blipFill>
          <p:spPr>
            <a:xfrm>
              <a:off x="5957599" y="3072411"/>
              <a:ext cx="2909485" cy="482321"/>
            </a:xfrm>
            <a:prstGeom prst="rect">
              <a:avLst/>
            </a:prstGeom>
          </p:spPr>
        </p:pic>
        <p:cxnSp>
          <p:nvCxnSpPr>
            <p:cNvPr id="6" name="Straight Connector 5">
              <a:extLst>
                <a:ext uri="{FF2B5EF4-FFF2-40B4-BE49-F238E27FC236}">
                  <a16:creationId xmlns:a16="http://schemas.microsoft.com/office/drawing/2014/main" id="{4A08B587-30E9-0147-87F7-5BCC25BC73A7}"/>
                </a:ext>
              </a:extLst>
            </p:cNvPr>
            <p:cNvCxnSpPr>
              <a:cxnSpLocks/>
            </p:cNvCxnSpPr>
            <p:nvPr/>
          </p:nvCxnSpPr>
          <p:spPr>
            <a:xfrm>
              <a:off x="6641645" y="3446977"/>
              <a:ext cx="482596" cy="382538"/>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5BBF7B1A-CCDB-AE41-BF5D-ADDEF714039D}"/>
                </a:ext>
              </a:extLst>
            </p:cNvPr>
            <p:cNvSpPr/>
            <p:nvPr/>
          </p:nvSpPr>
          <p:spPr>
            <a:xfrm>
              <a:off x="6249854" y="3872347"/>
              <a:ext cx="1748773" cy="276999"/>
            </a:xfrm>
            <a:prstGeom prst="rect">
              <a:avLst/>
            </a:prstGeom>
            <a:ln>
              <a:noFill/>
            </a:ln>
          </p:spPr>
          <p:txBody>
            <a:bodyPr wrap="square">
              <a:spAutoFit/>
            </a:bodyPr>
            <a:lstStyle/>
            <a:p>
              <a:pPr algn="ctr"/>
              <a:r>
                <a:rPr lang="en-US" sz="1200" dirty="0">
                  <a:solidFill>
                    <a:schemeClr val="bg1">
                      <a:lumMod val="65000"/>
                    </a:schemeClr>
                  </a:solidFill>
                </a:rPr>
                <a:t>model coefficients</a:t>
              </a:r>
            </a:p>
          </p:txBody>
        </p:sp>
        <p:cxnSp>
          <p:nvCxnSpPr>
            <p:cNvPr id="8" name="Straight Connector 7">
              <a:extLst>
                <a:ext uri="{FF2B5EF4-FFF2-40B4-BE49-F238E27FC236}">
                  <a16:creationId xmlns:a16="http://schemas.microsoft.com/office/drawing/2014/main" id="{FB92DF23-A008-B643-A9C5-89D046CC2A3D}"/>
                </a:ext>
              </a:extLst>
            </p:cNvPr>
            <p:cNvCxnSpPr>
              <a:cxnSpLocks/>
            </p:cNvCxnSpPr>
            <p:nvPr/>
          </p:nvCxnSpPr>
          <p:spPr>
            <a:xfrm flipH="1">
              <a:off x="7124241" y="3446977"/>
              <a:ext cx="431182" cy="382538"/>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8112671-7FD3-FF4D-95AC-839EED60251E}"/>
                </a:ext>
              </a:extLst>
            </p:cNvPr>
            <p:cNvCxnSpPr>
              <a:cxnSpLocks/>
            </p:cNvCxnSpPr>
            <p:nvPr/>
          </p:nvCxnSpPr>
          <p:spPr>
            <a:xfrm flipH="1">
              <a:off x="7124241" y="3353729"/>
              <a:ext cx="1308410" cy="475786"/>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1730DBE7-50D6-7C4D-8468-D30BF8B96638}"/>
                </a:ext>
              </a:extLst>
            </p:cNvPr>
            <p:cNvSpPr/>
            <p:nvPr/>
          </p:nvSpPr>
          <p:spPr>
            <a:xfrm>
              <a:off x="5205980" y="2572383"/>
              <a:ext cx="1748773" cy="276999"/>
            </a:xfrm>
            <a:prstGeom prst="rect">
              <a:avLst/>
            </a:prstGeom>
            <a:ln>
              <a:noFill/>
            </a:ln>
          </p:spPr>
          <p:txBody>
            <a:bodyPr wrap="square">
              <a:spAutoFit/>
            </a:bodyPr>
            <a:lstStyle/>
            <a:p>
              <a:pPr algn="ctr"/>
              <a:r>
                <a:rPr lang="en-US" sz="1200" dirty="0">
                  <a:solidFill>
                    <a:schemeClr val="bg1">
                      <a:lumMod val="65000"/>
                    </a:schemeClr>
                  </a:solidFill>
                </a:rPr>
                <a:t>backscatter</a:t>
              </a:r>
            </a:p>
          </p:txBody>
        </p:sp>
        <p:cxnSp>
          <p:nvCxnSpPr>
            <p:cNvPr id="11" name="Straight Connector 10">
              <a:extLst>
                <a:ext uri="{FF2B5EF4-FFF2-40B4-BE49-F238E27FC236}">
                  <a16:creationId xmlns:a16="http://schemas.microsoft.com/office/drawing/2014/main" id="{687C0C89-DACA-A848-A867-F7ADB8624825}"/>
                </a:ext>
              </a:extLst>
            </p:cNvPr>
            <p:cNvCxnSpPr>
              <a:cxnSpLocks/>
              <a:stCxn id="10" idx="2"/>
            </p:cNvCxnSpPr>
            <p:nvPr/>
          </p:nvCxnSpPr>
          <p:spPr>
            <a:xfrm>
              <a:off x="6080367" y="2849382"/>
              <a:ext cx="0" cy="311059"/>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45B99FB7-B0F5-0444-9657-D7265FE1D7E4}"/>
                </a:ext>
              </a:extLst>
            </p:cNvPr>
            <p:cNvSpPr/>
            <p:nvPr/>
          </p:nvSpPr>
          <p:spPr>
            <a:xfrm>
              <a:off x="8061477" y="2563776"/>
              <a:ext cx="907624" cy="276999"/>
            </a:xfrm>
            <a:prstGeom prst="rect">
              <a:avLst/>
            </a:prstGeom>
            <a:ln>
              <a:noFill/>
            </a:ln>
          </p:spPr>
          <p:txBody>
            <a:bodyPr wrap="square">
              <a:spAutoFit/>
            </a:bodyPr>
            <a:lstStyle/>
            <a:p>
              <a:pPr algn="ctr"/>
              <a:r>
                <a:rPr lang="en-US" sz="1200" dirty="0">
                  <a:solidFill>
                    <a:schemeClr val="bg1">
                      <a:lumMod val="65000"/>
                    </a:schemeClr>
                  </a:solidFill>
                </a:rPr>
                <a:t>biomass</a:t>
              </a:r>
            </a:p>
          </p:txBody>
        </p:sp>
        <p:cxnSp>
          <p:nvCxnSpPr>
            <p:cNvPr id="13" name="Straight Connector 12">
              <a:extLst>
                <a:ext uri="{FF2B5EF4-FFF2-40B4-BE49-F238E27FC236}">
                  <a16:creationId xmlns:a16="http://schemas.microsoft.com/office/drawing/2014/main" id="{BE8F2E00-0240-EB45-9678-0406D2FAEEAE}"/>
                </a:ext>
              </a:extLst>
            </p:cNvPr>
            <p:cNvCxnSpPr>
              <a:cxnSpLocks/>
            </p:cNvCxnSpPr>
            <p:nvPr/>
          </p:nvCxnSpPr>
          <p:spPr>
            <a:xfrm>
              <a:off x="8631152" y="2804845"/>
              <a:ext cx="0" cy="267566"/>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pic>
        <p:nvPicPr>
          <p:cNvPr id="15" name="Audio Recording Oct 10, 2020 at 5:56:16 PM" descr="Audio Recording Oct 10, 2020 at 5:56:16 PM">
            <a:hlinkClick r:id="" action="ppaction://media"/>
            <a:extLst>
              <a:ext uri="{FF2B5EF4-FFF2-40B4-BE49-F238E27FC236}">
                <a16:creationId xmlns:a16="http://schemas.microsoft.com/office/drawing/2014/main" id="{3733CF9C-38DF-894D-AB8B-C4E9C18A9B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183621192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0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F4C151-5002-D644-82E7-CAF91B7728FA}"/>
              </a:ext>
            </a:extLst>
          </p:cNvPr>
          <p:cNvSpPr>
            <a:spLocks noGrp="1"/>
          </p:cNvSpPr>
          <p:nvPr>
            <p:ph type="body" sz="quarter" idx="17"/>
          </p:nvPr>
        </p:nvSpPr>
        <p:spPr>
          <a:xfrm>
            <a:off x="160818" y="925440"/>
            <a:ext cx="8118019" cy="1531688"/>
          </a:xfrm>
        </p:spPr>
        <p:txBody>
          <a:bodyPr/>
          <a:lstStyle/>
          <a:p>
            <a:pPr marL="171450" indent="-171450">
              <a:buFont typeface="Arial" panose="020B0604020202020204" pitchFamily="34" charset="0"/>
              <a:buChar char="•"/>
            </a:pPr>
            <a:r>
              <a:rPr lang="en-US" dirty="0"/>
              <a:t>30 iterations on random training (60%) and validation (40%) sets. Does </a:t>
            </a:r>
            <a:r>
              <a:rPr lang="en-US" i="1" dirty="0"/>
              <a:t>not</a:t>
            </a:r>
            <a:r>
              <a:rPr lang="en-US" dirty="0"/>
              <a:t> include field biomass uncertainty</a:t>
            </a:r>
          </a:p>
          <a:p>
            <a:pPr marL="171450" indent="-171450">
              <a:buFont typeface="Arial" panose="020B0604020202020204" pitchFamily="34" charset="0"/>
              <a:buChar char="•"/>
            </a:pPr>
            <a:r>
              <a:rPr lang="en-US" dirty="0"/>
              <a:t>Individual acquisitions show variation in AGB estimation performance (dotted line, fig A)</a:t>
            </a:r>
          </a:p>
          <a:p>
            <a:pPr marL="171450" indent="-171450">
              <a:buFont typeface="Arial" panose="020B0604020202020204" pitchFamily="34" charset="0"/>
              <a:buChar char="•"/>
            </a:pPr>
            <a:r>
              <a:rPr lang="en-US" dirty="0"/>
              <a:t>AGB estimation improves by up to 20% using multi-temporal weighted average (WA)</a:t>
            </a:r>
          </a:p>
          <a:p>
            <a:pPr marL="582930" lvl="1" indent="-171450">
              <a:buFont typeface="Arial" panose="020B0604020202020204" pitchFamily="34" charset="0"/>
              <a:buChar char="•"/>
            </a:pPr>
            <a:r>
              <a:rPr lang="en-US" dirty="0"/>
              <a:t>Weighted by soil moisture measured at each acquisition (WA-SM)</a:t>
            </a:r>
          </a:p>
          <a:p>
            <a:pPr marL="582930" lvl="1" indent="-171450">
              <a:buFont typeface="Arial" panose="020B0604020202020204" pitchFamily="34" charset="0"/>
              <a:buChar char="•"/>
            </a:pPr>
            <a:r>
              <a:rPr lang="en-US" dirty="0"/>
              <a:t>Weighted by dynamic range of backscatter for each acquisition (WA-DR)</a:t>
            </a:r>
          </a:p>
          <a:p>
            <a:pPr marL="171450" indent="-1714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0363D056-713C-1D4B-92DB-78A527BEFE95}"/>
              </a:ext>
            </a:extLst>
          </p:cNvPr>
          <p:cNvSpPr>
            <a:spLocks noGrp="1"/>
          </p:cNvSpPr>
          <p:nvPr>
            <p:ph type="body" sz="quarter" idx="3"/>
          </p:nvPr>
        </p:nvSpPr>
        <p:spPr>
          <a:xfrm>
            <a:off x="111580" y="372910"/>
            <a:ext cx="8454602" cy="430183"/>
          </a:xfrm>
        </p:spPr>
        <p:txBody>
          <a:bodyPr/>
          <a:lstStyle/>
          <a:p>
            <a:r>
              <a:rPr lang="en-US" dirty="0"/>
              <a:t>AGB estimation performance</a:t>
            </a:r>
          </a:p>
        </p:txBody>
      </p:sp>
      <p:pic>
        <p:nvPicPr>
          <p:cNvPr id="7" name="Picture 6">
            <a:extLst>
              <a:ext uri="{FF2B5EF4-FFF2-40B4-BE49-F238E27FC236}">
                <a16:creationId xmlns:a16="http://schemas.microsoft.com/office/drawing/2014/main" id="{680386E4-45A1-E14E-A7B7-F9805428B3AB}"/>
              </a:ext>
            </a:extLst>
          </p:cNvPr>
          <p:cNvPicPr>
            <a:picLocks noChangeAspect="1"/>
          </p:cNvPicPr>
          <p:nvPr/>
        </p:nvPicPr>
        <p:blipFill>
          <a:blip r:embed="rId4"/>
          <a:stretch>
            <a:fillRect/>
          </a:stretch>
        </p:blipFill>
        <p:spPr>
          <a:xfrm>
            <a:off x="0" y="2457127"/>
            <a:ext cx="9144000" cy="2686373"/>
          </a:xfrm>
          <a:prstGeom prst="rect">
            <a:avLst/>
          </a:prstGeom>
        </p:spPr>
      </p:pic>
      <p:pic>
        <p:nvPicPr>
          <p:cNvPr id="8" name="Audio Recording Oct 10, 2020 at 6:02:36 PM" descr="Audio Recording Oct 10, 2020 at 6:02:36 PM">
            <a:hlinkClick r:id="" action="ppaction://media"/>
            <a:extLst>
              <a:ext uri="{FF2B5EF4-FFF2-40B4-BE49-F238E27FC236}">
                <a16:creationId xmlns:a16="http://schemas.microsoft.com/office/drawing/2014/main" id="{E757D26A-9CFB-D642-AA62-A7DCA700DD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387920785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F4C151-5002-D644-82E7-CAF91B7728FA}"/>
              </a:ext>
            </a:extLst>
          </p:cNvPr>
          <p:cNvSpPr>
            <a:spLocks noGrp="1"/>
          </p:cNvSpPr>
          <p:nvPr>
            <p:ph type="body" sz="quarter" idx="17"/>
          </p:nvPr>
        </p:nvSpPr>
        <p:spPr>
          <a:xfrm>
            <a:off x="350731" y="1360671"/>
            <a:ext cx="8293866" cy="3292621"/>
          </a:xfrm>
        </p:spPr>
        <p:txBody>
          <a:bodyPr/>
          <a:lstStyle/>
          <a:p>
            <a:pPr marL="171450" indent="-171450">
              <a:buFont typeface="Arial" panose="020B0604020202020204" pitchFamily="34" charset="0"/>
              <a:buChar char="•"/>
            </a:pPr>
            <a:r>
              <a:rPr lang="en-US" dirty="0"/>
              <a:t>Model calibrated on a dataset and validated on all other datasets</a:t>
            </a:r>
          </a:p>
          <a:p>
            <a:pPr marL="171450" indent="-171450">
              <a:buFont typeface="Arial" panose="020B0604020202020204" pitchFamily="34" charset="0"/>
              <a:buChar char="•"/>
            </a:pPr>
            <a:r>
              <a:rPr lang="en-US" dirty="0"/>
              <a:t>MT = Multi-temporal averaging of backscatter</a:t>
            </a:r>
          </a:p>
          <a:p>
            <a:pPr marL="171450" indent="-171450">
              <a:buFont typeface="Arial" panose="020B0604020202020204" pitchFamily="34" charset="0"/>
              <a:buChar char="•"/>
            </a:pPr>
            <a:r>
              <a:rPr lang="en-US" i="1" dirty="0"/>
              <a:t>MT-24 </a:t>
            </a:r>
            <a:r>
              <a:rPr lang="en-US" dirty="0"/>
              <a:t>(no precipitation 24h before the acquisition) has the optimal trade-off between AGB estimation accuracy (RMSE = 17.8 Mg/ha) and plots with valid AGB solutions (72%). </a:t>
            </a:r>
          </a:p>
        </p:txBody>
      </p:sp>
      <p:sp>
        <p:nvSpPr>
          <p:cNvPr id="3" name="Text Placeholder 2">
            <a:extLst>
              <a:ext uri="{FF2B5EF4-FFF2-40B4-BE49-F238E27FC236}">
                <a16:creationId xmlns:a16="http://schemas.microsoft.com/office/drawing/2014/main" id="{0363D056-713C-1D4B-92DB-78A527BEFE95}"/>
              </a:ext>
            </a:extLst>
          </p:cNvPr>
          <p:cNvSpPr>
            <a:spLocks noGrp="1"/>
          </p:cNvSpPr>
          <p:nvPr>
            <p:ph type="body" sz="quarter" idx="3"/>
          </p:nvPr>
        </p:nvSpPr>
        <p:spPr>
          <a:xfrm>
            <a:off x="344699" y="440280"/>
            <a:ext cx="8454602" cy="430183"/>
          </a:xfrm>
        </p:spPr>
        <p:txBody>
          <a:bodyPr/>
          <a:lstStyle/>
          <a:p>
            <a:r>
              <a:rPr lang="en-US" dirty="0"/>
              <a:t>Multi-temporal analysis</a:t>
            </a:r>
          </a:p>
        </p:txBody>
      </p:sp>
      <p:pic>
        <p:nvPicPr>
          <p:cNvPr id="4" name="Picture 3">
            <a:extLst>
              <a:ext uri="{FF2B5EF4-FFF2-40B4-BE49-F238E27FC236}">
                <a16:creationId xmlns:a16="http://schemas.microsoft.com/office/drawing/2014/main" id="{BED292B9-5058-284F-95B1-AACA400192C4}"/>
              </a:ext>
            </a:extLst>
          </p:cNvPr>
          <p:cNvPicPr>
            <a:picLocks noChangeAspect="1"/>
          </p:cNvPicPr>
          <p:nvPr/>
        </p:nvPicPr>
        <p:blipFill>
          <a:blip r:embed="rId4"/>
          <a:stretch>
            <a:fillRect/>
          </a:stretch>
        </p:blipFill>
        <p:spPr>
          <a:xfrm>
            <a:off x="2502684" y="2423157"/>
            <a:ext cx="3989959" cy="2720343"/>
          </a:xfrm>
          <a:prstGeom prst="rect">
            <a:avLst/>
          </a:prstGeom>
        </p:spPr>
      </p:pic>
      <p:pic>
        <p:nvPicPr>
          <p:cNvPr id="8" name="Audio Recording Oct 10, 2020 at 6:25:57 PM" descr="Audio Recording Oct 10, 2020 at 6:25:57 PM">
            <a:hlinkClick r:id="" action="ppaction://media"/>
            <a:extLst>
              <a:ext uri="{FF2B5EF4-FFF2-40B4-BE49-F238E27FC236}">
                <a16:creationId xmlns:a16="http://schemas.microsoft.com/office/drawing/2014/main" id="{2E1FDF83-5401-EC4D-8077-854F826DC6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65709898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14864</TotalTime>
  <Words>1174</Words>
  <Application>Microsoft Macintosh PowerPoint</Application>
  <PresentationFormat>On-screen Show (16:9)</PresentationFormat>
  <Paragraphs>87</Paragraphs>
  <Slides>12</Slides>
  <Notes>0</Notes>
  <HiddenSlides>1</HiddenSlides>
  <MMClips>11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NimbusRomNo9L</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Microsoft Office User</cp:lastModifiedBy>
  <cp:revision>164</cp:revision>
  <dcterms:created xsi:type="dcterms:W3CDTF">2016-09-08T21:41:17Z</dcterms:created>
  <dcterms:modified xsi:type="dcterms:W3CDTF">2020-11-11T19:15:35Z</dcterms:modified>
</cp:coreProperties>
</file>