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283" r:id="rId3"/>
    <p:sldId id="280" r:id="rId4"/>
    <p:sldId id="380" r:id="rId5"/>
    <p:sldId id="38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9"/>
    <p:restoredTop sz="96405"/>
  </p:normalViewPr>
  <p:slideViewPr>
    <p:cSldViewPr snapToGrid="0" snapToObjects="1">
      <p:cViewPr varScale="1">
        <p:scale>
          <a:sx n="88" d="100"/>
          <a:sy n="88" d="100"/>
        </p:scale>
        <p:origin x="208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DA23-42C2-F640-BC83-B65DA5D79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F0FCFB-664E-4E4B-B879-7AA6C8935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BDDE0-6A98-0644-BAE9-B29A31BA4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DDCD-D130-C24C-81B9-B95C68AF4267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6D7CE-B3AF-A04D-B939-6AA815D18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592B7-ED07-2A41-9A56-8386471C8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319-BBB8-DE48-BA0C-4046119E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74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B11B3-354C-EC41-BF6C-1E876D053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CE5A0-6EBD-A94E-8DE7-AAF6F1759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AFF44-D9C2-C342-8D15-B43AEAE64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DDCD-D130-C24C-81B9-B95C68AF4267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5EA58-1C7F-3E40-832F-0134B278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D475D-8582-CD4F-8E9C-7F0612A6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319-BBB8-DE48-BA0C-4046119E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95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85761-8244-9F42-9FC9-5C29498B2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4D319-66B1-0D46-B42D-2FDB4ACAC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7AB0D-EA91-D34E-9DED-466550CE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DDCD-D130-C24C-81B9-B95C68AF4267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94661-5CA1-1849-A20E-611895758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6355-073E-F644-8553-750E4B1A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319-BBB8-DE48-BA0C-4046119E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66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4556671"/>
          </a:xfrm>
        </p:spPr>
        <p:txBody>
          <a:bodyPr anchor="ctr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867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92265" y="5030948"/>
            <a:ext cx="11374039" cy="573577"/>
          </a:xfrm>
        </p:spPr>
        <p:txBody>
          <a:bodyPr>
            <a:noAutofit/>
          </a:bodyPr>
          <a:lstStyle>
            <a:lvl1pPr marL="0" indent="0">
              <a:buNone/>
              <a:defRPr sz="2933" b="1">
                <a:latin typeface="+mj-lt"/>
              </a:defRPr>
            </a:lvl1pPr>
            <a:lvl2pPr marL="609585" indent="0">
              <a:buNone/>
              <a:defRPr sz="2933" b="1">
                <a:latin typeface="+mj-lt"/>
              </a:defRPr>
            </a:lvl2pPr>
            <a:lvl3pPr marL="1219170" indent="0">
              <a:buNone/>
              <a:defRPr sz="2933" b="1">
                <a:latin typeface="+mj-lt"/>
              </a:defRPr>
            </a:lvl3pPr>
            <a:lvl4pPr marL="1828754" indent="0">
              <a:buNone/>
              <a:defRPr sz="2933" b="1">
                <a:latin typeface="+mj-lt"/>
              </a:defRPr>
            </a:lvl4pPr>
            <a:lvl5pPr marL="2438339" indent="0">
              <a:buNone/>
              <a:defRPr sz="2933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492265" y="5972955"/>
            <a:ext cx="7473396" cy="474133"/>
          </a:xfrm>
        </p:spPr>
        <p:txBody>
          <a:bodyPr anchor="b">
            <a:noAutofit/>
          </a:bodyPr>
          <a:lstStyle>
            <a:lvl1pPr marL="0" indent="0">
              <a:buNone/>
              <a:defRPr sz="1333" baseline="0"/>
            </a:lvl1pPr>
            <a:lvl2pPr marL="609585" indent="0">
              <a:buNone/>
              <a:defRPr sz="1333"/>
            </a:lvl2pPr>
            <a:lvl3pPr marL="1219170" indent="0">
              <a:buNone/>
              <a:defRPr sz="1333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492263" y="4650901"/>
            <a:ext cx="11374040" cy="380047"/>
          </a:xfrm>
        </p:spPr>
        <p:txBody>
          <a:bodyPr>
            <a:noAutofit/>
          </a:bodyPr>
          <a:lstStyle>
            <a:lvl1pPr marL="0" indent="0">
              <a:buNone/>
              <a:defRPr sz="1867">
                <a:solidFill>
                  <a:schemeClr val="accent1"/>
                </a:solidFill>
              </a:defRPr>
            </a:lvl1pPr>
            <a:lvl2pPr marL="609585" indent="0">
              <a:buNone/>
              <a:defRPr sz="1867">
                <a:solidFill>
                  <a:schemeClr val="accent1"/>
                </a:solidFill>
              </a:defRPr>
            </a:lvl2pPr>
            <a:lvl3pPr marL="1219170" indent="0">
              <a:buNone/>
              <a:defRPr sz="1867">
                <a:solidFill>
                  <a:schemeClr val="accent1"/>
                </a:solidFill>
              </a:defRPr>
            </a:lvl3pPr>
            <a:lvl4pPr marL="1828754" indent="0">
              <a:buNone/>
              <a:defRPr sz="1867">
                <a:solidFill>
                  <a:schemeClr val="accent1"/>
                </a:solidFill>
              </a:defRPr>
            </a:lvl4pPr>
            <a:lvl5pPr marL="2438339" indent="0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659" y="5626376"/>
            <a:ext cx="3900644" cy="108351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92265" y="6403765"/>
            <a:ext cx="7473395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310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642" y="2095584"/>
            <a:ext cx="11272803" cy="439016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7641" y="1097436"/>
            <a:ext cx="11272803" cy="57357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467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484459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F7DE-7BBD-BB4C-97FF-FA82AB13F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0A692-CB27-9B48-B0EE-29081C898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2F143-26CF-AE49-82C4-939797CBC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DDCD-D130-C24C-81B9-B95C68AF4267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F31F6-BA22-AE45-8665-562C458C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7C35C-A0EA-2044-B68B-B51342A7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319-BBB8-DE48-BA0C-4046119E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2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B62C-0A9F-9046-89E6-373F0166A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C9EAA-FB6F-504B-9C0F-B80167D13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2A004-756B-3649-95F9-809D7391F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DDCD-D130-C24C-81B9-B95C68AF4267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4ABC9-1E0B-6D48-90F4-970FBBDF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C98AA-52C5-7347-B692-1D267A855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319-BBB8-DE48-BA0C-4046119E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1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A6CD5-25AE-F044-A4B3-72575D5C5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DE9AC-589B-2D48-A0B0-DAEFF899B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44DA97-47A5-0048-88F4-C225917F4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0E9AC-8A95-9C42-A7C7-00ED8E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DDCD-D130-C24C-81B9-B95C68AF4267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7326F-1AB6-D14A-8188-8AD662A86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4A86D-F19E-2545-B935-66BCDCF54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319-BBB8-DE48-BA0C-4046119E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7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FB7D-8A12-424F-9F9E-B96877DF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625A1-484E-614F-8EE9-1408A5D73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262FE-B754-BA49-9A7A-14B848480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17AA8-20B3-E14F-AD87-621B3A50D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567385-793C-C342-88E5-4476B23FE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AF245F-C374-BF4F-9363-E3D6BEC6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DDCD-D130-C24C-81B9-B95C68AF4267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7E6BB5-C313-E046-90A1-3C7ADB2A5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EFEA2A-9FBB-2248-9F65-781AA8D7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319-BBB8-DE48-BA0C-4046119E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71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C5BD1-DCEC-8A4E-B4D9-D635720D6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8C36BE-A15D-D144-B5D0-434D1E28C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DDCD-D130-C24C-81B9-B95C68AF4267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8A221-2547-0F41-A1FA-0D8860BB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86ADC-3E13-DC4D-B8AE-38F03DA1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319-BBB8-DE48-BA0C-4046119E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54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0E6A40-200A-394B-A0FF-2CC14AFCC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DDCD-D130-C24C-81B9-B95C68AF4267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7CE65-1C86-F242-A7D4-FE36D612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D1411-A0C2-6E45-A630-6DA1EE48B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319-BBB8-DE48-BA0C-4046119E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4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0CC3F-EFC2-9946-AC6B-2A092A1A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79560-C103-5A41-8166-FECC43BE9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FEC964-FF47-714F-83BB-1C654B285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673EA-041E-8143-BEC9-FCF603B9B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DDCD-D130-C24C-81B9-B95C68AF4267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3DF86-0738-4045-9219-5BA1DFDAB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61867-3603-9044-9864-C7D5712F9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319-BBB8-DE48-BA0C-4046119E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2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6AB3-1054-4E49-B71F-FD73D7532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3935B5-11EE-204C-A5D2-DE8F978A98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11C47-FE35-DA45-8E34-7A9D62951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0DEC6-4744-8C45-8A90-5F6B4B174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DDCD-D130-C24C-81B9-B95C68AF4267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1679E-6E03-0147-BC47-FF49185E0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506F7-CE3B-4C47-ADB4-762A2B10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319-BBB8-DE48-BA0C-4046119E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41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B7E69-2CC1-8545-8A58-D82354C51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F8109-DB8B-7941-9C7B-6409B0D5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E8CCF-5C8D-384A-B19E-F0C9F8F1B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BDDCD-D130-C24C-81B9-B95C68AF4267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A9880-0E56-F04F-BEEB-6A1149B7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BA276-F899-E74F-A35D-79ACED641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F5319-BBB8-DE48-BA0C-4046119E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4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deltax.jpl.nasa.gov/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492263" y="615644"/>
            <a:ext cx="4225650" cy="1504704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latin typeface="+mj-lt"/>
              </a:rPr>
              <a:t>Monitoring Vegetation Dynamics of Coastal Deltas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492264" y="5218628"/>
            <a:ext cx="11248179" cy="53853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rgbClr val="A50021"/>
                </a:solidFill>
                <a:latin typeface="Arial" charset="0"/>
              </a:rPr>
              <a:t>Alexandra Christensen</a:t>
            </a:r>
            <a:endParaRPr lang="en-US" sz="2133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492263" y="5645406"/>
            <a:ext cx="7493032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333" dirty="0">
                <a:latin typeface="Tahoma" panose="020B0604030504040204" pitchFamily="34" charset="0"/>
              </a:rPr>
              <a:t>Organization: 334F Suborbital Radar Science and Engineering</a:t>
            </a:r>
          </a:p>
          <a:p>
            <a:pPr>
              <a:spcBef>
                <a:spcPct val="0"/>
              </a:spcBef>
            </a:pPr>
            <a:r>
              <a:rPr lang="en-US" altLang="en-US" sz="1333" dirty="0">
                <a:latin typeface="Tahoma" panose="020B0604030504040204" pitchFamily="34" charset="0"/>
              </a:rPr>
              <a:t>Advisor:  Marc Simard </a:t>
            </a:r>
          </a:p>
          <a:p>
            <a:pPr>
              <a:spcBef>
                <a:spcPct val="0"/>
              </a:spcBef>
            </a:pPr>
            <a:r>
              <a:rPr lang="en-US" altLang="en-US" sz="1333" dirty="0">
                <a:latin typeface="Tahoma" panose="020B0604030504040204" pitchFamily="34" charset="0"/>
              </a:rPr>
              <a:t>Postdoc Program: NPP – year 1</a:t>
            </a:r>
            <a:endParaRPr lang="en-US" sz="1333" b="1" dirty="0"/>
          </a:p>
          <a:p>
            <a:r>
              <a:rPr lang="en-US" sz="1333" dirty="0"/>
              <a:t>2020 Postdoc Research Day Presentation Conference</a:t>
            </a:r>
            <a:endParaRPr lang="en-US" altLang="en-US" sz="1333" dirty="0">
              <a:latin typeface="Tahoma" panose="020B0604030504040204" pitchFamily="34" charset="0"/>
            </a:endParaRP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1C57A3C9-FF20-6040-9D17-FCFCE0E36D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678" y="225633"/>
            <a:ext cx="6648765" cy="4294273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016F4CF-E965-834A-851C-9C4E74E8D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3087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"/>
    </mc:Choice>
    <mc:Fallback xmlns="">
      <p:transition spd="slow" advTm="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9487" y="1487071"/>
            <a:ext cx="5566513" cy="4390161"/>
          </a:xfrm>
        </p:spPr>
        <p:txBody>
          <a:bodyPr/>
          <a:lstStyle/>
          <a:p>
            <a:r>
              <a:rPr lang="en-US" b="1" dirty="0"/>
              <a:t>Delta-X Mission: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dirty="0"/>
              <a:t>Assess impacts of climate change on delta land building and land loss to better understand resilience of coastal ecosystems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dirty="0"/>
              <a:t>Airborne remote sensing and field measurements of surface water, vegetation, and soil processes in the Mississippi River Delta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dirty="0"/>
              <a:t>The NASA Delta-X project is funded by the Science Mission Directorate’s Earth Science Division through the Earth Venture Suborbital-3 Program NNH17ZDA001N-EVS3</a:t>
            </a:r>
          </a:p>
          <a:p>
            <a:r>
              <a:rPr lang="en-US" b="1" dirty="0"/>
              <a:t>Presentation Objectives:</a:t>
            </a:r>
            <a:endParaRPr lang="en-US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dirty="0"/>
              <a:t>Wetland land cover classification using plant phenology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dirty="0"/>
              <a:t>Monitor seasonal and interannual changes in vegetation and plant recovery from disturbances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9299" y="85468"/>
            <a:ext cx="11272803" cy="573577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1028" name="Picture 4" descr="Delta-X Deployment - UAVSAR">
            <a:extLst>
              <a:ext uri="{FF2B5EF4-FFF2-40B4-BE49-F238E27FC236}">
                <a16:creationId xmlns:a16="http://schemas.microsoft.com/office/drawing/2014/main" id="{1482E549-6775-4041-A39E-5D03DBD96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5500" y="822894"/>
            <a:ext cx="2058823" cy="171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wo women and a man operate field instruments in an orange airboat">
            <a:extLst>
              <a:ext uri="{FF2B5EF4-FFF2-40B4-BE49-F238E27FC236}">
                <a16:creationId xmlns:a16="http://schemas.microsoft.com/office/drawing/2014/main" id="{A9B493E0-EABB-BE41-84FB-4C526368D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9949" y="1096540"/>
            <a:ext cx="3711337" cy="110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1DFFA9-B58A-104A-9732-2A06E5915DDF}"/>
              </a:ext>
            </a:extLst>
          </p:cNvPr>
          <p:cNvSpPr/>
          <p:nvPr/>
        </p:nvSpPr>
        <p:spPr>
          <a:xfrm>
            <a:off x="8750956" y="2198343"/>
            <a:ext cx="27310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6"/>
              </a:rPr>
              <a:t>https://deltax.jpl.nasa.gov/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671E0D-85D1-3D4B-AD34-DE6278D87CF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230" y="2700226"/>
            <a:ext cx="6058770" cy="3785519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1380C3C-7E25-6F40-9250-E4FA503BC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81643"/>
            <a:ext cx="812800" cy="8128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09CDF2-0D15-904F-8267-1152DDC1465C}"/>
              </a:ext>
            </a:extLst>
          </p:cNvPr>
          <p:cNvCxnSpPr>
            <a:cxnSpLocks/>
          </p:cNvCxnSpPr>
          <p:nvPr/>
        </p:nvCxnSpPr>
        <p:spPr>
          <a:xfrm flipV="1">
            <a:off x="9051235" y="5393637"/>
            <a:ext cx="0" cy="57635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465D2D7-F575-914C-8ACF-4A74C1E63B14}"/>
              </a:ext>
            </a:extLst>
          </p:cNvPr>
          <p:cNvSpPr txBox="1"/>
          <p:nvPr/>
        </p:nvSpPr>
        <p:spPr>
          <a:xfrm>
            <a:off x="8556540" y="5877232"/>
            <a:ext cx="90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Wax Lake Delta</a:t>
            </a:r>
          </a:p>
        </p:txBody>
      </p:sp>
    </p:spTree>
    <p:extLst>
      <p:ext uri="{BB962C8B-B14F-4D97-AF65-F5344CB8AC3E}">
        <p14:creationId xmlns:p14="http://schemas.microsoft.com/office/powerpoint/2010/main" val="247505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00"/>
    </mc:Choice>
    <mc:Fallback xmlns="">
      <p:transition spd="slow" advTm="7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CB6113-830C-C145-829C-767B8E52D1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1611" y="1"/>
            <a:ext cx="6620389" cy="62104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510981-D860-7F4C-83C6-4AA5C23B5277}"/>
              </a:ext>
            </a:extLst>
          </p:cNvPr>
          <p:cNvSpPr/>
          <p:nvPr/>
        </p:nvSpPr>
        <p:spPr>
          <a:xfrm>
            <a:off x="5883381" y="5298599"/>
            <a:ext cx="6308619" cy="1528175"/>
          </a:xfrm>
          <a:prstGeom prst="rect">
            <a:avLst/>
          </a:prstGeom>
          <a:solidFill>
            <a:srgbClr val="FFFFFF">
              <a:alpha val="78824"/>
            </a:srgbClr>
          </a:solidFill>
        </p:spPr>
        <p:txBody>
          <a:bodyPr wrap="square">
            <a:spAutoFit/>
          </a:bodyPr>
          <a:lstStyle/>
          <a:p>
            <a:r>
              <a:rPr lang="en-US" sz="1333" dirty="0">
                <a:latin typeface="Calibri" panose="020F0502020204030204" pitchFamily="34" charset="0"/>
              </a:rPr>
              <a:t>Forest (</a:t>
            </a:r>
            <a:r>
              <a:rPr lang="en-US" sz="1333" i="1" dirty="0">
                <a:latin typeface="Calibri" panose="020F0502020204030204" pitchFamily="34" charset="0"/>
              </a:rPr>
              <a:t>Salix, Myrica</a:t>
            </a:r>
            <a:r>
              <a:rPr lang="en-US" sz="1333" dirty="0">
                <a:latin typeface="Calibri" panose="020F0502020204030204" pitchFamily="34" charset="0"/>
              </a:rPr>
              <a:t>)</a:t>
            </a:r>
          </a:p>
          <a:p>
            <a:r>
              <a:rPr lang="en-US" sz="1333" dirty="0">
                <a:latin typeface="Calibri" panose="020F0502020204030204" pitchFamily="34" charset="0"/>
              </a:rPr>
              <a:t>Forest (</a:t>
            </a:r>
            <a:r>
              <a:rPr lang="en-US" sz="1333" i="1" dirty="0">
                <a:latin typeface="Calibri" panose="020F0502020204030204" pitchFamily="34" charset="0"/>
              </a:rPr>
              <a:t>Salix, Myrica</a:t>
            </a:r>
            <a:r>
              <a:rPr lang="en-US" sz="1333" dirty="0">
                <a:latin typeface="Calibri" panose="020F0502020204030204" pitchFamily="34" charset="0"/>
              </a:rPr>
              <a:t>)</a:t>
            </a:r>
          </a:p>
          <a:p>
            <a:r>
              <a:rPr lang="en-US" sz="1333" dirty="0">
                <a:latin typeface="Calibri" panose="020F0502020204030204" pitchFamily="34" charset="0"/>
              </a:rPr>
              <a:t>Broad leaf, mixed herbaceous marsh (</a:t>
            </a:r>
            <a:r>
              <a:rPr lang="en-US" sz="1333" i="1" dirty="0">
                <a:latin typeface="Calibri" panose="020F0502020204030204" pitchFamily="34" charset="0"/>
              </a:rPr>
              <a:t>Colocasia, Polygonum</a:t>
            </a:r>
            <a:r>
              <a:rPr lang="en-US" sz="1333" dirty="0">
                <a:latin typeface="Calibri" panose="020F0502020204030204" pitchFamily="34" charset="0"/>
              </a:rPr>
              <a:t>)</a:t>
            </a:r>
          </a:p>
          <a:p>
            <a:r>
              <a:rPr lang="en-US" sz="1333" dirty="0">
                <a:latin typeface="Calibri" panose="020F0502020204030204" pitchFamily="34" charset="0"/>
              </a:rPr>
              <a:t>Grass, herbaceous marsh (</a:t>
            </a:r>
            <a:r>
              <a:rPr lang="en-US" sz="1333" i="1" dirty="0" err="1">
                <a:latin typeface="Calibri" panose="020F0502020204030204" pitchFamily="34" charset="0"/>
              </a:rPr>
              <a:t>Leersia</a:t>
            </a:r>
            <a:r>
              <a:rPr lang="en-US" sz="1333" i="1" dirty="0">
                <a:latin typeface="Calibri" panose="020F0502020204030204" pitchFamily="34" charset="0"/>
              </a:rPr>
              <a:t>, Panicum, </a:t>
            </a:r>
            <a:r>
              <a:rPr lang="en-US" sz="1333" dirty="0" err="1">
                <a:latin typeface="Calibri" panose="020F0502020204030204" pitchFamily="34" charset="0"/>
              </a:rPr>
              <a:t>etc</a:t>
            </a:r>
            <a:r>
              <a:rPr lang="en-US" sz="1333" dirty="0">
                <a:latin typeface="Calibri" panose="020F0502020204030204" pitchFamily="34" charset="0"/>
              </a:rPr>
              <a:t>)</a:t>
            </a:r>
          </a:p>
          <a:p>
            <a:r>
              <a:rPr lang="en-US" sz="1333" dirty="0">
                <a:latin typeface="Calibri" panose="020F0502020204030204" pitchFamily="34" charset="0"/>
              </a:rPr>
              <a:t>Floating leaf, Submerged aquatic vegetation </a:t>
            </a:r>
            <a:r>
              <a:rPr lang="en-US" sz="1333" i="1" dirty="0">
                <a:latin typeface="Calibri" panose="020F0502020204030204" pitchFamily="34" charset="0"/>
              </a:rPr>
              <a:t>(Nelumbo, </a:t>
            </a:r>
            <a:r>
              <a:rPr lang="en-US" sz="1333" i="1" dirty="0" err="1">
                <a:latin typeface="Calibri" panose="020F0502020204030204" pitchFamily="34" charset="0"/>
              </a:rPr>
              <a:t>Potamogeton</a:t>
            </a:r>
            <a:r>
              <a:rPr lang="en-US" sz="1333" dirty="0">
                <a:latin typeface="Calibri" panose="020F0502020204030204" pitchFamily="34" charset="0"/>
              </a:rPr>
              <a:t>)</a:t>
            </a:r>
          </a:p>
          <a:p>
            <a:r>
              <a:rPr lang="en-US" sz="1333" dirty="0">
                <a:latin typeface="Calibri" panose="020F0502020204030204" pitchFamily="34" charset="0"/>
              </a:rPr>
              <a:t>Water, mudflat, some submerged aquatic vegetation</a:t>
            </a:r>
          </a:p>
          <a:p>
            <a:r>
              <a:rPr lang="en-US" sz="1333" dirty="0">
                <a:latin typeface="Calibri" panose="020F0502020204030204" pitchFamily="34" charset="0"/>
              </a:rPr>
              <a:t>Urban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DBC3D4-BF70-AC4D-A659-BD5BB266B0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7171" y="4940999"/>
            <a:ext cx="1813032" cy="1729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B22E7C-FA75-7E45-9AAE-CB079C17A6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8049" y="4940999"/>
            <a:ext cx="1813032" cy="1729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2BCA08-DF94-3A42-9F8A-DEA9E0D34D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139" y="4940999"/>
            <a:ext cx="1771032" cy="17295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1F9384-EAC9-064D-8061-6643B52D36FA}"/>
              </a:ext>
            </a:extLst>
          </p:cNvPr>
          <p:cNvSpPr txBox="1"/>
          <p:nvPr/>
        </p:nvSpPr>
        <p:spPr>
          <a:xfrm>
            <a:off x="182529" y="4600633"/>
            <a:ext cx="53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01/04/16		05/09/16		10/14/16</a:t>
            </a:r>
          </a:p>
        </p:txBody>
      </p:sp>
      <p:pic>
        <p:nvPicPr>
          <p:cNvPr id="11" name="Picture 4" descr="Sentinel-1 | ASF">
            <a:extLst>
              <a:ext uri="{FF2B5EF4-FFF2-40B4-BE49-F238E27FC236}">
                <a16:creationId xmlns:a16="http://schemas.microsoft.com/office/drawing/2014/main" id="{61B7A57C-1439-CA48-B0F1-F09ECBFA7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55" y="3309483"/>
            <a:ext cx="2043299" cy="124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SA - Sentinel-2 operations">
            <a:extLst>
              <a:ext uri="{FF2B5EF4-FFF2-40B4-BE49-F238E27FC236}">
                <a16:creationId xmlns:a16="http://schemas.microsoft.com/office/drawing/2014/main" id="{C89855AC-D58B-074D-8AA9-87D3FB795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686" y="3309482"/>
            <a:ext cx="2231397" cy="124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12F1BFFA-7B36-A44A-B979-80A54D9105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5666" y="1288307"/>
            <a:ext cx="4298663" cy="2777067"/>
          </a:xfrm>
        </p:spPr>
        <p:txBody>
          <a:bodyPr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Sentinel-1 and Sentinel-2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Unsupervised classification using plant phenology (January, May, October 2016)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Spatial distribution of vegetation classes controlled by inundation frequency and duration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F04E6-01F5-6049-BF8A-A17EAD46E7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1770" y="5344721"/>
            <a:ext cx="304025" cy="1474365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0D66B92-43CF-B947-BDE7-A858EECC7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9299" y="85468"/>
            <a:ext cx="11272803" cy="573577"/>
          </a:xfrm>
        </p:spPr>
        <p:txBody>
          <a:bodyPr/>
          <a:lstStyle/>
          <a:p>
            <a:r>
              <a:rPr lang="en-US" dirty="0"/>
              <a:t>Methods: Vegetation Classification</a:t>
            </a:r>
          </a:p>
        </p:txBody>
      </p:sp>
      <p:pic>
        <p:nvPicPr>
          <p:cNvPr id="1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B261332-E1BE-9E42-9789-931630010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33061" y="59784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00"/>
    </mc:Choice>
    <mc:Fallback xmlns="">
      <p:transition spd="slow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BDD3B9-A11E-2646-AFB3-9B5B4E3C0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6672" y="1233920"/>
            <a:ext cx="3799557" cy="4390161"/>
          </a:xfrm>
        </p:spPr>
        <p:txBody>
          <a:bodyPr/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dirty="0"/>
              <a:t>Normalized Difference Vegetation Index (NDVI)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dirty="0"/>
              <a:t>Emergence of lower elevation species is dependent on timing of river flood pulse and warming spring temperatures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dirty="0"/>
              <a:t>Impact of Hurricane Barry in July 2019</a:t>
            </a:r>
          </a:p>
          <a:p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154E6BB-7663-5744-9CAE-F17588425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9299" y="85468"/>
            <a:ext cx="11272803" cy="573577"/>
          </a:xfrm>
        </p:spPr>
        <p:txBody>
          <a:bodyPr/>
          <a:lstStyle/>
          <a:p>
            <a:r>
              <a:rPr lang="en-US" dirty="0"/>
              <a:t>Results: Seasonal Trends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27C67C1-0EDF-1747-B1E9-DCA5506DDC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0956" y="532940"/>
            <a:ext cx="4125773" cy="31391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C7583FA-35A4-174C-8E09-06901874FBF1}"/>
              </a:ext>
            </a:extLst>
          </p:cNvPr>
          <p:cNvSpPr txBox="1"/>
          <p:nvPr/>
        </p:nvSpPr>
        <p:spPr>
          <a:xfrm>
            <a:off x="7180956" y="3056519"/>
            <a:ext cx="2515037" cy="584775"/>
          </a:xfrm>
          <a:prstGeom prst="rect">
            <a:avLst/>
          </a:prstGeom>
          <a:solidFill>
            <a:srgbClr val="00B083">
              <a:alpha val="7215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Floating Leaf, Submerged Aquatic Vegetation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3E0D3D-64C3-284A-A855-B5F903E6BA78}"/>
              </a:ext>
            </a:extLst>
          </p:cNvPr>
          <p:cNvSpPr txBox="1"/>
          <p:nvPr/>
        </p:nvSpPr>
        <p:spPr>
          <a:xfrm>
            <a:off x="9243842" y="1233920"/>
            <a:ext cx="1605695" cy="584775"/>
          </a:xfrm>
          <a:prstGeom prst="rect">
            <a:avLst/>
          </a:prstGeom>
          <a:solidFill>
            <a:srgbClr val="FFC000">
              <a:alpha val="7215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Mixed broadleaf and grass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E73E12-A342-8447-8A6C-93442DA3941D}"/>
              </a:ext>
            </a:extLst>
          </p:cNvPr>
          <p:cNvSpPr txBox="1"/>
          <p:nvPr/>
        </p:nvSpPr>
        <p:spPr>
          <a:xfrm>
            <a:off x="7465436" y="635062"/>
            <a:ext cx="767516" cy="338554"/>
          </a:xfrm>
          <a:prstGeom prst="rect">
            <a:avLst/>
          </a:prstGeom>
          <a:solidFill>
            <a:srgbClr val="FF0000">
              <a:alpha val="7215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Forest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C6B24-45A0-E543-AD40-22F4DD75D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450" y="3870802"/>
            <a:ext cx="7005834" cy="290173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43B1C6-F666-6546-A673-27946C3D8408}"/>
              </a:ext>
            </a:extLst>
          </p:cNvPr>
          <p:cNvCxnSpPr>
            <a:cxnSpLocks/>
          </p:cNvCxnSpPr>
          <p:nvPr/>
        </p:nvCxnSpPr>
        <p:spPr>
          <a:xfrm>
            <a:off x="7726018" y="3870802"/>
            <a:ext cx="0" cy="3250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D505BA5-092E-A048-B9BA-13F1F406D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5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723" y="122181"/>
            <a:ext cx="11272803" cy="573577"/>
          </a:xfrm>
        </p:spPr>
        <p:txBody>
          <a:bodyPr/>
          <a:lstStyle/>
          <a:p>
            <a:r>
              <a:rPr lang="en-US" dirty="0"/>
              <a:t>Results: Vegetation Recovery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A1D3A3-67DC-0645-BA9F-34346C683E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3384" y="1149520"/>
            <a:ext cx="11272803" cy="4390161"/>
          </a:xfrm>
        </p:spPr>
        <p:txBody>
          <a:bodyPr/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dirty="0"/>
              <a:t>Hurricane Barry: July 15, 2019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dirty="0"/>
              <a:t>Significant damage to lower elevation zones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C0B0BA-BB75-964A-B78A-333B2DA9DD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2806" y="882145"/>
            <a:ext cx="2996780" cy="240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22E642-37D5-E74B-8CC0-82F7790B0A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6513" y="903839"/>
            <a:ext cx="2996780" cy="2391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4FAFA-F22D-2746-B642-38D5629DD438}"/>
              </a:ext>
            </a:extLst>
          </p:cNvPr>
          <p:cNvSpPr txBox="1"/>
          <p:nvPr/>
        </p:nvSpPr>
        <p:spPr>
          <a:xfrm>
            <a:off x="5906513" y="892992"/>
            <a:ext cx="783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71D96-DA0A-0D4F-9010-7B6CB790F17A}"/>
              </a:ext>
            </a:extLst>
          </p:cNvPr>
          <p:cNvSpPr txBox="1"/>
          <p:nvPr/>
        </p:nvSpPr>
        <p:spPr>
          <a:xfrm>
            <a:off x="9116298" y="852244"/>
            <a:ext cx="783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AC50BB-F336-8E4F-AE85-6501BE79F5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757" y="4240854"/>
            <a:ext cx="2374284" cy="212388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09800D-596A-0144-B6E6-A7B1C8E813B5}"/>
              </a:ext>
            </a:extLst>
          </p:cNvPr>
          <p:cNvSpPr/>
          <p:nvPr/>
        </p:nvSpPr>
        <p:spPr>
          <a:xfrm>
            <a:off x="449284" y="3622498"/>
            <a:ext cx="26253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Floating Leaf and Submerged Aquatic Vegetation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496B8-F9AE-0B46-8281-E0D93A9D13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663" y="4240649"/>
            <a:ext cx="2831850" cy="21238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A13098-7D88-7642-BC29-AD1C365D7A57}"/>
              </a:ext>
            </a:extLst>
          </p:cNvPr>
          <p:cNvSpPr/>
          <p:nvPr/>
        </p:nvSpPr>
        <p:spPr>
          <a:xfrm>
            <a:off x="3141264" y="3866635"/>
            <a:ext cx="136187" cy="1361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0EC254-6D7C-F84C-850D-213F9E97A60D}"/>
              </a:ext>
            </a:extLst>
          </p:cNvPr>
          <p:cNvSpPr/>
          <p:nvPr/>
        </p:nvSpPr>
        <p:spPr>
          <a:xfrm>
            <a:off x="3141265" y="3703065"/>
            <a:ext cx="136187" cy="1361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94634E-0DE7-9240-8B0F-3101B354EEE3}"/>
              </a:ext>
            </a:extLst>
          </p:cNvPr>
          <p:cNvSpPr txBox="1"/>
          <p:nvPr/>
        </p:nvSpPr>
        <p:spPr>
          <a:xfrm>
            <a:off x="3328596" y="3622498"/>
            <a:ext cx="2340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Damaged in Hurricane Barry</a:t>
            </a:r>
          </a:p>
          <a:p>
            <a:r>
              <a:rPr lang="en-US" sz="1200" dirty="0"/>
              <a:t>Not Damaged in Hurricane Barry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D4E275-B405-1D45-90CB-C1818CF9D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5943" y="3461580"/>
            <a:ext cx="6155594" cy="3077798"/>
          </a:xfrm>
          <a:prstGeom prst="rect">
            <a:avLst/>
          </a:prstGeom>
        </p:spPr>
      </p:pic>
      <p:pic>
        <p:nvPicPr>
          <p:cNvPr id="1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F0715E7-675E-D94A-A4B1-5F3CFE664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9954" y="6132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2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4571</TotalTime>
  <Words>304</Words>
  <Application>Microsoft Macintosh PowerPoint</Application>
  <PresentationFormat>Widescreen</PresentationFormat>
  <Paragraphs>43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Christensen</dc:creator>
  <cp:keywords>Delta-X, EVS-3</cp:keywords>
  <dc:description/>
  <cp:lastModifiedBy>Christensen</cp:lastModifiedBy>
  <cp:revision>25</cp:revision>
  <dcterms:created xsi:type="dcterms:W3CDTF">2020-10-09T15:15:26Z</dcterms:created>
  <dcterms:modified xsi:type="dcterms:W3CDTF">2020-10-12T22:43:04Z</dcterms:modified>
  <cp:category/>
</cp:coreProperties>
</file>