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4" r:id="rId2"/>
    <p:sldId id="469" r:id="rId3"/>
    <p:sldId id="470" r:id="rId4"/>
    <p:sldId id="472" r:id="rId5"/>
    <p:sldId id="475" r:id="rId6"/>
    <p:sldId id="478" r:id="rId7"/>
    <p:sldId id="4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/>
    <p:restoredTop sz="94611"/>
  </p:normalViewPr>
  <p:slideViewPr>
    <p:cSldViewPr snapToGrid="0" snapToObjects="1">
      <p:cViewPr varScale="1">
        <p:scale>
          <a:sx n="113" d="100"/>
          <a:sy n="113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42DB-60BC-B14E-89B2-C49EDF6C9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FA9C2-E7B2-3841-A5C8-E88D90FA2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59DD8-594A-0941-8903-5DA25F30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A4704-F0EE-9B4F-90AC-DF75C6EB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66100-5DAA-FB45-959F-34926DA5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5DE2-B9B8-0343-A2EA-4576BD86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A99C2-96B7-8544-B533-1A15557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F137-9A2B-9344-86DA-DEB5254D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9D4C4-D8D5-B34D-AB6E-A5104C47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C725C-47E5-4343-86C7-BE5E9984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C22D6-3D7E-544F-8864-E6F3BFE17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1DE99-1322-DC4C-9B96-46F9FD8E7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5DB81-A8D3-5343-ABCE-81C5F4C6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AA67-28E5-7741-9196-D6C5DEE3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29678-CF6F-2E42-8FB9-33A368E9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6933" y="0"/>
            <a:ext cx="6853767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67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36833" y="1614312"/>
            <a:ext cx="5355167" cy="66152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6836831" y="2314604"/>
            <a:ext cx="5355167" cy="133350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8" name="Picture 7" descr="Tribrand_ColorWhite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36" y="5703148"/>
            <a:ext cx="3794827" cy="8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/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548192"/>
            <a:ext cx="12192000" cy="47446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4784" y="887652"/>
            <a:ext cx="11430801" cy="4670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27971" y="325010"/>
            <a:ext cx="1145761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245872" y="2132269"/>
            <a:ext cx="4484369" cy="3625064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572553" y="2132269"/>
            <a:ext cx="4484369" cy="3625064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10329335" y="6397933"/>
            <a:ext cx="1642015" cy="41563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333" b="1" kern="500" spc="267" dirty="0">
                <a:solidFill>
                  <a:schemeClr val="accent2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A897-0B7A-B042-93CF-9B2F9B3C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EEDCE-CF81-524A-ABBD-514DD1993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6560A-B14C-2A49-A34F-4834723F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E6926-1E3F-3F49-8D88-053C55CA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F4D00-8D7C-2341-9A71-88AB45E8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13DE3-CDC1-024F-8779-A9FEF6CF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732B9-5E17-F443-984F-D806DE565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95912-670E-D641-9BFA-F04FC139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C3D58-67D6-0C48-94F4-A56BA563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E20B2-3BE8-B349-84F6-D4E842C9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9F48-3168-594A-AD94-85B4035D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D5DEE-791E-E642-93A1-11EF82202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0B56A-63CB-B54A-BC52-8F1B8B4B4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A14B-07B4-924A-BD91-C9141CD7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73734-40C4-1541-9FE4-BB0CABE5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0DDFF-ECBA-EA40-B601-EDFE9F03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B2C1-72D0-0F49-A4E2-F7204DD3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4D74E-11B8-AE4C-91C0-4FD292D1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23AA5-7F2D-F349-82B3-7DF2DD3B8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2963D-4854-7C4E-BC25-3D3C0B1E6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08200-9961-2241-891B-2D343FFEC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B08A1-ED66-3645-82A2-BF18BBEB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79528-5085-6D48-8A81-378663E5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C5A88-3F7A-8E44-BE1A-CCA461B5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E418-A10B-974C-9EC0-8934ACC3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87531-70B8-964B-A686-7EC8717A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2FF1E-364B-3940-9C56-3FD58252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5F888-E297-C34D-A1D4-F9CA68AA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66E4E-4866-D94A-BE7B-2424BB2A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84F34-A1B6-324E-8B47-AF44A62F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C170C-6903-F145-8AF6-69158376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C4AF-A5B2-8344-AEFC-092801E0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832D-3F3A-2648-9708-AB4CE72D4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8A9A8-EA87-AC41-8D9B-914981909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428D8-6359-5649-A5D2-2F6F209C2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7DAD5-B49E-1B4C-8CC2-350A935D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A5505-09D0-C944-A44D-7FB0417E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5C6F-1A52-284E-90FB-242A99877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0C1DE-6D95-E34D-BB1E-181EE3B14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B9ABD-FCFE-8240-A2E6-EB89CD605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41172-0DDB-134A-8383-ECC744C3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6012A-16DF-344C-93F6-B61104ED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453BD-6331-384D-8A4F-1C203D0F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3C3266-4E3F-BD4C-8C13-3716F08E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15504-E046-7240-9B27-81D4F9B0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10A75-6FF1-4C41-8DD5-1903E819F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B3BB3-0CB5-0940-92B0-8F402CF717FA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0A14-A389-564B-A687-781A2453C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10220-24A7-2243-95B2-B5565BA54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E56A-5399-8A4A-B220-2C1F438FC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6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7.jpeg"/><Relationship Id="rId5" Type="http://schemas.microsoft.com/office/2007/relationships/media" Target="../media/media6.m4a"/><Relationship Id="rId10" Type="http://schemas.openxmlformats.org/officeDocument/2006/relationships/image" Target="../media/image6.jpe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media" Target="../media/media9.m4a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emf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emf"/><Relationship Id="rId4" Type="http://schemas.openxmlformats.org/officeDocument/2006/relationships/audio" Target="../media/media9.m4a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microsoft.com/office/2007/relationships/media" Target="../media/media12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941001" y="878540"/>
            <a:ext cx="5355167" cy="1147935"/>
          </a:xfrm>
        </p:spPr>
        <p:txBody>
          <a:bodyPr>
            <a:noAutofit/>
          </a:bodyPr>
          <a:lstStyle/>
          <a:p>
            <a:r>
              <a:rPr lang="en-US" b="0" dirty="0"/>
              <a:t>GRACE-FO and ECOSTRESS synergies quantify the human impact on the water cycle</a:t>
            </a:r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836833" y="3059667"/>
            <a:ext cx="5355167" cy="1333505"/>
          </a:xfrm>
        </p:spPr>
        <p:txBody>
          <a:bodyPr/>
          <a:lstStyle/>
          <a:p>
            <a:r>
              <a:rPr lang="en-US" dirty="0"/>
              <a:t>Madeleine </a:t>
            </a:r>
            <a:r>
              <a:rPr lang="en-US" dirty="0" err="1"/>
              <a:t>Pascolini</a:t>
            </a:r>
            <a:r>
              <a:rPr lang="en-US" dirty="0"/>
              <a:t>-Campbell</a:t>
            </a:r>
          </a:p>
          <a:p>
            <a:r>
              <a:rPr lang="en-US" dirty="0"/>
              <a:t>Joshua B. Fisher </a:t>
            </a:r>
          </a:p>
          <a:p>
            <a:r>
              <a:rPr lang="en-US" dirty="0"/>
              <a:t>John T. </a:t>
            </a:r>
            <a:r>
              <a:rPr lang="en-US" dirty="0" err="1"/>
              <a:t>Reager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F502C-E6BF-5B47-8F50-A206BD14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4" y="71441"/>
            <a:ext cx="7002306" cy="674369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A84FA33-954E-974C-BD24-7C95F388B12A}"/>
              </a:ext>
            </a:extLst>
          </p:cNvPr>
          <p:cNvSpPr txBox="1">
            <a:spLocks/>
          </p:cNvSpPr>
          <p:nvPr/>
        </p:nvSpPr>
        <p:spPr>
          <a:xfrm>
            <a:off x="7045170" y="4788693"/>
            <a:ext cx="5355167" cy="133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Section: 329 </a:t>
            </a:r>
          </a:p>
          <a:p>
            <a:pPr algn="l"/>
            <a:r>
              <a:rPr lang="en-US" sz="1400" dirty="0"/>
              <a:t>Advisor: John T. </a:t>
            </a:r>
            <a:r>
              <a:rPr lang="en-US" sz="1400" dirty="0" err="1"/>
              <a:t>Reager</a:t>
            </a:r>
            <a:endParaRPr lang="en-US" sz="1400" dirty="0"/>
          </a:p>
          <a:p>
            <a:pPr algn="l"/>
            <a:r>
              <a:rPr lang="en-US" sz="1400" dirty="0"/>
              <a:t>Postdoc program: NPP, JPL Postdoc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6194CD-F9E2-554F-BD4D-9F60D70F7778}"/>
              </a:ext>
            </a:extLst>
          </p:cNvPr>
          <p:cNvSpPr/>
          <p:nvPr/>
        </p:nvSpPr>
        <p:spPr>
          <a:xfrm>
            <a:off x="7020598" y="4419361"/>
            <a:ext cx="5195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pic>
        <p:nvPicPr>
          <p:cNvPr id="11" name="Audio Recording Oct 16, 2020 at 11:16:51 AM" descr="Audio Recording Oct 16, 2020 at 11:16:51 AM">
            <a:hlinkClick r:id="" action="ppaction://media"/>
            <a:extLst>
              <a:ext uri="{FF2B5EF4-FFF2-40B4-BE49-F238E27FC236}">
                <a16:creationId xmlns:a16="http://schemas.microsoft.com/office/drawing/2014/main" id="{4B4DB0DC-2F1B-1F48-8179-4B668ADA9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Human activity influences evapotranspiration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5371689" y="1917309"/>
            <a:ext cx="6513896" cy="40365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Evapotranspiration (ET) is the second largest flux in the water cycle. </a:t>
            </a:r>
          </a:p>
          <a:p>
            <a:r>
              <a:rPr lang="en-US" dirty="0"/>
              <a:t>Irrigation is the largest user of fresh water globally (80%) (Gordon et al., 2005)</a:t>
            </a:r>
          </a:p>
          <a:p>
            <a:r>
              <a:rPr lang="en-US" dirty="0"/>
              <a:t>Irrigation locally increases ET, with implications for the local energy balance and temperature (Douglas et al., 2006; 2009). </a:t>
            </a:r>
          </a:p>
          <a:p>
            <a:r>
              <a:rPr lang="en-US" dirty="0"/>
              <a:t>Quantifying human impact on water cycle is critical for water resource management, particularly in arid regions.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266" name="Picture 2" descr="Water Irrigation and Conservation vs. Politics and Economics – AgFax">
            <a:extLst>
              <a:ext uri="{FF2B5EF4-FFF2-40B4-BE49-F238E27FC236}">
                <a16:creationId xmlns:a16="http://schemas.microsoft.com/office/drawing/2014/main" id="{FFB470A4-5954-1B42-A3B3-9D7B1986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" y="3671341"/>
            <a:ext cx="4916905" cy="24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269F6-D1F8-834D-9FA0-DA066B39C5D2}"/>
              </a:ext>
            </a:extLst>
          </p:cNvPr>
          <p:cNvSpPr txBox="1"/>
          <p:nvPr/>
        </p:nvSpPr>
        <p:spPr>
          <a:xfrm>
            <a:off x="306415" y="5760462"/>
            <a:ext cx="243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 err="1">
                <a:solidFill>
                  <a:schemeClr val="bg1"/>
                </a:solidFill>
              </a:rPr>
              <a:t>www.agfax.com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855748E-3545-C34B-953C-E42375C3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4" y="1521593"/>
            <a:ext cx="1415749" cy="21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Recording Oct 16, 2020 at 11:21:17 AM" descr="Audio Recording Oct 16, 2020 at 11:21:17 AM">
            <a:hlinkClick r:id="" action="ppaction://media"/>
            <a:extLst>
              <a:ext uri="{FF2B5EF4-FFF2-40B4-BE49-F238E27FC236}">
                <a16:creationId xmlns:a16="http://schemas.microsoft.com/office/drawing/2014/main" id="{50CB5F5D-CAC5-474D-89D1-7057C3922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2925" y="2209800"/>
            <a:ext cx="812800" cy="812800"/>
          </a:xfrm>
          <a:prstGeom prst="rect">
            <a:avLst/>
          </a:prstGeom>
        </p:spPr>
      </p:pic>
      <p:pic>
        <p:nvPicPr>
          <p:cNvPr id="16" name="Audio Recording Oct 16, 2020 at 11:23:01 AM" descr="Audio Recording Oct 16, 2020 at 11:23:01 AM">
            <a:hlinkClick r:id="" action="ppaction://media"/>
            <a:extLst>
              <a:ext uri="{FF2B5EF4-FFF2-40B4-BE49-F238E27FC236}">
                <a16:creationId xmlns:a16="http://schemas.microsoft.com/office/drawing/2014/main" id="{9466D444-0EA3-8141-A5F0-A214F72329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8450" y="3018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2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512948" y="-899600"/>
            <a:ext cx="3687123" cy="218914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Observed ET, Modeled ET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 Description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2" descr="GRACE-FO in Orbit">
            <a:extLst>
              <a:ext uri="{FF2B5EF4-FFF2-40B4-BE49-F238E27FC236}">
                <a16:creationId xmlns:a16="http://schemas.microsoft.com/office/drawing/2014/main" id="{B48F123B-D09A-574B-A431-C3AF3819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" y="1624370"/>
            <a:ext cx="6549943" cy="465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 First Look at ECOSTRESS Water Use Efficiency">
            <a:extLst>
              <a:ext uri="{FF2B5EF4-FFF2-40B4-BE49-F238E27FC236}">
                <a16:creationId xmlns:a16="http://schemas.microsoft.com/office/drawing/2014/main" id="{78044DC8-355E-2948-B547-9BA76358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" y="1669822"/>
            <a:ext cx="2010391" cy="15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BA956F-D172-634E-8036-18B390D86E6D}"/>
              </a:ext>
            </a:extLst>
          </p:cNvPr>
          <p:cNvSpPr txBox="1"/>
          <p:nvPr/>
        </p:nvSpPr>
        <p:spPr>
          <a:xfrm>
            <a:off x="25591" y="2964000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ecostress.jpl.nasa.gov</a:t>
            </a:r>
            <a:endParaRPr lang="en-US" sz="1000" dirty="0"/>
          </a:p>
        </p:txBody>
      </p:sp>
      <p:pic>
        <p:nvPicPr>
          <p:cNvPr id="12292" name="Picture 4" descr="NLDAS: Project Goals | LDAS">
            <a:extLst>
              <a:ext uri="{FF2B5EF4-FFF2-40B4-BE49-F238E27FC236}">
                <a16:creationId xmlns:a16="http://schemas.microsoft.com/office/drawing/2014/main" id="{CD1A8F41-9613-274B-BA91-D4D97A6C3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" y="4346969"/>
            <a:ext cx="1739579" cy="19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413A7B-29CC-E943-B214-55843CE82BA6}"/>
              </a:ext>
            </a:extLst>
          </p:cNvPr>
          <p:cNvSpPr txBox="1"/>
          <p:nvPr/>
        </p:nvSpPr>
        <p:spPr>
          <a:xfrm>
            <a:off x="127382" y="5956301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ldas.gsfc.nasa.gov</a:t>
            </a:r>
            <a:endParaRPr lang="en-US" sz="10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A2A872-1645-A945-847F-3A512EC78704}"/>
              </a:ext>
            </a:extLst>
          </p:cNvPr>
          <p:cNvSpPr txBox="1">
            <a:spLocks/>
          </p:cNvSpPr>
          <p:nvPr/>
        </p:nvSpPr>
        <p:spPr>
          <a:xfrm>
            <a:off x="454784" y="887652"/>
            <a:ext cx="11430801" cy="46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existing framework to directly quantify the human impact on ET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269F6-D1F8-834D-9FA0-DA066B39C5D2}"/>
              </a:ext>
            </a:extLst>
          </p:cNvPr>
          <p:cNvSpPr txBox="1"/>
          <p:nvPr/>
        </p:nvSpPr>
        <p:spPr>
          <a:xfrm>
            <a:off x="4873185" y="6011986"/>
            <a:ext cx="2762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 err="1">
                <a:solidFill>
                  <a:schemeClr val="bg1"/>
                </a:solidFill>
              </a:rPr>
              <a:t>gracefo.jpl.nasa.gov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2762B-FF32-074C-8435-0E6C76754CFE}"/>
              </a:ext>
            </a:extLst>
          </p:cNvPr>
          <p:cNvSpPr txBox="1"/>
          <p:nvPr/>
        </p:nvSpPr>
        <p:spPr>
          <a:xfrm>
            <a:off x="6728014" y="1504055"/>
            <a:ext cx="551152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GRACE has been shown to </a:t>
            </a:r>
            <a:r>
              <a:rPr lang="en-US" sz="2400" b="1" dirty="0"/>
              <a:t>diverge</a:t>
            </a:r>
            <a:r>
              <a:rPr lang="en-US" sz="2400" dirty="0"/>
              <a:t> from state-of-the-art land hydrology assimilation models in semi-arid/arid areas—why?</a:t>
            </a:r>
          </a:p>
          <a:p>
            <a:endParaRPr lang="en-US" sz="2400" dirty="0"/>
          </a:p>
          <a:p>
            <a:r>
              <a:rPr lang="en-US" sz="2400" dirty="0"/>
              <a:t> We hypothesize that these models miss </a:t>
            </a:r>
            <a:r>
              <a:rPr lang="en-US" sz="2400" b="1" dirty="0"/>
              <a:t>fine-resolution irrigation </a:t>
            </a:r>
            <a:r>
              <a:rPr lang="en-US" sz="2400" dirty="0"/>
              <a:t>that impact large-scale water budgets, which GRACE sees, but this has not been confirmed.  </a:t>
            </a:r>
          </a:p>
          <a:p>
            <a:endParaRPr lang="en-US" sz="2400" dirty="0"/>
          </a:p>
          <a:p>
            <a:r>
              <a:rPr lang="en-US" sz="2400" u="sng" dirty="0"/>
              <a:t>AIM: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Can we quantify the impact of humans on the water cycle? </a:t>
            </a:r>
          </a:p>
          <a:p>
            <a:endParaRPr lang="en-US" sz="2400" dirty="0"/>
          </a:p>
          <a:p>
            <a:endParaRPr lang="en-US" sz="2600" dirty="0"/>
          </a:p>
        </p:txBody>
      </p:sp>
      <p:pic>
        <p:nvPicPr>
          <p:cNvPr id="21" name="Audio Recording Oct 16, 2020 at 11:24:56 AM" descr="Audio Recording Oct 16, 2020 at 11:24:56 AM">
            <a:hlinkClick r:id="" action="ppaction://media"/>
            <a:extLst>
              <a:ext uri="{FF2B5EF4-FFF2-40B4-BE49-F238E27FC236}">
                <a16:creationId xmlns:a16="http://schemas.microsoft.com/office/drawing/2014/main" id="{55FBF1EE-8D7D-C24A-87AD-3138E798B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36476" y="1598622"/>
            <a:ext cx="812800" cy="812800"/>
          </a:xfrm>
          <a:prstGeom prst="rect">
            <a:avLst/>
          </a:prstGeom>
        </p:spPr>
      </p:pic>
      <p:pic>
        <p:nvPicPr>
          <p:cNvPr id="22" name="Audio Recording Oct 16, 2020 at 11:26:28 AM" descr="Audio Recording Oct 16, 2020 at 11:26:28 AM">
            <a:hlinkClick r:id="" action="ppaction://media"/>
            <a:extLst>
              <a:ext uri="{FF2B5EF4-FFF2-40B4-BE49-F238E27FC236}">
                <a16:creationId xmlns:a16="http://schemas.microsoft.com/office/drawing/2014/main" id="{62711450-950E-384A-83A3-FF3415341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36476" y="2557600"/>
            <a:ext cx="812800" cy="812800"/>
          </a:xfrm>
          <a:prstGeom prst="rect">
            <a:avLst/>
          </a:prstGeom>
        </p:spPr>
      </p:pic>
      <p:pic>
        <p:nvPicPr>
          <p:cNvPr id="23" name="Audio Recording Oct 16, 2020 at 11:27:15 AM" descr="Audio Recording Oct 16, 2020 at 11:27:15 AM">
            <a:hlinkClick r:id="" action="ppaction://media"/>
            <a:extLst>
              <a:ext uri="{FF2B5EF4-FFF2-40B4-BE49-F238E27FC236}">
                <a16:creationId xmlns:a16="http://schemas.microsoft.com/office/drawing/2014/main" id="{B8CF4AC3-2072-4041-8290-D2414FF8D9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3533" y="3671590"/>
            <a:ext cx="812800" cy="812800"/>
          </a:xfrm>
          <a:prstGeom prst="rect">
            <a:avLst/>
          </a:prstGeom>
        </p:spPr>
      </p:pic>
      <p:pic>
        <p:nvPicPr>
          <p:cNvPr id="24" name="Audio Recording Oct 16, 2020 at 11:30:47 AM" descr="Audio Recording Oct 16, 2020 at 11:30:47 AM">
            <a:hlinkClick r:id="" action="ppaction://media"/>
            <a:extLst>
              <a:ext uri="{FF2B5EF4-FFF2-40B4-BE49-F238E27FC236}">
                <a16:creationId xmlns:a16="http://schemas.microsoft.com/office/drawing/2014/main" id="{921FDBF3-63E6-3141-B23C-B2F5076D6C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1400" y="47855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4000"/>
    </mc:Choice>
    <mc:Fallback xmlns="">
      <p:transition advClick="0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7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681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Study region &amp; data sets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120172" y="1678926"/>
            <a:ext cx="6535013" cy="2646531"/>
          </a:xfrm>
        </p:spPr>
        <p:txBody>
          <a:bodyPr>
            <a:noAutofit/>
          </a:bodyPr>
          <a:lstStyle/>
          <a:p>
            <a:r>
              <a:rPr lang="en-US" sz="2000" dirty="0"/>
              <a:t>We focus on </a:t>
            </a:r>
            <a:r>
              <a:rPr lang="en-US" sz="2000" b="1" dirty="0"/>
              <a:t>IRRIGATED BASINS </a:t>
            </a:r>
            <a:r>
              <a:rPr lang="en-US" sz="2000" dirty="0"/>
              <a:t>in an </a:t>
            </a:r>
            <a:r>
              <a:rPr lang="en-US" sz="2000" b="1" dirty="0"/>
              <a:t>ARID REGION </a:t>
            </a:r>
            <a:r>
              <a:rPr lang="en-US" sz="2000" dirty="0"/>
              <a:t>of the North American west and southwest</a:t>
            </a:r>
          </a:p>
          <a:p>
            <a:pPr marL="0" indent="0">
              <a:buNone/>
            </a:pPr>
            <a:r>
              <a:rPr lang="en-US" sz="2000" b="1" dirty="0"/>
              <a:t>    OBSERVED ET</a:t>
            </a:r>
          </a:p>
          <a:p>
            <a:r>
              <a:rPr lang="en-US" sz="2000" dirty="0"/>
              <a:t>GRACE-FO change total water storage (</a:t>
            </a:r>
            <a:r>
              <a:rPr lang="en-US" sz="2000" dirty="0" err="1"/>
              <a:t>dS</a:t>
            </a:r>
            <a:r>
              <a:rPr lang="en-US" sz="2000" dirty="0"/>
              <a:t>/dt) to close water balance (ET = P – Q - </a:t>
            </a:r>
            <a:r>
              <a:rPr lang="en-US" sz="2000" dirty="0" err="1"/>
              <a:t>dS</a:t>
            </a:r>
            <a:r>
              <a:rPr lang="en-US" sz="2000" dirty="0"/>
              <a:t>/dt) </a:t>
            </a:r>
          </a:p>
          <a:p>
            <a:r>
              <a:rPr lang="en-US" sz="2000" dirty="0"/>
              <a:t>High spatial resolution ET from ECOSTRESS (70m), MODIS-PTJPL (1km)</a:t>
            </a:r>
          </a:p>
          <a:p>
            <a:pPr marL="0" indent="0">
              <a:buNone/>
            </a:pPr>
            <a:r>
              <a:rPr lang="en-US" sz="2000" b="1" dirty="0"/>
              <a:t>    LAND SURFACE MODEL ET</a:t>
            </a:r>
          </a:p>
          <a:p>
            <a:r>
              <a:rPr lang="en-US" sz="2000" dirty="0"/>
              <a:t>NLDAS-2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7C10B-FBB8-9849-8E15-115219AB9B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2" r="5725" b="21079"/>
          <a:stretch/>
        </p:blipFill>
        <p:spPr>
          <a:xfrm>
            <a:off x="6777556" y="1548785"/>
            <a:ext cx="5294272" cy="2675664"/>
          </a:xfrm>
          <a:prstGeom prst="rect">
            <a:avLst/>
          </a:prstGeom>
        </p:spPr>
      </p:pic>
      <p:pic>
        <p:nvPicPr>
          <p:cNvPr id="11" name="Picture 1" descr="page3image27899712">
            <a:extLst>
              <a:ext uri="{FF2B5EF4-FFF2-40B4-BE49-F238E27FC236}">
                <a16:creationId xmlns:a16="http://schemas.microsoft.com/office/drawing/2014/main" id="{AE8A8268-174E-4142-AD0E-7C63EE2E1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9" b="3078"/>
          <a:stretch/>
        </p:blipFill>
        <p:spPr bwMode="auto">
          <a:xfrm>
            <a:off x="838200" y="-3192634"/>
            <a:ext cx="5429075" cy="289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55F73D-9E4E-9147-A338-B6455B02A162}"/>
              </a:ext>
            </a:extLst>
          </p:cNvPr>
          <p:cNvSpPr txBox="1"/>
          <p:nvPr/>
        </p:nvSpPr>
        <p:spPr>
          <a:xfrm>
            <a:off x="7570118" y="5254310"/>
            <a:ext cx="188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%-Area irrigated in each basin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50EA11-13E3-BC4E-922D-9D7173032F6B}"/>
              </a:ext>
            </a:extLst>
          </p:cNvPr>
          <p:cNvGrpSpPr/>
          <p:nvPr/>
        </p:nvGrpSpPr>
        <p:grpSpPr>
          <a:xfrm>
            <a:off x="9644131" y="4224449"/>
            <a:ext cx="2547869" cy="2054076"/>
            <a:chOff x="803564" y="1744618"/>
            <a:chExt cx="5257800" cy="4513385"/>
          </a:xfrm>
        </p:grpSpPr>
        <p:pic>
          <p:nvPicPr>
            <p:cNvPr id="14" name="Picture 1" descr="page3image27899712">
              <a:extLst>
                <a:ext uri="{FF2B5EF4-FFF2-40B4-BE49-F238E27FC236}">
                  <a16:creationId xmlns:a16="http://schemas.microsoft.com/office/drawing/2014/main" id="{8E1580C5-36B4-C645-8EB1-CD2DF5DBAA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6" r="48456" b="18240"/>
            <a:stretch/>
          </p:blipFill>
          <p:spPr bwMode="auto">
            <a:xfrm>
              <a:off x="803564" y="1744618"/>
              <a:ext cx="5257800" cy="451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C9A426C-4936-554F-A70D-D3030EA6EC01}"/>
                </a:ext>
              </a:extLst>
            </p:cNvPr>
            <p:cNvSpPr/>
            <p:nvPr/>
          </p:nvSpPr>
          <p:spPr>
            <a:xfrm>
              <a:off x="2511059" y="3107198"/>
              <a:ext cx="1318323" cy="1321927"/>
            </a:xfrm>
            <a:custGeom>
              <a:avLst/>
              <a:gdLst>
                <a:gd name="connsiteX0" fmla="*/ 3541 w 1318323"/>
                <a:gd name="connsiteY0" fmla="*/ 21765 h 1321927"/>
                <a:gd name="connsiteX1" fmla="*/ 32116 w 1318323"/>
                <a:gd name="connsiteY1" fmla="*/ 121777 h 1321927"/>
                <a:gd name="connsiteX2" fmla="*/ 46404 w 1318323"/>
                <a:gd name="connsiteY2" fmla="*/ 164640 h 1321927"/>
                <a:gd name="connsiteX3" fmla="*/ 89266 w 1318323"/>
                <a:gd name="connsiteY3" fmla="*/ 178927 h 1321927"/>
                <a:gd name="connsiteX4" fmla="*/ 132129 w 1318323"/>
                <a:gd name="connsiteY4" fmla="*/ 207502 h 1321927"/>
                <a:gd name="connsiteX5" fmla="*/ 174991 w 1318323"/>
                <a:gd name="connsiteY5" fmla="*/ 293227 h 1321927"/>
                <a:gd name="connsiteX6" fmla="*/ 189279 w 1318323"/>
                <a:gd name="connsiteY6" fmla="*/ 421815 h 1321927"/>
                <a:gd name="connsiteX7" fmla="*/ 232141 w 1318323"/>
                <a:gd name="connsiteY7" fmla="*/ 436102 h 1321927"/>
                <a:gd name="connsiteX8" fmla="*/ 246429 w 1318323"/>
                <a:gd name="connsiteY8" fmla="*/ 478965 h 1321927"/>
                <a:gd name="connsiteX9" fmla="*/ 260716 w 1318323"/>
                <a:gd name="connsiteY9" fmla="*/ 650415 h 1321927"/>
                <a:gd name="connsiteX10" fmla="*/ 289291 w 1318323"/>
                <a:gd name="connsiteY10" fmla="*/ 693277 h 1321927"/>
                <a:gd name="connsiteX11" fmla="*/ 332154 w 1318323"/>
                <a:gd name="connsiteY11" fmla="*/ 678990 h 1321927"/>
                <a:gd name="connsiteX12" fmla="*/ 403591 w 1318323"/>
                <a:gd name="connsiteY12" fmla="*/ 807577 h 1321927"/>
                <a:gd name="connsiteX13" fmla="*/ 417879 w 1318323"/>
                <a:gd name="connsiteY13" fmla="*/ 850440 h 1321927"/>
                <a:gd name="connsiteX14" fmla="*/ 375016 w 1318323"/>
                <a:gd name="connsiteY14" fmla="*/ 864727 h 1321927"/>
                <a:gd name="connsiteX15" fmla="*/ 346441 w 1318323"/>
                <a:gd name="connsiteY15" fmla="*/ 950452 h 1321927"/>
                <a:gd name="connsiteX16" fmla="*/ 432166 w 1318323"/>
                <a:gd name="connsiteY16" fmla="*/ 979027 h 1321927"/>
                <a:gd name="connsiteX17" fmla="*/ 517891 w 1318323"/>
                <a:gd name="connsiteY17" fmla="*/ 1021890 h 1321927"/>
                <a:gd name="connsiteX18" fmla="*/ 517891 w 1318323"/>
                <a:gd name="connsiteY18" fmla="*/ 1250490 h 1321927"/>
                <a:gd name="connsiteX19" fmla="*/ 532179 w 1318323"/>
                <a:gd name="connsiteY19" fmla="*/ 1307640 h 1321927"/>
                <a:gd name="connsiteX20" fmla="*/ 575041 w 1318323"/>
                <a:gd name="connsiteY20" fmla="*/ 1321927 h 1321927"/>
                <a:gd name="connsiteX21" fmla="*/ 646479 w 1318323"/>
                <a:gd name="connsiteY21" fmla="*/ 1307640 h 1321927"/>
                <a:gd name="connsiteX22" fmla="*/ 703629 w 1318323"/>
                <a:gd name="connsiteY22" fmla="*/ 1221915 h 1321927"/>
                <a:gd name="connsiteX23" fmla="*/ 717916 w 1318323"/>
                <a:gd name="connsiteY23" fmla="*/ 1179052 h 1321927"/>
                <a:gd name="connsiteX24" fmla="*/ 789354 w 1318323"/>
                <a:gd name="connsiteY24" fmla="*/ 1107615 h 1321927"/>
                <a:gd name="connsiteX25" fmla="*/ 875079 w 1318323"/>
                <a:gd name="connsiteY25" fmla="*/ 1079040 h 1321927"/>
                <a:gd name="connsiteX26" fmla="*/ 917941 w 1318323"/>
                <a:gd name="connsiteY26" fmla="*/ 1064752 h 1321927"/>
                <a:gd name="connsiteX27" fmla="*/ 960804 w 1318323"/>
                <a:gd name="connsiteY27" fmla="*/ 1021890 h 1321927"/>
                <a:gd name="connsiteX28" fmla="*/ 975091 w 1318323"/>
                <a:gd name="connsiteY28" fmla="*/ 979027 h 1321927"/>
                <a:gd name="connsiteX29" fmla="*/ 1017954 w 1318323"/>
                <a:gd name="connsiteY29" fmla="*/ 950452 h 1321927"/>
                <a:gd name="connsiteX30" fmla="*/ 1089391 w 1318323"/>
                <a:gd name="connsiteY30" fmla="*/ 879015 h 1321927"/>
                <a:gd name="connsiteX31" fmla="*/ 1117966 w 1318323"/>
                <a:gd name="connsiteY31" fmla="*/ 836152 h 1321927"/>
                <a:gd name="connsiteX32" fmla="*/ 1303704 w 1318323"/>
                <a:gd name="connsiteY32" fmla="*/ 793290 h 1321927"/>
                <a:gd name="connsiteX33" fmla="*/ 1317991 w 1318323"/>
                <a:gd name="connsiteY33" fmla="*/ 750427 h 1321927"/>
                <a:gd name="connsiteX34" fmla="*/ 1289416 w 1318323"/>
                <a:gd name="connsiteY34" fmla="*/ 707565 h 1321927"/>
                <a:gd name="connsiteX35" fmla="*/ 1275129 w 1318323"/>
                <a:gd name="connsiteY35" fmla="*/ 664702 h 1321927"/>
                <a:gd name="connsiteX36" fmla="*/ 1275129 w 1318323"/>
                <a:gd name="connsiteY36" fmla="*/ 493252 h 1321927"/>
                <a:gd name="connsiteX37" fmla="*/ 1260841 w 1318323"/>
                <a:gd name="connsiteY37" fmla="*/ 450390 h 1321927"/>
                <a:gd name="connsiteX38" fmla="*/ 1217979 w 1318323"/>
                <a:gd name="connsiteY38" fmla="*/ 436102 h 1321927"/>
                <a:gd name="connsiteX39" fmla="*/ 1117966 w 1318323"/>
                <a:gd name="connsiteY39" fmla="*/ 421815 h 1321927"/>
                <a:gd name="connsiteX40" fmla="*/ 1075104 w 1318323"/>
                <a:gd name="connsiteY40" fmla="*/ 407527 h 1321927"/>
                <a:gd name="connsiteX41" fmla="*/ 1046529 w 1318323"/>
                <a:gd name="connsiteY41" fmla="*/ 364665 h 1321927"/>
                <a:gd name="connsiteX42" fmla="*/ 1003666 w 1318323"/>
                <a:gd name="connsiteY42" fmla="*/ 336090 h 1321927"/>
                <a:gd name="connsiteX43" fmla="*/ 975091 w 1318323"/>
                <a:gd name="connsiteY43" fmla="*/ 293227 h 1321927"/>
                <a:gd name="connsiteX44" fmla="*/ 846504 w 1318323"/>
                <a:gd name="connsiteY44" fmla="*/ 264652 h 1321927"/>
                <a:gd name="connsiteX45" fmla="*/ 760779 w 1318323"/>
                <a:gd name="connsiteY45" fmla="*/ 236077 h 1321927"/>
                <a:gd name="connsiteX46" fmla="*/ 717916 w 1318323"/>
                <a:gd name="connsiteY46" fmla="*/ 221790 h 1321927"/>
                <a:gd name="connsiteX47" fmla="*/ 632191 w 1318323"/>
                <a:gd name="connsiteY47" fmla="*/ 164640 h 1321927"/>
                <a:gd name="connsiteX48" fmla="*/ 489316 w 1318323"/>
                <a:gd name="connsiteY48" fmla="*/ 121777 h 1321927"/>
                <a:gd name="connsiteX49" fmla="*/ 403591 w 1318323"/>
                <a:gd name="connsiteY49" fmla="*/ 93202 h 1321927"/>
                <a:gd name="connsiteX50" fmla="*/ 360729 w 1318323"/>
                <a:gd name="connsiteY50" fmla="*/ 78915 h 1321927"/>
                <a:gd name="connsiteX51" fmla="*/ 317866 w 1318323"/>
                <a:gd name="connsiteY51" fmla="*/ 50340 h 1321927"/>
                <a:gd name="connsiteX52" fmla="*/ 117841 w 1318323"/>
                <a:gd name="connsiteY52" fmla="*/ 7477 h 1321927"/>
                <a:gd name="connsiteX53" fmla="*/ 3541 w 1318323"/>
                <a:gd name="connsiteY53" fmla="*/ 21765 h 132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18323" h="1321927">
                  <a:moveTo>
                    <a:pt x="3541" y="21765"/>
                  </a:moveTo>
                  <a:cubicBezTo>
                    <a:pt x="-10747" y="40815"/>
                    <a:pt x="22153" y="88568"/>
                    <a:pt x="32116" y="121777"/>
                  </a:cubicBezTo>
                  <a:cubicBezTo>
                    <a:pt x="36444" y="136202"/>
                    <a:pt x="35755" y="153991"/>
                    <a:pt x="46404" y="164640"/>
                  </a:cubicBezTo>
                  <a:cubicBezTo>
                    <a:pt x="57053" y="175289"/>
                    <a:pt x="74979" y="174165"/>
                    <a:pt x="89266" y="178927"/>
                  </a:cubicBezTo>
                  <a:cubicBezTo>
                    <a:pt x="103554" y="188452"/>
                    <a:pt x="119987" y="195360"/>
                    <a:pt x="132129" y="207502"/>
                  </a:cubicBezTo>
                  <a:cubicBezTo>
                    <a:pt x="159826" y="235199"/>
                    <a:pt x="163371" y="258366"/>
                    <a:pt x="174991" y="293227"/>
                  </a:cubicBezTo>
                  <a:cubicBezTo>
                    <a:pt x="164514" y="324659"/>
                    <a:pt x="129272" y="401813"/>
                    <a:pt x="189279" y="421815"/>
                  </a:cubicBezTo>
                  <a:lnTo>
                    <a:pt x="232141" y="436102"/>
                  </a:lnTo>
                  <a:cubicBezTo>
                    <a:pt x="236904" y="450390"/>
                    <a:pt x="244439" y="464037"/>
                    <a:pt x="246429" y="478965"/>
                  </a:cubicBezTo>
                  <a:cubicBezTo>
                    <a:pt x="254008" y="535810"/>
                    <a:pt x="249469" y="594181"/>
                    <a:pt x="260716" y="650415"/>
                  </a:cubicBezTo>
                  <a:cubicBezTo>
                    <a:pt x="264084" y="667253"/>
                    <a:pt x="279766" y="678990"/>
                    <a:pt x="289291" y="693277"/>
                  </a:cubicBezTo>
                  <a:cubicBezTo>
                    <a:pt x="303579" y="688515"/>
                    <a:pt x="317094" y="678990"/>
                    <a:pt x="332154" y="678990"/>
                  </a:cubicBezTo>
                  <a:cubicBezTo>
                    <a:pt x="407491" y="678990"/>
                    <a:pt x="383834" y="748308"/>
                    <a:pt x="403591" y="807577"/>
                  </a:cubicBezTo>
                  <a:lnTo>
                    <a:pt x="417879" y="850440"/>
                  </a:lnTo>
                  <a:cubicBezTo>
                    <a:pt x="403591" y="855202"/>
                    <a:pt x="387547" y="856373"/>
                    <a:pt x="375016" y="864727"/>
                  </a:cubicBezTo>
                  <a:cubicBezTo>
                    <a:pt x="354505" y="878401"/>
                    <a:pt x="301168" y="918114"/>
                    <a:pt x="346441" y="950452"/>
                  </a:cubicBezTo>
                  <a:cubicBezTo>
                    <a:pt x="370951" y="967959"/>
                    <a:pt x="403591" y="969502"/>
                    <a:pt x="432166" y="979027"/>
                  </a:cubicBezTo>
                  <a:cubicBezTo>
                    <a:pt x="491318" y="998745"/>
                    <a:pt x="462499" y="984962"/>
                    <a:pt x="517891" y="1021890"/>
                  </a:cubicBezTo>
                  <a:cubicBezTo>
                    <a:pt x="555562" y="1134897"/>
                    <a:pt x="517891" y="1003409"/>
                    <a:pt x="517891" y="1250490"/>
                  </a:cubicBezTo>
                  <a:cubicBezTo>
                    <a:pt x="517891" y="1270126"/>
                    <a:pt x="519912" y="1292307"/>
                    <a:pt x="532179" y="1307640"/>
                  </a:cubicBezTo>
                  <a:cubicBezTo>
                    <a:pt x="541587" y="1319400"/>
                    <a:pt x="560754" y="1317165"/>
                    <a:pt x="575041" y="1321927"/>
                  </a:cubicBezTo>
                  <a:cubicBezTo>
                    <a:pt x="598854" y="1317165"/>
                    <a:pt x="627310" y="1322549"/>
                    <a:pt x="646479" y="1307640"/>
                  </a:cubicBezTo>
                  <a:cubicBezTo>
                    <a:pt x="673588" y="1286556"/>
                    <a:pt x="703629" y="1221915"/>
                    <a:pt x="703629" y="1221915"/>
                  </a:cubicBezTo>
                  <a:cubicBezTo>
                    <a:pt x="708391" y="1207627"/>
                    <a:pt x="711181" y="1192523"/>
                    <a:pt x="717916" y="1179052"/>
                  </a:cubicBezTo>
                  <a:cubicBezTo>
                    <a:pt x="735605" y="1143674"/>
                    <a:pt x="752615" y="1123943"/>
                    <a:pt x="789354" y="1107615"/>
                  </a:cubicBezTo>
                  <a:cubicBezTo>
                    <a:pt x="816879" y="1095382"/>
                    <a:pt x="846504" y="1088565"/>
                    <a:pt x="875079" y="1079040"/>
                  </a:cubicBezTo>
                  <a:lnTo>
                    <a:pt x="917941" y="1064752"/>
                  </a:lnTo>
                  <a:cubicBezTo>
                    <a:pt x="932229" y="1050465"/>
                    <a:pt x="949596" y="1038702"/>
                    <a:pt x="960804" y="1021890"/>
                  </a:cubicBezTo>
                  <a:cubicBezTo>
                    <a:pt x="969158" y="1009359"/>
                    <a:pt x="965683" y="990787"/>
                    <a:pt x="975091" y="979027"/>
                  </a:cubicBezTo>
                  <a:cubicBezTo>
                    <a:pt x="985818" y="965618"/>
                    <a:pt x="1003666" y="959977"/>
                    <a:pt x="1017954" y="950452"/>
                  </a:cubicBezTo>
                  <a:cubicBezTo>
                    <a:pt x="1094157" y="836149"/>
                    <a:pt x="994139" y="974268"/>
                    <a:pt x="1089391" y="879015"/>
                  </a:cubicBezTo>
                  <a:cubicBezTo>
                    <a:pt x="1101533" y="866873"/>
                    <a:pt x="1103405" y="845253"/>
                    <a:pt x="1117966" y="836152"/>
                  </a:cubicBezTo>
                  <a:cubicBezTo>
                    <a:pt x="1164455" y="807096"/>
                    <a:pt x="1253460" y="800467"/>
                    <a:pt x="1303704" y="793290"/>
                  </a:cubicBezTo>
                  <a:cubicBezTo>
                    <a:pt x="1308466" y="779002"/>
                    <a:pt x="1320467" y="765283"/>
                    <a:pt x="1317991" y="750427"/>
                  </a:cubicBezTo>
                  <a:cubicBezTo>
                    <a:pt x="1315168" y="733489"/>
                    <a:pt x="1297095" y="722924"/>
                    <a:pt x="1289416" y="707565"/>
                  </a:cubicBezTo>
                  <a:cubicBezTo>
                    <a:pt x="1282681" y="694094"/>
                    <a:pt x="1279891" y="678990"/>
                    <a:pt x="1275129" y="664702"/>
                  </a:cubicBezTo>
                  <a:cubicBezTo>
                    <a:pt x="1290216" y="559090"/>
                    <a:pt x="1297920" y="584415"/>
                    <a:pt x="1275129" y="493252"/>
                  </a:cubicBezTo>
                  <a:cubicBezTo>
                    <a:pt x="1271476" y="478641"/>
                    <a:pt x="1271490" y="461039"/>
                    <a:pt x="1260841" y="450390"/>
                  </a:cubicBezTo>
                  <a:cubicBezTo>
                    <a:pt x="1250192" y="439741"/>
                    <a:pt x="1232747" y="439056"/>
                    <a:pt x="1217979" y="436102"/>
                  </a:cubicBezTo>
                  <a:cubicBezTo>
                    <a:pt x="1184957" y="429498"/>
                    <a:pt x="1151304" y="426577"/>
                    <a:pt x="1117966" y="421815"/>
                  </a:cubicBezTo>
                  <a:cubicBezTo>
                    <a:pt x="1103679" y="417052"/>
                    <a:pt x="1086864" y="416935"/>
                    <a:pt x="1075104" y="407527"/>
                  </a:cubicBezTo>
                  <a:cubicBezTo>
                    <a:pt x="1061696" y="396800"/>
                    <a:pt x="1058671" y="376807"/>
                    <a:pt x="1046529" y="364665"/>
                  </a:cubicBezTo>
                  <a:cubicBezTo>
                    <a:pt x="1034387" y="352523"/>
                    <a:pt x="1017954" y="345615"/>
                    <a:pt x="1003666" y="336090"/>
                  </a:cubicBezTo>
                  <a:cubicBezTo>
                    <a:pt x="994141" y="321802"/>
                    <a:pt x="988500" y="303954"/>
                    <a:pt x="975091" y="293227"/>
                  </a:cubicBezTo>
                  <a:cubicBezTo>
                    <a:pt x="956512" y="278364"/>
                    <a:pt x="847510" y="264903"/>
                    <a:pt x="846504" y="264652"/>
                  </a:cubicBezTo>
                  <a:cubicBezTo>
                    <a:pt x="817283" y="257347"/>
                    <a:pt x="789354" y="245602"/>
                    <a:pt x="760779" y="236077"/>
                  </a:cubicBezTo>
                  <a:lnTo>
                    <a:pt x="717916" y="221790"/>
                  </a:lnTo>
                  <a:cubicBezTo>
                    <a:pt x="689341" y="202740"/>
                    <a:pt x="665508" y="172970"/>
                    <a:pt x="632191" y="164640"/>
                  </a:cubicBezTo>
                  <a:cubicBezTo>
                    <a:pt x="545818" y="143046"/>
                    <a:pt x="593673" y="156562"/>
                    <a:pt x="489316" y="121777"/>
                  </a:cubicBezTo>
                  <a:lnTo>
                    <a:pt x="403591" y="93202"/>
                  </a:lnTo>
                  <a:lnTo>
                    <a:pt x="360729" y="78915"/>
                  </a:lnTo>
                  <a:cubicBezTo>
                    <a:pt x="346441" y="69390"/>
                    <a:pt x="333558" y="57314"/>
                    <a:pt x="317866" y="50340"/>
                  </a:cubicBezTo>
                  <a:cubicBezTo>
                    <a:pt x="236312" y="14094"/>
                    <a:pt x="210278" y="19802"/>
                    <a:pt x="117841" y="7477"/>
                  </a:cubicBezTo>
                  <a:cubicBezTo>
                    <a:pt x="586" y="-8157"/>
                    <a:pt x="17829" y="2715"/>
                    <a:pt x="3541" y="21765"/>
                  </a:cubicBez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1C686A2-54C4-0546-A449-06A51B865A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51040" b="84744"/>
          <a:stretch/>
        </p:blipFill>
        <p:spPr>
          <a:xfrm>
            <a:off x="0" y="5142422"/>
            <a:ext cx="2629531" cy="1147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BFC8C-EFB2-944E-B322-0AEF3A9063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205" b="44601"/>
          <a:stretch/>
        </p:blipFill>
        <p:spPr>
          <a:xfrm>
            <a:off x="3070608" y="5129629"/>
            <a:ext cx="2547869" cy="114710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5EEEEB-1BA5-7A42-BBAC-ED9E4FE0ACBF}"/>
              </a:ext>
            </a:extLst>
          </p:cNvPr>
          <p:cNvCxnSpPr>
            <a:cxnSpLocks/>
          </p:cNvCxnSpPr>
          <p:nvPr/>
        </p:nvCxnSpPr>
        <p:spPr>
          <a:xfrm flipV="1">
            <a:off x="2517627" y="5865711"/>
            <a:ext cx="679519" cy="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CDF7D0C-8C8A-4A4A-A4AD-A625791F09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6106" y="5247277"/>
            <a:ext cx="1881272" cy="997029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CB3563E-FD63-7C44-90B5-D4B3B64D61BD}"/>
              </a:ext>
            </a:extLst>
          </p:cNvPr>
          <p:cNvCxnSpPr>
            <a:cxnSpLocks/>
          </p:cNvCxnSpPr>
          <p:nvPr/>
        </p:nvCxnSpPr>
        <p:spPr>
          <a:xfrm flipV="1">
            <a:off x="9217910" y="5215397"/>
            <a:ext cx="817524" cy="23079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Audio Recording Oct 16, 2020 at 11:32:26 AM" descr="Audio Recording Oct 16, 2020 at 11:32:26 AM">
            <a:hlinkClick r:id="" action="ppaction://media"/>
            <a:extLst>
              <a:ext uri="{FF2B5EF4-FFF2-40B4-BE49-F238E27FC236}">
                <a16:creationId xmlns:a16="http://schemas.microsoft.com/office/drawing/2014/main" id="{ADF0C977-8506-5E41-9407-E7E4B933D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42774" y="2064027"/>
            <a:ext cx="812800" cy="812800"/>
          </a:xfrm>
          <a:prstGeom prst="rect">
            <a:avLst/>
          </a:prstGeom>
        </p:spPr>
      </p:pic>
      <p:pic>
        <p:nvPicPr>
          <p:cNvPr id="39" name="Audio Recording Oct 16, 2020 at 11:33:32 AM" descr="Audio Recording Oct 16, 2020 at 11:33:32 AM">
            <a:hlinkClick r:id="" action="ppaction://media"/>
            <a:extLst>
              <a:ext uri="{FF2B5EF4-FFF2-40B4-BE49-F238E27FC236}">
                <a16:creationId xmlns:a16="http://schemas.microsoft.com/office/drawing/2014/main" id="{5529E022-C62A-F34B-ABA9-1B08082855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68600" y="3274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/>
    </mc:Choice>
    <mc:Fallback xmlns="">
      <p:transition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Total water storage anomaly (GRACE and GRACE-FO)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1" descr="page4image28267808">
            <a:extLst>
              <a:ext uri="{FF2B5EF4-FFF2-40B4-BE49-F238E27FC236}">
                <a16:creationId xmlns:a16="http://schemas.microsoft.com/office/drawing/2014/main" id="{C1338E8F-2633-4C48-ACA8-C65057DE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661"/>
            <a:ext cx="8215955" cy="410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6EAC06-C714-C844-980C-7E4AC30DAF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7971" y="5710639"/>
            <a:ext cx="12989754" cy="3718848"/>
          </a:xfrm>
        </p:spPr>
        <p:txBody>
          <a:bodyPr>
            <a:normAutofit/>
          </a:bodyPr>
          <a:lstStyle/>
          <a:p>
            <a:r>
              <a:rPr lang="en-US" sz="2200" dirty="0"/>
              <a:t>Negative trend in total water storage anomaly over 2003 -2019 (GRACE, GRACE-FO)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ED28D8-3662-EC49-8854-C24AD2A52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81"/>
          <a:stretch/>
        </p:blipFill>
        <p:spPr>
          <a:xfrm>
            <a:off x="7846985" y="2110829"/>
            <a:ext cx="4038600" cy="1971163"/>
          </a:xfrm>
          <a:prstGeom prst="rect">
            <a:avLst/>
          </a:prstGeom>
        </p:spPr>
      </p:pic>
      <p:pic>
        <p:nvPicPr>
          <p:cNvPr id="5" name="Audio Recording Oct 16, 2020 at 11:35:29 AM" descr="Audio Recording Oct 16, 2020 at 11:35:29 AM">
            <a:hlinkClick r:id="" action="ppaction://media"/>
            <a:extLst>
              <a:ext uri="{FF2B5EF4-FFF2-40B4-BE49-F238E27FC236}">
                <a16:creationId xmlns:a16="http://schemas.microsoft.com/office/drawing/2014/main" id="{128688EA-2A62-6242-9209-883BFC6B2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955" y="41656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%-Area irrigated explains bias between OBSERVED and MODELED ET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6EAC06-C714-C844-980C-7E4AC30DAF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1377" y="5045468"/>
            <a:ext cx="11457614" cy="3625064"/>
          </a:xfrm>
        </p:spPr>
        <p:txBody>
          <a:bodyPr>
            <a:normAutofit/>
          </a:bodyPr>
          <a:lstStyle/>
          <a:p>
            <a:r>
              <a:rPr lang="en-US" sz="2000" dirty="0"/>
              <a:t>Basins with the </a:t>
            </a:r>
            <a:r>
              <a:rPr lang="en-US" sz="2000" b="1" dirty="0"/>
              <a:t>most irrigation </a:t>
            </a:r>
            <a:r>
              <a:rPr lang="en-US" sz="2000" dirty="0"/>
              <a:t>have </a:t>
            </a:r>
            <a:r>
              <a:rPr lang="en-US" sz="2000" b="1" i="1" dirty="0"/>
              <a:t>larger bias</a:t>
            </a:r>
            <a:r>
              <a:rPr lang="en-US" sz="2000" b="1" dirty="0"/>
              <a:t> </a:t>
            </a:r>
            <a:r>
              <a:rPr lang="en-US" sz="2000" dirty="0"/>
              <a:t>between observed and modeled ET</a:t>
            </a:r>
          </a:p>
          <a:p>
            <a:r>
              <a:rPr lang="en-US" sz="2000" dirty="0"/>
              <a:t>Difference is greatest during irrigation months (JJAS)</a:t>
            </a:r>
          </a:p>
          <a:p>
            <a:r>
              <a:rPr lang="en-US" sz="2000" dirty="0"/>
              <a:t>Irrigation accounts for 34% of ET in JJAS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D0AF3B-45AA-C249-8F3D-499689B39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0283" y="1716265"/>
            <a:ext cx="4928708" cy="3256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5BE1B-F333-3841-94E5-1E508D802F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275"/>
          <a:stretch/>
        </p:blipFill>
        <p:spPr>
          <a:xfrm>
            <a:off x="427971" y="2228850"/>
            <a:ext cx="6443510" cy="2161177"/>
          </a:xfrm>
          <a:prstGeom prst="rect">
            <a:avLst/>
          </a:prstGeom>
        </p:spPr>
      </p:pic>
      <p:pic>
        <p:nvPicPr>
          <p:cNvPr id="15" name="Audio Recording Oct 16, 2020 at 11:38:37 AM" descr="Audio Recording Oct 16, 2020 at 11:38:37 AM">
            <a:hlinkClick r:id="" action="ppaction://media"/>
            <a:extLst>
              <a:ext uri="{FF2B5EF4-FFF2-40B4-BE49-F238E27FC236}">
                <a16:creationId xmlns:a16="http://schemas.microsoft.com/office/drawing/2014/main" id="{9122C590-862A-DD47-B93A-7EDF510AA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900" y="1802230"/>
            <a:ext cx="812800" cy="812800"/>
          </a:xfrm>
          <a:prstGeom prst="rect">
            <a:avLst/>
          </a:prstGeom>
        </p:spPr>
      </p:pic>
      <p:pic>
        <p:nvPicPr>
          <p:cNvPr id="16" name="Audio Recording Oct 16, 2020 at 11:38:48 AM" descr="Audio Recording Oct 16, 2020 at 11:38:48 AM">
            <a:hlinkClick r:id="" action="ppaction://media"/>
            <a:extLst>
              <a:ext uri="{FF2B5EF4-FFF2-40B4-BE49-F238E27FC236}">
                <a16:creationId xmlns:a16="http://schemas.microsoft.com/office/drawing/2014/main" id="{0B3AF744-13EF-234E-9F19-A63D4482C2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900" y="2976336"/>
            <a:ext cx="812800" cy="812800"/>
          </a:xfrm>
          <a:prstGeom prst="rect">
            <a:avLst/>
          </a:prstGeom>
        </p:spPr>
      </p:pic>
      <p:pic>
        <p:nvPicPr>
          <p:cNvPr id="17" name="Audio Recording Oct 16, 2020 at 11:39:07 AM" descr="Audio Recording Oct 16, 2020 at 11:39:07 AM">
            <a:hlinkClick r:id="" action="ppaction://media"/>
            <a:extLst>
              <a:ext uri="{FF2B5EF4-FFF2-40B4-BE49-F238E27FC236}">
                <a16:creationId xmlns:a16="http://schemas.microsoft.com/office/drawing/2014/main" id="{8F8FE754-7990-6F47-B809-89BAC44DAE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58884" y="41239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2000"/>
    </mc:Choice>
    <mc:Fallback xmlns="">
      <p:transition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39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2020 Postdoc Research Day Presentation Conference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6EAC06-C714-C844-980C-7E4AC30DAF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70545" y="1564268"/>
            <a:ext cx="11715040" cy="36250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Our results provide a new framework to directly quantify human impacts on the water cycle via remote sensing </a:t>
            </a:r>
          </a:p>
          <a:p>
            <a:r>
              <a:rPr lang="en-US" dirty="0"/>
              <a:t>GRACE/GRACE-FO identify human activity as they measure all changes in the water column, including groundwater extraction and irrigation</a:t>
            </a:r>
          </a:p>
          <a:p>
            <a:r>
              <a:rPr lang="en-US" dirty="0"/>
              <a:t>ECOSTRESS captures the fine-scale water use at the scale of individual farms  </a:t>
            </a:r>
          </a:p>
          <a:p>
            <a:r>
              <a:rPr lang="en-US" dirty="0"/>
              <a:t>%-Area irrigated explains the bias between observations and models</a:t>
            </a:r>
          </a:p>
          <a:p>
            <a:r>
              <a:rPr lang="en-US" dirty="0"/>
              <a:t>Future research will extend these results to other climates and regions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18DBFB-2C52-3C4C-85FC-6028AF62DC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A First Look at ECOSTRESS Water Use Efficiency">
            <a:extLst>
              <a:ext uri="{FF2B5EF4-FFF2-40B4-BE49-F238E27FC236}">
                <a16:creationId xmlns:a16="http://schemas.microsoft.com/office/drawing/2014/main" id="{09BD1B5C-3A41-2C42-86FC-A88F8ECB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609" y="4784723"/>
            <a:ext cx="2010391" cy="153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ACE-FO in Orbit">
            <a:extLst>
              <a:ext uri="{FF2B5EF4-FFF2-40B4-BE49-F238E27FC236}">
                <a16:creationId xmlns:a16="http://schemas.microsoft.com/office/drawing/2014/main" id="{9CC476C1-F48D-1743-BB78-A39C1DE7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19" y="5020344"/>
            <a:ext cx="1739579" cy="123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EF2FAD-A019-CD4B-8A7C-07A270A9B2ED}"/>
              </a:ext>
            </a:extLst>
          </p:cNvPr>
          <p:cNvSpPr txBox="1"/>
          <p:nvPr/>
        </p:nvSpPr>
        <p:spPr>
          <a:xfrm>
            <a:off x="9742065" y="530410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44B2DC-1BDC-004A-A59F-DA3E81F665BC}"/>
              </a:ext>
            </a:extLst>
          </p:cNvPr>
          <p:cNvSpPr txBox="1"/>
          <p:nvPr/>
        </p:nvSpPr>
        <p:spPr>
          <a:xfrm>
            <a:off x="8017719" y="5923483"/>
            <a:ext cx="114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GRACE-FO</a:t>
            </a:r>
          </a:p>
        </p:txBody>
      </p:sp>
      <p:pic>
        <p:nvPicPr>
          <p:cNvPr id="28" name="Audio Recording Oct 16, 2020 at 11:40:38 AM" descr="Audio Recording Oct 16, 2020 at 11:40:38 AM">
            <a:hlinkClick r:id="" action="ppaction://media"/>
            <a:extLst>
              <a:ext uri="{FF2B5EF4-FFF2-40B4-BE49-F238E27FC236}">
                <a16:creationId xmlns:a16="http://schemas.microsoft.com/office/drawing/2014/main" id="{17D4CD0E-3DC4-3545-80F0-2628A6F6D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2792" y="2190264"/>
            <a:ext cx="812800" cy="812800"/>
          </a:xfrm>
          <a:prstGeom prst="rect">
            <a:avLst/>
          </a:prstGeom>
        </p:spPr>
      </p:pic>
      <p:pic>
        <p:nvPicPr>
          <p:cNvPr id="29" name="Audio Recording Oct 16, 2020 at 11:42:46 AM" descr="Audio Recording Oct 16, 2020 at 11:42:46 AM">
            <a:hlinkClick r:id="" action="ppaction://media"/>
            <a:extLst>
              <a:ext uri="{FF2B5EF4-FFF2-40B4-BE49-F238E27FC236}">
                <a16:creationId xmlns:a16="http://schemas.microsoft.com/office/drawing/2014/main" id="{DC491FDF-D368-9D41-A863-89AAC38B18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0984" y="36290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74622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22883</TotalTime>
  <Words>498</Words>
  <Application>Microsoft Macintosh PowerPoint</Application>
  <PresentationFormat>Widescreen</PresentationFormat>
  <Paragraphs>64</Paragraphs>
  <Slides>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Introduction</vt:lpstr>
      <vt:lpstr>Problem Description</vt:lpstr>
      <vt:lpstr>Methodology</vt:lpstr>
      <vt:lpstr>Results</vt:lpstr>
      <vt:lpstr>Results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GRACE-ECOSTRESS synergies constrain fine-scale impacts on large-scale water balance</dc:title>
  <dc:creator>Microsoft Office User</dc:creator>
  <cp:lastModifiedBy>Microsoft Office User</cp:lastModifiedBy>
  <cp:revision>62</cp:revision>
  <dcterms:created xsi:type="dcterms:W3CDTF">2020-09-30T22:52:53Z</dcterms:created>
  <dcterms:modified xsi:type="dcterms:W3CDTF">2020-11-02T21:16:02Z</dcterms:modified>
</cp:coreProperties>
</file>