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7"/>
  </p:notesMasterIdLst>
  <p:handoutMasterIdLst>
    <p:handoutMasterId r:id="rId8"/>
  </p:handoutMasterIdLst>
  <p:sldIdLst>
    <p:sldId id="282" r:id="rId3"/>
    <p:sldId id="283" r:id="rId4"/>
    <p:sldId id="285" r:id="rId5"/>
    <p:sldId id="287" r:id="rId6"/>
  </p:sldIdLst>
  <p:sldSz cx="9144000" cy="5143500" type="screen16x9"/>
  <p:notesSz cx="6858000" cy="9144000"/>
  <p:custDataLst>
    <p:tags r:id="rId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945"/>
    <p:restoredTop sz="67981" autoAdjust="0"/>
  </p:normalViewPr>
  <p:slideViewPr>
    <p:cSldViewPr snapToGrid="0" snapToObjects="1">
      <p:cViewPr varScale="1">
        <p:scale>
          <a:sx n="202" d="100"/>
          <a:sy n="202" d="100"/>
        </p:scale>
        <p:origin x="5736" y="184"/>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9/28/20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9/28/20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 GRACE and GRACE-FO satellite tracking data to produce gravity field maps works better when you understand the noise structure in the observations.</a:t>
            </a:r>
          </a:p>
          <a:p>
            <a:endParaRPr lang="en-US" dirty="0"/>
          </a:p>
          <a:p>
            <a:r>
              <a:rPr lang="en-US" dirty="0"/>
              <a:t>So far, JPL has processed these data under the simplifying assumption of white noise. We applied a method of noise spectrum estimation to real observation data to recover true spectra, and used these in the estimation procedure for gravity field maps.</a:t>
            </a:r>
          </a:p>
          <a:p>
            <a:endParaRPr lang="en-US" dirty="0"/>
          </a:p>
          <a:p>
            <a:r>
              <a:rPr lang="en-US" dirty="0"/>
              <a:t>We could show that this improves on JPL’s previously released results in two major ways: The signal to noise ratio in recovered gravity fields is higher. The formal errors associated with these fields are more realistic. </a:t>
            </a:r>
          </a:p>
          <a:p>
            <a:endParaRPr lang="en-US" dirty="0"/>
          </a:p>
          <a:p>
            <a:r>
              <a:rPr lang="en-US" dirty="0"/>
              <a:t>These data find use in applications in observations of large scale mass transport signals such as sea level rise, droughts and floods, and glacier and ice shield mass loss and gain.</a:t>
            </a:r>
          </a:p>
          <a:p>
            <a:endParaRPr lang="en-US" dirty="0"/>
          </a:p>
          <a:p>
            <a:r>
              <a:rPr lang="en-US" dirty="0"/>
              <a:t>The problem of processing these data appropriately is an interesting one, as it combines these important applications in climate science with complex approaches in adjustment theory and their implementation in scalable software. This allows me to have my feet firmly planted in both worlds, combining my scientific curiosity with enjoyment in building complex and performant software systems.</a:t>
            </a:r>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301404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474658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9/28/20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9/28/20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9/28/20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9/28/20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9/28/20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9/28/20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9/28/20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9/28/20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9/28/20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9/28/20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3" Type="http://schemas.microsoft.com/office/2007/relationships/media" Target="../media/media4.m4a"/><Relationship Id="rId7" Type="http://schemas.openxmlformats.org/officeDocument/2006/relationships/image" Target="../media/image10.tiff"/><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9.tiff"/><Relationship Id="rId5" Type="http://schemas.openxmlformats.org/officeDocument/2006/relationships/notesSlide" Target="../notesSlides/notesSlide2.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Full Covariance Information in GRACE-FO Processing</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Matthias </a:t>
            </a:r>
            <a:r>
              <a:rPr lang="en-US" sz="1600" dirty="0" err="1">
                <a:solidFill>
                  <a:srgbClr val="A50021"/>
                </a:solidFill>
                <a:latin typeface="Arial" charset="0"/>
              </a:rPr>
              <a:t>Ellmer</a:t>
            </a:r>
            <a:r>
              <a:rPr lang="en-US" sz="1600" dirty="0">
                <a:solidFill>
                  <a:srgbClr val="A50021"/>
                </a:solidFill>
                <a:latin typeface="Arial" charset="0"/>
              </a:rPr>
              <a:t> </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392R</a:t>
            </a:r>
          </a:p>
          <a:p>
            <a:pPr>
              <a:spcBef>
                <a:spcPct val="0"/>
              </a:spcBef>
            </a:pPr>
            <a:r>
              <a:rPr lang="en-US" altLang="en-US" sz="1000" dirty="0">
                <a:latin typeface="Tahoma" panose="020B0604030504040204" pitchFamily="34" charset="0"/>
              </a:rPr>
              <a:t>Advisor:  David Wiese (392R)</a:t>
            </a:r>
          </a:p>
          <a:p>
            <a:pPr>
              <a:spcBef>
                <a:spcPct val="0"/>
              </a:spcBef>
            </a:pPr>
            <a:r>
              <a:rPr lang="en-US" altLang="en-US" sz="1000" dirty="0">
                <a:latin typeface="Tahoma" panose="020B0604030504040204" pitchFamily="34" charset="0"/>
              </a:rPr>
              <a:t>Postdoc Program: JPL</a:t>
            </a:r>
          </a:p>
        </p:txBody>
      </p:sp>
      <p:pic>
        <p:nvPicPr>
          <p:cNvPr id="1026" name="Picture 2">
            <a:extLst>
              <a:ext uri="{FF2B5EF4-FFF2-40B4-BE49-F238E27FC236}">
                <a16:creationId xmlns:a16="http://schemas.microsoft.com/office/drawing/2014/main" id="{BA0DCAB9-9CA4-4F44-A2E4-6038D5CA78DE}"/>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16783" b="16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5646E4B-30A2-0A48-AC42-C72CFF9FD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163984881"/>
      </p:ext>
    </p:extLst>
  </p:cSld>
  <p:clrMapOvr>
    <a:masterClrMapping/>
  </p:clrMapOvr>
  <mc:AlternateContent xmlns:mc="http://schemas.openxmlformats.org/markup-compatibility/2006">
    <mc:Choice xmlns:p14="http://schemas.microsoft.com/office/powerpoint/2010/main" Requires="p14">
      <p:transition spd="slow" p14:dur="2000" advTm="3279"/>
    </mc:Choice>
    <mc:Fallback>
      <p:transition spd="slow" advTm="3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4" y="1571687"/>
            <a:ext cx="2593781" cy="3292621"/>
          </a:xfrm>
        </p:spPr>
        <p:txBody>
          <a:bodyPr/>
          <a:lstStyle/>
          <a:p>
            <a:pPr marL="171450" indent="-171450">
              <a:buFont typeface="Arial" panose="020B0604020202020204" pitchFamily="34" charset="0"/>
              <a:buChar char="•"/>
            </a:pPr>
            <a:r>
              <a:rPr lang="en-US" dirty="0"/>
              <a:t>GRACE data is degraded by complex noise.</a:t>
            </a:r>
          </a:p>
          <a:p>
            <a:pPr marL="171450" indent="-171450">
              <a:buFont typeface="Arial" panose="020B0604020202020204" pitchFamily="34" charset="0"/>
              <a:buChar char="•"/>
            </a:pPr>
            <a:r>
              <a:rPr lang="en-US" dirty="0"/>
              <a:t>We are switching from a white noise model to a full spectrum estimate.</a:t>
            </a:r>
          </a:p>
          <a:p>
            <a:pPr marL="171450" indent="-171450">
              <a:buFont typeface="Arial" panose="020B0604020202020204" pitchFamily="34" charset="0"/>
              <a:buChar char="•"/>
            </a:pPr>
            <a:r>
              <a:rPr lang="en-US" dirty="0"/>
              <a:t>This improves solutions in two major ways:</a:t>
            </a:r>
          </a:p>
          <a:p>
            <a:pPr marL="640080" lvl="1" indent="-228600">
              <a:buFont typeface="+mj-lt"/>
              <a:buAutoNum type="arabicPeriod"/>
            </a:pPr>
            <a:r>
              <a:rPr lang="en-US" dirty="0"/>
              <a:t>The signal to noise ratio in recovered gravity fields is higher.</a:t>
            </a:r>
          </a:p>
          <a:p>
            <a:pPr marL="640080" lvl="1" indent="-228600">
              <a:buFont typeface="+mj-lt"/>
              <a:buAutoNum type="arabicPeriod"/>
            </a:pPr>
            <a:r>
              <a:rPr lang="en-US" dirty="0"/>
              <a:t>The formal errors associated with these fields are more realistic. </a:t>
            </a:r>
          </a:p>
          <a:p>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5" name="Picture 4">
            <a:extLst>
              <a:ext uri="{FF2B5EF4-FFF2-40B4-BE49-F238E27FC236}">
                <a16:creationId xmlns:a16="http://schemas.microsoft.com/office/drawing/2014/main" id="{71098177-0BD4-3740-820B-EE3379ABA713}"/>
              </a:ext>
            </a:extLst>
          </p:cNvPr>
          <p:cNvPicPr>
            <a:picLocks noChangeAspect="1"/>
          </p:cNvPicPr>
          <p:nvPr/>
        </p:nvPicPr>
        <p:blipFill>
          <a:blip r:embed="rId5"/>
          <a:stretch>
            <a:fillRect/>
          </a:stretch>
        </p:blipFill>
        <p:spPr>
          <a:xfrm>
            <a:off x="2990896" y="0"/>
            <a:ext cx="6153104" cy="3518611"/>
          </a:xfrm>
          <a:prstGeom prst="rect">
            <a:avLst/>
          </a:prstGeom>
        </p:spPr>
      </p:pic>
      <p:pic>
        <p:nvPicPr>
          <p:cNvPr id="7" name="Intro" descr="Intro">
            <a:hlinkClick r:id="" action="ppaction://media"/>
            <a:extLst>
              <a:ext uri="{FF2B5EF4-FFF2-40B4-BE49-F238E27FC236}">
                <a16:creationId xmlns:a16="http://schemas.microsoft.com/office/drawing/2014/main" id="{F5AF985C-7843-9C46-ACE5-1C5BAC02E6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449" y="4051508"/>
            <a:ext cx="812800" cy="812800"/>
          </a:xfrm>
          <a:prstGeom prst="rect">
            <a:avLst/>
          </a:prstGeom>
        </p:spPr>
      </p:pic>
    </p:spTree>
    <p:extLst>
      <p:ext uri="{BB962C8B-B14F-4D97-AF65-F5344CB8AC3E}">
        <p14:creationId xmlns:p14="http://schemas.microsoft.com/office/powerpoint/2010/main" val="3072739723"/>
      </p:ext>
    </p:extLst>
  </p:cSld>
  <p:clrMapOvr>
    <a:masterClrMapping/>
  </p:clrMapOvr>
  <mc:AlternateContent xmlns:mc="http://schemas.openxmlformats.org/markup-compatibility/2006">
    <mc:Choice xmlns:p14="http://schemas.microsoft.com/office/powerpoint/2010/main" Requires="p14">
      <p:transition spd="slow" p14:dur="2000" advTm="95378"/>
    </mc:Choice>
    <mc:Fallback>
      <p:transition spd="slow" advTm="9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94857"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1571687"/>
                <a:ext cx="5584658" cy="3313639"/>
              </a:xfrm>
            </p:spPr>
            <p:txBody>
              <a:bodyPr/>
              <a:lstStyle/>
              <a:p>
                <a:r>
                  <a:rPr lang="en-US" dirty="0"/>
                  <a:t>We employed </a:t>
                </a:r>
                <a:r>
                  <a:rPr lang="en-US" dirty="0">
                    <a:solidFill>
                      <a:srgbClr val="FF0000"/>
                    </a:solidFill>
                  </a:rPr>
                  <a:t>Variance Component Estimation</a:t>
                </a:r>
                <a:r>
                  <a:rPr lang="en-US" dirty="0"/>
                  <a:t> (VCE) to estimate stochastic models for K-Band range-rate and GPS observations.</a:t>
                </a:r>
              </a:p>
              <a:p>
                <a:endParaRPr lang="en-US" dirty="0"/>
              </a:p>
              <a:p>
                <a:endParaRPr lang="en-US" dirty="0"/>
              </a:p>
              <a:p>
                <a:endParaRPr lang="en-US" dirty="0"/>
              </a:p>
              <a:p>
                <a:endParaRPr lang="en-US" dirty="0"/>
              </a:p>
              <a:p>
                <a:r>
                  <a:rPr lang="en-US" dirty="0"/>
                  <a:t>Here, each </a:t>
                </a:r>
                <a14:m>
                  <m:oMath xmlns:m="http://schemas.openxmlformats.org/officeDocument/2006/math">
                    <m:sSup>
                      <m:sSupPr>
                        <m:ctrlPr>
                          <a:rPr lang="en-US" b="0" i="1" dirty="0" smtClean="0">
                            <a:latin typeface="Cambria Math" panose="02040503050406030204" pitchFamily="18" charset="0"/>
                          </a:rPr>
                        </m:ctrlPr>
                      </m:sSupP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𝑗</m:t>
                                </m:r>
                              </m:sub>
                            </m:sSub>
                          </m:e>
                        </m:acc>
                      </m:e>
                      <m:sup>
                        <m:r>
                          <a:rPr lang="en-US" b="0" i="1" dirty="0" smtClean="0">
                            <a:latin typeface="Cambria Math" panose="02040503050406030204" pitchFamily="18" charset="0"/>
                          </a:rPr>
                          <m:t>2</m:t>
                        </m:r>
                      </m:sup>
                    </m:sSup>
                  </m:oMath>
                </a14:m>
                <a:r>
                  <a:rPr lang="en-US" dirty="0"/>
                  <a:t> represents the power at a specific frequency, that is estimated for each iteration.</a:t>
                </a:r>
              </a:p>
              <a:p>
                <a:pPr marL="171450" indent="-171450">
                  <a:buFont typeface="Arial" panose="020B0604020202020204" pitchFamily="34" charset="0"/>
                  <a:buChar char="•"/>
                </a:pPr>
                <a:r>
                  <a:rPr lang="en-US" dirty="0"/>
                  <a:t>This is the first application to GPS </a:t>
                </a:r>
                <a:r>
                  <a:rPr lang="en-US" dirty="0" err="1"/>
                  <a:t>Pseudorange</a:t>
                </a:r>
                <a:r>
                  <a:rPr lang="en-US" dirty="0"/>
                  <a:t> Code and Phase observations.</a:t>
                </a:r>
              </a:p>
              <a:p>
                <a:pPr marL="171450" indent="-171450">
                  <a:buFont typeface="Arial" panose="020B0604020202020204" pitchFamily="34" charset="0"/>
                  <a:buChar char="•"/>
                </a:pPr>
                <a:r>
                  <a:rPr lang="en-US" dirty="0"/>
                  <a:t>First implementation within GRACE-FO Science Data System Team.</a:t>
                </a:r>
              </a:p>
              <a:p>
                <a:endParaRPr lang="en-US" dirty="0"/>
              </a:p>
            </p:txBody>
          </p:sp>
        </mc:Choice>
        <mc:Fallback>
          <p:sp>
            <p:nvSpPr>
              <p:cNvPr id="2" name="Text Placeholder 1">
                <a:extLst>
                  <a:ext uri="{FF2B5EF4-FFF2-40B4-BE49-F238E27FC236}">
                    <a16:creationId xmlns:a16="http://schemas.microsoft.com/office/drawing/2014/main" id="{E277D454-A50A-8741-AA0B-23CF4A7E8FCA}"/>
                  </a:ext>
                </a:extLst>
              </p:cNvPr>
              <p:cNvSpPr>
                <a:spLocks noGrp="1" noRot="1" noChangeAspect="1" noMove="1" noResize="1" noEditPoints="1" noAdjustHandles="1" noChangeArrowheads="1" noChangeShapeType="1" noTextEdit="1"/>
              </p:cNvSpPr>
              <p:nvPr>
                <p:ph type="body" sz="quarter" idx="17"/>
              </p:nvPr>
            </p:nvSpPr>
            <p:spPr>
              <a:xfrm>
                <a:off x="350732" y="1571687"/>
                <a:ext cx="5584658" cy="3313639"/>
              </a:xfrm>
              <a:blipFill>
                <a:blip r:embed="rId4"/>
                <a:stretch>
                  <a:fillRect t="-76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7400CD2-18AB-DA47-8B62-CEAFCE873A22}"/>
              </a:ext>
            </a:extLst>
          </p:cNvPr>
          <p:cNvPicPr>
            <a:picLocks noChangeAspect="1"/>
          </p:cNvPicPr>
          <p:nvPr/>
        </p:nvPicPr>
        <p:blipFill>
          <a:blip r:embed="rId5"/>
          <a:stretch>
            <a:fillRect/>
          </a:stretch>
        </p:blipFill>
        <p:spPr>
          <a:xfrm>
            <a:off x="350731" y="2064923"/>
            <a:ext cx="5584658" cy="1013654"/>
          </a:xfrm>
          <a:prstGeom prst="rect">
            <a:avLst/>
          </a:prstGeom>
        </p:spPr>
      </p:pic>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pic>
        <p:nvPicPr>
          <p:cNvPr id="5" name="Picture 4">
            <a:extLst>
              <a:ext uri="{FF2B5EF4-FFF2-40B4-BE49-F238E27FC236}">
                <a16:creationId xmlns:a16="http://schemas.microsoft.com/office/drawing/2014/main" id="{3655C26A-5B39-5048-B914-DA8CA61B04F7}"/>
              </a:ext>
            </a:extLst>
          </p:cNvPr>
          <p:cNvPicPr>
            <a:picLocks noChangeAspect="1"/>
          </p:cNvPicPr>
          <p:nvPr/>
        </p:nvPicPr>
        <p:blipFill>
          <a:blip r:embed="rId6"/>
          <a:stretch>
            <a:fillRect/>
          </a:stretch>
        </p:blipFill>
        <p:spPr>
          <a:xfrm>
            <a:off x="6076552" y="139430"/>
            <a:ext cx="2882010" cy="2227658"/>
          </a:xfrm>
          <a:prstGeom prst="rect">
            <a:avLst/>
          </a:prstGeom>
        </p:spPr>
      </p:pic>
      <p:pic>
        <p:nvPicPr>
          <p:cNvPr id="6" name="Picture 5">
            <a:extLst>
              <a:ext uri="{FF2B5EF4-FFF2-40B4-BE49-F238E27FC236}">
                <a16:creationId xmlns:a16="http://schemas.microsoft.com/office/drawing/2014/main" id="{914FFC43-7399-644F-BE8B-FC4ADAFB43D4}"/>
              </a:ext>
            </a:extLst>
          </p:cNvPr>
          <p:cNvPicPr>
            <a:picLocks noChangeAspect="1"/>
          </p:cNvPicPr>
          <p:nvPr/>
        </p:nvPicPr>
        <p:blipFill>
          <a:blip r:embed="rId7"/>
          <a:stretch>
            <a:fillRect/>
          </a:stretch>
        </p:blipFill>
        <p:spPr>
          <a:xfrm>
            <a:off x="6036837" y="2846779"/>
            <a:ext cx="2921725" cy="2172380"/>
          </a:xfrm>
          <a:prstGeom prst="rect">
            <a:avLst/>
          </a:prstGeom>
        </p:spPr>
      </p:pic>
      <p:pic>
        <p:nvPicPr>
          <p:cNvPr id="7" name="Recorded Sound" descr="Recorded Sound">
            <a:hlinkClick r:id="" action="ppaction://media"/>
            <a:extLst>
              <a:ext uri="{FF2B5EF4-FFF2-40B4-BE49-F238E27FC236}">
                <a16:creationId xmlns:a16="http://schemas.microsoft.com/office/drawing/2014/main" id="{B55CE5EB-EDB5-4E43-A553-CD1CFD27FE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0" y="139430"/>
            <a:ext cx="812800" cy="812800"/>
          </a:xfrm>
          <a:prstGeom prst="rect">
            <a:avLst/>
          </a:prstGeom>
        </p:spPr>
      </p:pic>
    </p:spTree>
    <p:extLst>
      <p:ext uri="{BB962C8B-B14F-4D97-AF65-F5344CB8AC3E}">
        <p14:creationId xmlns:p14="http://schemas.microsoft.com/office/powerpoint/2010/main" val="3886435011"/>
      </p:ext>
    </p:extLst>
  </p:cSld>
  <p:clrMapOvr>
    <a:masterClrMapping/>
  </p:clrMapOvr>
  <mc:AlternateContent xmlns:mc="http://schemas.openxmlformats.org/markup-compatibility/2006">
    <mc:Choice xmlns:p14="http://schemas.microsoft.com/office/powerpoint/2010/main" Requires="p14">
      <p:transition spd="slow" p14:dur="2000" advTm="95823"/>
    </mc:Choice>
    <mc:Fallback>
      <p:transition spd="slow" advTm="9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6" objId="7"/>
        <p14:stopEvt time="95487"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89ED8F-B11E-284E-AEB5-4544A9A253F2}"/>
              </a:ext>
            </a:extLst>
          </p:cNvPr>
          <p:cNvPicPr>
            <a:picLocks noChangeAspect="1"/>
          </p:cNvPicPr>
          <p:nvPr/>
        </p:nvPicPr>
        <p:blipFill>
          <a:blip r:embed="rId6"/>
          <a:stretch>
            <a:fillRect/>
          </a:stretch>
        </p:blipFill>
        <p:spPr>
          <a:xfrm>
            <a:off x="4963429" y="2621234"/>
            <a:ext cx="3579621" cy="2450592"/>
          </a:xfrm>
          <a:prstGeom prst="rect">
            <a:avLst/>
          </a:prstGeom>
        </p:spPr>
      </p:pic>
      <p:pic>
        <p:nvPicPr>
          <p:cNvPr id="9" name="Picture 8">
            <a:extLst>
              <a:ext uri="{FF2B5EF4-FFF2-40B4-BE49-F238E27FC236}">
                <a16:creationId xmlns:a16="http://schemas.microsoft.com/office/drawing/2014/main" id="{2DE41858-9B52-754E-B5E5-ADFDD5420E10}"/>
              </a:ext>
            </a:extLst>
          </p:cNvPr>
          <p:cNvPicPr>
            <a:picLocks noChangeAspect="1"/>
          </p:cNvPicPr>
          <p:nvPr/>
        </p:nvPicPr>
        <p:blipFill>
          <a:blip r:embed="rId7"/>
          <a:stretch>
            <a:fillRect/>
          </a:stretch>
        </p:blipFill>
        <p:spPr>
          <a:xfrm>
            <a:off x="4963429" y="2620218"/>
            <a:ext cx="3579621" cy="2450592"/>
          </a:xfrm>
          <a:prstGeom prst="rect">
            <a:avLst/>
          </a:prstGeom>
        </p:spPr>
      </p:pic>
      <p:pic>
        <p:nvPicPr>
          <p:cNvPr id="7" name="Picture 6">
            <a:extLst>
              <a:ext uri="{FF2B5EF4-FFF2-40B4-BE49-F238E27FC236}">
                <a16:creationId xmlns:a16="http://schemas.microsoft.com/office/drawing/2014/main" id="{9216D4E8-9C03-9C42-BEED-440EB230B402}"/>
              </a:ext>
            </a:extLst>
          </p:cNvPr>
          <p:cNvPicPr>
            <a:picLocks noChangeAspect="1"/>
          </p:cNvPicPr>
          <p:nvPr/>
        </p:nvPicPr>
        <p:blipFill>
          <a:blip r:embed="rId8"/>
          <a:stretch>
            <a:fillRect/>
          </a:stretch>
        </p:blipFill>
        <p:spPr>
          <a:xfrm>
            <a:off x="4963429" y="167131"/>
            <a:ext cx="3578137" cy="2356152"/>
          </a:xfrm>
          <a:prstGeom prst="rect">
            <a:avLst/>
          </a:prstGeom>
        </p:spPr>
      </p:pic>
      <p:pic>
        <p:nvPicPr>
          <p:cNvPr id="10" name="Picture 9">
            <a:extLst>
              <a:ext uri="{FF2B5EF4-FFF2-40B4-BE49-F238E27FC236}">
                <a16:creationId xmlns:a16="http://schemas.microsoft.com/office/drawing/2014/main" id="{D085C427-F04B-714F-ACEE-0F19065C5795}"/>
              </a:ext>
            </a:extLst>
          </p:cNvPr>
          <p:cNvPicPr>
            <a:picLocks noChangeAspect="1"/>
          </p:cNvPicPr>
          <p:nvPr/>
        </p:nvPicPr>
        <p:blipFill>
          <a:blip r:embed="rId9"/>
          <a:stretch>
            <a:fillRect/>
          </a:stretch>
        </p:blipFill>
        <p:spPr>
          <a:xfrm>
            <a:off x="4963429" y="167131"/>
            <a:ext cx="3578137" cy="2356152"/>
          </a:xfrm>
          <a:prstGeom prst="rect">
            <a:avLst/>
          </a:prstGeom>
        </p:spPr>
      </p:pic>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p:txBody>
          <a:bodyPr/>
          <a:lstStyle/>
          <a:p>
            <a:pPr marL="171450" indent="-171450">
              <a:buFont typeface="Arial" panose="020B0604020202020204" pitchFamily="34" charset="0"/>
              <a:buChar char="•"/>
            </a:pPr>
            <a:r>
              <a:rPr lang="en-US" dirty="0"/>
              <a:t>We set out to make better gravity field maps.</a:t>
            </a:r>
          </a:p>
          <a:p>
            <a:pPr marL="171450" indent="-171450">
              <a:buFont typeface="Arial" panose="020B0604020202020204" pitchFamily="34" charset="0"/>
              <a:buChar char="•"/>
            </a:pPr>
            <a:r>
              <a:rPr lang="en-US" dirty="0"/>
              <a:t>The new maps show less noise.</a:t>
            </a:r>
          </a:p>
          <a:p>
            <a:pPr marL="171450" indent="-171450">
              <a:buFont typeface="Arial" panose="020B0604020202020204" pitchFamily="34" charset="0"/>
              <a:buChar char="•"/>
            </a:pPr>
            <a:r>
              <a:rPr lang="en-US" dirty="0"/>
              <a:t>This allows scientists to recover more geophysical signal.</a:t>
            </a:r>
          </a:p>
          <a:p>
            <a:pPr marL="171450" indent="-171450">
              <a:buFont typeface="Arial" panose="020B0604020202020204" pitchFamily="34" charset="0"/>
              <a:buChar char="•"/>
            </a:pPr>
            <a:r>
              <a:rPr lang="en-US" dirty="0"/>
              <a:t>We want to verify this with longer time series.</a:t>
            </a:r>
          </a:p>
          <a:p>
            <a:pPr marL="171450" indent="-171450">
              <a:buFont typeface="Arial" panose="020B0604020202020204" pitchFamily="34" charset="0"/>
              <a:buChar char="•"/>
            </a:pPr>
            <a:r>
              <a:rPr lang="en-US" dirty="0"/>
              <a:t>We want to test this with different parametrizations.</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pic>
        <p:nvPicPr>
          <p:cNvPr id="13" name="Results" descr="Results">
            <a:hlinkClick r:id="" action="ppaction://media"/>
            <a:extLst>
              <a:ext uri="{FF2B5EF4-FFF2-40B4-BE49-F238E27FC236}">
                <a16:creationId xmlns:a16="http://schemas.microsoft.com/office/drawing/2014/main" id="{C08CEED2-E292-5643-83A7-8C1E214C237E}"/>
              </a:ext>
            </a:extLst>
          </p:cNvPr>
          <p:cNvPicPr>
            <a:picLocks noChangeAspect="1"/>
          </p:cNvPicPr>
          <p:nvPr>
            <a:audioFile r:link="rId2"/>
            <p:extLst>
              <p:ext uri="{DAA4B4D4-6D71-4841-9C94-3DE7FCFB9230}">
                <p14:media xmlns:p14="http://schemas.microsoft.com/office/powerpoint/2010/main" r:embed="rId3">
                  <p14:trim end="5732.8182"/>
                </p14:media>
              </p:ext>
            </p:extLst>
          </p:nvPr>
        </p:nvPicPr>
        <p:blipFill>
          <a:blip r:embed="rId10"/>
          <a:stretch>
            <a:fillRect/>
          </a:stretch>
        </p:blipFill>
        <p:spPr>
          <a:xfrm>
            <a:off x="1050334" y="3439114"/>
            <a:ext cx="812800" cy="812800"/>
          </a:xfrm>
          <a:prstGeom prst="rect">
            <a:avLst/>
          </a:prstGeom>
        </p:spPr>
      </p:pic>
    </p:spTree>
    <p:custDataLst>
      <p:tags r:id="rId1"/>
    </p:custDataLst>
    <p:extLst>
      <p:ext uri="{BB962C8B-B14F-4D97-AF65-F5344CB8AC3E}">
        <p14:creationId xmlns:p14="http://schemas.microsoft.com/office/powerpoint/2010/main" val="3251454217"/>
      </p:ext>
    </p:extLst>
  </p:cSld>
  <p:clrMapOvr>
    <a:masterClrMapping/>
  </p:clrMapOvr>
  <mc:AlternateContent xmlns:mc="http://schemas.openxmlformats.org/markup-compatibility/2006">
    <mc:Choice xmlns:p14="http://schemas.microsoft.com/office/powerpoint/2010/main" Requires="p14">
      <p:transition spd="slow" p14:dur="2000" advTm="112415"/>
    </mc:Choice>
    <mc:Fallback>
      <p:transition spd="slow" advTm="11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93"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6" objId="13"/>
        <p14:stopEvt time="111697" objId="1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41.3|37.4|9.4"/>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13826</TotalTime>
  <Words>389</Words>
  <Application>Microsoft Macintosh PowerPoint</Application>
  <PresentationFormat>On-screen Show (16:9)</PresentationFormat>
  <Paragraphs>38</Paragraphs>
  <Slides>4</Slides>
  <Notes>2</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Arial</vt:lpstr>
      <vt:lpstr>Calibri</vt:lpstr>
      <vt:lpstr>Cambria Math</vt:lpstr>
      <vt:lpstr>Tahoma</vt:lpstr>
      <vt:lpstr>NASAjpl-WhiteTheme-16x9-vA6</vt:lpstr>
      <vt:lpstr>Custom Design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166</cp:revision>
  <dcterms:created xsi:type="dcterms:W3CDTF">2016-09-08T21:41:17Z</dcterms:created>
  <dcterms:modified xsi:type="dcterms:W3CDTF">2020-09-29T00:09:54Z</dcterms:modified>
</cp:coreProperties>
</file>