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11"/>
  </p:notesMasterIdLst>
  <p:handoutMasterIdLst>
    <p:handoutMasterId r:id="rId12"/>
  </p:handoutMasterIdLst>
  <p:sldIdLst>
    <p:sldId id="282" r:id="rId3"/>
    <p:sldId id="286" r:id="rId4"/>
    <p:sldId id="296" r:id="rId5"/>
    <p:sldId id="288" r:id="rId6"/>
    <p:sldId id="295" r:id="rId7"/>
    <p:sldId id="279" r:id="rId8"/>
    <p:sldId id="292" r:id="rId9"/>
    <p:sldId id="281" r:id="rId10"/>
  </p:sldIdLst>
  <p:sldSz cx="9144000" cy="5143500" type="screen16x9"/>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p:restoredTop sz="76762" autoAdjust="0"/>
  </p:normalViewPr>
  <p:slideViewPr>
    <p:cSldViewPr snapToGrid="0" snapToObjects="1">
      <p:cViewPr varScale="1">
        <p:scale>
          <a:sx n="116" d="100"/>
          <a:sy n="116" d="100"/>
        </p:scale>
        <p:origin x="1240"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11/11/20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11/11/20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0AB40-CF9C-CB44-AF47-E5E5B00AC330}" type="slidenum">
              <a:rPr lang="en-US" smtClean="0"/>
              <a:pPr/>
              <a:t>1</a:t>
            </a:fld>
            <a:endParaRPr lang="en-US" dirty="0"/>
          </a:p>
        </p:txBody>
      </p:sp>
    </p:spTree>
    <p:extLst>
      <p:ext uri="{BB962C8B-B14F-4D97-AF65-F5344CB8AC3E}">
        <p14:creationId xmlns:p14="http://schemas.microsoft.com/office/powerpoint/2010/main" val="420717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2</a:t>
            </a:fld>
            <a:endParaRPr lang="en-US" dirty="0"/>
          </a:p>
        </p:txBody>
      </p:sp>
    </p:spTree>
    <p:extLst>
      <p:ext uri="{BB962C8B-B14F-4D97-AF65-F5344CB8AC3E}">
        <p14:creationId xmlns:p14="http://schemas.microsoft.com/office/powerpoint/2010/main" val="26509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3</a:t>
            </a:fld>
            <a:endParaRPr lang="en-US" dirty="0"/>
          </a:p>
        </p:txBody>
      </p:sp>
    </p:spTree>
    <p:extLst>
      <p:ext uri="{BB962C8B-B14F-4D97-AF65-F5344CB8AC3E}">
        <p14:creationId xmlns:p14="http://schemas.microsoft.com/office/powerpoint/2010/main" val="1183210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4</a:t>
            </a:fld>
            <a:endParaRPr lang="en-US" dirty="0"/>
          </a:p>
        </p:txBody>
      </p:sp>
    </p:spTree>
    <p:extLst>
      <p:ext uri="{BB962C8B-B14F-4D97-AF65-F5344CB8AC3E}">
        <p14:creationId xmlns:p14="http://schemas.microsoft.com/office/powerpoint/2010/main" val="382982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5</a:t>
            </a:fld>
            <a:endParaRPr lang="en-US" dirty="0"/>
          </a:p>
        </p:txBody>
      </p:sp>
    </p:spTree>
    <p:extLst>
      <p:ext uri="{BB962C8B-B14F-4D97-AF65-F5344CB8AC3E}">
        <p14:creationId xmlns:p14="http://schemas.microsoft.com/office/powerpoint/2010/main" val="371804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6</a:t>
            </a:fld>
            <a:endParaRPr lang="en-US" dirty="0"/>
          </a:p>
        </p:txBody>
      </p:sp>
    </p:spTree>
    <p:extLst>
      <p:ext uri="{BB962C8B-B14F-4D97-AF65-F5344CB8AC3E}">
        <p14:creationId xmlns:p14="http://schemas.microsoft.com/office/powerpoint/2010/main" val="256261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7</a:t>
            </a:fld>
            <a:endParaRPr lang="en-US" dirty="0"/>
          </a:p>
        </p:txBody>
      </p:sp>
    </p:spTree>
    <p:extLst>
      <p:ext uri="{BB962C8B-B14F-4D97-AF65-F5344CB8AC3E}">
        <p14:creationId xmlns:p14="http://schemas.microsoft.com/office/powerpoint/2010/main" val="319907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8</a:t>
            </a:fld>
            <a:endParaRPr lang="en-US" dirty="0"/>
          </a:p>
        </p:txBody>
      </p:sp>
    </p:spTree>
    <p:extLst>
      <p:ext uri="{BB962C8B-B14F-4D97-AF65-F5344CB8AC3E}">
        <p14:creationId xmlns:p14="http://schemas.microsoft.com/office/powerpoint/2010/main" val="1269385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47D555DD-FCFC-2141-9D68-C1039C5771D0}" type="datetime1">
              <a:rPr lang="en-US" smtClean="0"/>
              <a:t>11/11/20</a:t>
            </a:fld>
            <a:endParaRPr lang="en-US" dirty="0"/>
          </a:p>
        </p:txBody>
      </p:sp>
      <p:sp>
        <p:nvSpPr>
          <p:cNvPr id="5" name="Footer Placeholder 4"/>
          <p:cNvSpPr>
            <a:spLocks noGrp="1"/>
          </p:cNvSpPr>
          <p:nvPr>
            <p:ph type="ftr" sz="quarter" idx="22"/>
          </p:nvPr>
        </p:nvSpPr>
        <p:spPr/>
        <p:txBody>
          <a:bodyPr/>
          <a:lstStyle/>
          <a:p>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9C46D30-4DC7-2D41-BD17-FBC628661D09}" type="datetime1">
              <a:rPr lang="en-US" smtClean="0"/>
              <a:t>11/11/20</a:t>
            </a:fld>
            <a:endParaRPr lang="en-US" dirty="0"/>
          </a:p>
        </p:txBody>
      </p:sp>
      <p:sp>
        <p:nvSpPr>
          <p:cNvPr id="5" name="Footer Placeholder 4"/>
          <p:cNvSpPr>
            <a:spLocks noGrp="1"/>
          </p:cNvSpPr>
          <p:nvPr>
            <p:ph type="ftr" sz="quarter" idx="26"/>
          </p:nvPr>
        </p:nvSpPr>
        <p:spPr/>
        <p:txBody>
          <a:bodyPr/>
          <a:lstStyle/>
          <a:p>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B30F73F8-E675-6A45-9D53-B106CC8641FB}" type="datetime1">
              <a:rPr lang="en-US" smtClean="0"/>
              <a:t>11/11/20</a:t>
            </a:fld>
            <a:endParaRPr lang="en-US" dirty="0"/>
          </a:p>
        </p:txBody>
      </p:sp>
      <p:sp>
        <p:nvSpPr>
          <p:cNvPr id="5" name="Footer Placeholder 4"/>
          <p:cNvSpPr>
            <a:spLocks noGrp="1"/>
          </p:cNvSpPr>
          <p:nvPr>
            <p:ph type="ftr" sz="quarter" idx="26"/>
          </p:nvPr>
        </p:nvSpPr>
        <p:spPr/>
        <p:txBody>
          <a:bodyPr/>
          <a:lstStyle/>
          <a:p>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FF1D-1B98-B24F-9619-9263B618E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C989D-0E5C-3542-B663-D0AC97BD0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C50DE-FED2-5043-A472-B93CF575AEF0}"/>
              </a:ext>
            </a:extLst>
          </p:cNvPr>
          <p:cNvSpPr>
            <a:spLocks noGrp="1"/>
          </p:cNvSpPr>
          <p:nvPr>
            <p:ph type="dt" sz="half" idx="10"/>
          </p:nvPr>
        </p:nvSpPr>
        <p:spPr/>
        <p:txBody>
          <a:bodyPr/>
          <a:lstStyle/>
          <a:p>
            <a:fld id="{901D8DE2-A438-EC43-9FBB-6B0E1EAF8500}" type="datetime1">
              <a:rPr lang="en-US" smtClean="0"/>
              <a:t>11/11/20</a:t>
            </a:fld>
            <a:endParaRPr lang="en-US"/>
          </a:p>
        </p:txBody>
      </p:sp>
      <p:sp>
        <p:nvSpPr>
          <p:cNvPr id="5" name="Footer Placeholder 4">
            <a:extLst>
              <a:ext uri="{FF2B5EF4-FFF2-40B4-BE49-F238E27FC236}">
                <a16:creationId xmlns:a16="http://schemas.microsoft.com/office/drawing/2014/main" id="{7E27F043-AD55-E44A-A275-C50DF8BE3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BDE74-B664-4A49-A089-207CA7B96E79}"/>
              </a:ext>
            </a:extLst>
          </p:cNvPr>
          <p:cNvSpPr>
            <a:spLocks noGrp="1"/>
          </p:cNvSpPr>
          <p:nvPr>
            <p:ph type="sldNum" sz="quarter" idx="12"/>
          </p:nvPr>
        </p:nvSpPr>
        <p:spPr/>
        <p:txBody>
          <a:bodyPr/>
          <a:lstStyle/>
          <a:p>
            <a:fld id="{07B34429-212D-D04B-9344-8DB003B6FC72}" type="slidenum">
              <a:rPr lang="en-US" smtClean="0"/>
              <a:t>‹#›</a:t>
            </a:fld>
            <a:endParaRPr lang="en-US"/>
          </a:p>
        </p:txBody>
      </p:sp>
    </p:spTree>
    <p:extLst>
      <p:ext uri="{BB962C8B-B14F-4D97-AF65-F5344CB8AC3E}">
        <p14:creationId xmlns:p14="http://schemas.microsoft.com/office/powerpoint/2010/main" val="202081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CD887BBF-4B21-E34D-BCF3-AFFB31291518}" type="datetime1">
              <a:rPr lang="en-US" smtClean="0"/>
              <a:t>11/11/20</a:t>
            </a:fld>
            <a:endParaRPr lang="en-US" dirty="0"/>
          </a:p>
        </p:txBody>
      </p:sp>
      <p:sp>
        <p:nvSpPr>
          <p:cNvPr id="5" name="Footer Placeholder 4"/>
          <p:cNvSpPr>
            <a:spLocks noGrp="1"/>
          </p:cNvSpPr>
          <p:nvPr>
            <p:ph type="ftr" sz="quarter" idx="21"/>
          </p:nvPr>
        </p:nvSpPr>
        <p:spPr/>
        <p:txBody>
          <a:bodyPr/>
          <a:lstStyle/>
          <a:p>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352003B6-2717-5A43-9EBA-BDC6C6F99FEF}" type="datetime1">
              <a:rPr lang="en-US" smtClean="0"/>
              <a:t>11/11/20</a:t>
            </a:fld>
            <a:endParaRPr lang="en-US" dirty="0"/>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E87E736-F94E-6A4A-8F89-1DC458BAB13B}" type="datetime1">
              <a:rPr lang="en-US" smtClean="0"/>
              <a:t>11/11/20</a:t>
            </a:fld>
            <a:endParaRPr lang="en-US" dirty="0"/>
          </a:p>
        </p:txBody>
      </p:sp>
      <p:sp>
        <p:nvSpPr>
          <p:cNvPr id="5" name="Footer Placeholder 4"/>
          <p:cNvSpPr>
            <a:spLocks noGrp="1"/>
          </p:cNvSpPr>
          <p:nvPr>
            <p:ph type="ftr" sz="quarter" idx="21"/>
          </p:nvPr>
        </p:nvSpPr>
        <p:spPr/>
        <p:txBody>
          <a:bodyPr/>
          <a:lstStyle/>
          <a:p>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D1E3B990-F648-294C-BF3A-086C9BA75D34}" type="datetime1">
              <a:rPr lang="en-US" smtClean="0"/>
              <a:t>11/11/20</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47C77EE6-0845-734F-8BB3-CFBE396752F2}" type="datetime1">
              <a:rPr lang="en-US" smtClean="0"/>
              <a:t>11/11/20</a:t>
            </a:fld>
            <a:endParaRPr lang="en-US" dirty="0"/>
          </a:p>
        </p:txBody>
      </p:sp>
      <p:sp>
        <p:nvSpPr>
          <p:cNvPr id="5" name="Footer Placeholder 4"/>
          <p:cNvSpPr>
            <a:spLocks noGrp="1"/>
          </p:cNvSpPr>
          <p:nvPr>
            <p:ph type="ftr" sz="quarter" idx="21"/>
          </p:nvPr>
        </p:nvSpPr>
        <p:spPr/>
        <p:txBody>
          <a:bodyPr/>
          <a:lstStyle/>
          <a:p>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C013EE8D-260A-3B49-81DB-850D42394D63}" type="datetime1">
              <a:rPr lang="en-US" smtClean="0"/>
              <a:t>11/11/20</a:t>
            </a:fld>
            <a:endParaRPr lang="en-US" dirty="0"/>
          </a:p>
        </p:txBody>
      </p:sp>
      <p:sp>
        <p:nvSpPr>
          <p:cNvPr id="5" name="Footer Placeholder 4"/>
          <p:cNvSpPr>
            <a:spLocks noGrp="1"/>
          </p:cNvSpPr>
          <p:nvPr>
            <p:ph type="ftr" sz="quarter" idx="22"/>
          </p:nvPr>
        </p:nvSpPr>
        <p:spPr/>
        <p:txBody>
          <a:bodyPr/>
          <a:lstStyle/>
          <a:p>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2CBA3840-237E-6D40-987F-8ED39E7FEEDF}" type="datetime1">
              <a:rPr lang="en-US" smtClean="0"/>
              <a:t>11/11/20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sldNum="0" hdr="0" ftr="0" dt="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 id="214748369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353932" y="412359"/>
            <a:ext cx="8436135" cy="363898"/>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latin typeface="Helvetica" pitchFamily="2" charset="0"/>
              </a:rPr>
              <a:t>Influence of the Madden-Julian Oscillation on Stratospheric Equatorial Waves during different Quasi-Biennial Oscillation states</a:t>
            </a:r>
            <a:endParaRPr lang="en-US" sz="2800" b="1" dirty="0">
              <a:latin typeface="+mj-lt"/>
            </a:endParaRP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69197" y="2867363"/>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A50021"/>
                </a:solidFill>
                <a:latin typeface="Helvetica" pitchFamily="2" charset="0"/>
              </a:rPr>
              <a:t>Jennifer Gahtan</a:t>
            </a:r>
            <a:endParaRPr lang="en-US" sz="2400" dirty="0">
              <a:latin typeface="Helvetica" pitchFamily="2" charset="0"/>
            </a:endParaRPr>
          </a:p>
        </p:txBody>
      </p:sp>
      <p:sp>
        <p:nvSpPr>
          <p:cNvPr id="20" name="TextBox 19">
            <a:extLst>
              <a:ext uri="{FF2B5EF4-FFF2-40B4-BE49-F238E27FC236}">
                <a16:creationId xmlns:a16="http://schemas.microsoft.com/office/drawing/2014/main" id="{425F809F-D295-CF4A-B583-F28EED4303E1}"/>
              </a:ext>
            </a:extLst>
          </p:cNvPr>
          <p:cNvSpPr txBox="1"/>
          <p:nvPr/>
        </p:nvSpPr>
        <p:spPr>
          <a:xfrm>
            <a:off x="369197" y="3332813"/>
            <a:ext cx="5474650" cy="1908215"/>
          </a:xfrm>
          <a:prstGeom prst="rect">
            <a:avLst/>
          </a:prstGeom>
          <a:noFill/>
        </p:spPr>
        <p:txBody>
          <a:bodyPr wrap="square" rtlCol="0">
            <a:spAutoFit/>
          </a:bodyPr>
          <a:lstStyle/>
          <a:p>
            <a:pPr>
              <a:spcBef>
                <a:spcPct val="0"/>
              </a:spcBef>
            </a:pPr>
            <a:r>
              <a:rPr lang="en-US" altLang="en-US" sz="2000" dirty="0">
                <a:latin typeface="Helvetica" pitchFamily="2" charset="0"/>
              </a:rPr>
              <a:t>Organization: 329E</a:t>
            </a:r>
          </a:p>
          <a:p>
            <a:pPr>
              <a:spcBef>
                <a:spcPct val="0"/>
              </a:spcBef>
            </a:pPr>
            <a:r>
              <a:rPr lang="en-US" altLang="en-US" sz="2000" dirty="0">
                <a:latin typeface="Helvetica" pitchFamily="2" charset="0"/>
              </a:rPr>
              <a:t>Advisor:  </a:t>
            </a:r>
            <a:r>
              <a:rPr lang="en-US" altLang="en-US" sz="2000" dirty="0" err="1">
                <a:latin typeface="Helvetica" pitchFamily="2" charset="0"/>
              </a:rPr>
              <a:t>Baijun</a:t>
            </a:r>
            <a:r>
              <a:rPr lang="en-US" altLang="en-US" sz="2000" dirty="0">
                <a:latin typeface="Helvetica" pitchFamily="2" charset="0"/>
              </a:rPr>
              <a:t> Tian (329E)</a:t>
            </a:r>
          </a:p>
          <a:p>
            <a:pPr>
              <a:spcBef>
                <a:spcPct val="0"/>
              </a:spcBef>
            </a:pPr>
            <a:r>
              <a:rPr lang="en-US" altLang="en-US" sz="2000" dirty="0">
                <a:latin typeface="Helvetica" pitchFamily="2" charset="0"/>
              </a:rPr>
              <a:t>Postdoc Program: NPP</a:t>
            </a:r>
          </a:p>
          <a:p>
            <a:pPr>
              <a:spcBef>
                <a:spcPct val="0"/>
              </a:spcBef>
            </a:pPr>
            <a:r>
              <a:rPr lang="en-US" dirty="0">
                <a:latin typeface="Helvetica" pitchFamily="2" charset="0"/>
              </a:rPr>
              <a:t>© 2020 California Institute of Technology. Government sponsorship acknowledged.</a:t>
            </a:r>
          </a:p>
          <a:p>
            <a:pPr>
              <a:spcBef>
                <a:spcPct val="0"/>
              </a:spcBef>
            </a:pPr>
            <a:endParaRPr lang="en-US" altLang="en-US" dirty="0">
              <a:latin typeface="Tahoma" panose="020B0604030504040204" pitchFamily="34" charset="0"/>
            </a:endParaRPr>
          </a:p>
        </p:txBody>
      </p:sp>
      <p:pic>
        <p:nvPicPr>
          <p:cNvPr id="2" name="Audio Recording Oct 12, 2020 at 2:34:06 PM" descr="Audio Recording Oct 12, 2020 at 2:34:06 PM">
            <a:hlinkClick r:id="" action="ppaction://media"/>
            <a:extLst>
              <a:ext uri="{FF2B5EF4-FFF2-40B4-BE49-F238E27FC236}">
                <a16:creationId xmlns:a16="http://schemas.microsoft.com/office/drawing/2014/main" id="{40911E58-29B4-BA41-A924-71C59855A2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200" y="-88450"/>
            <a:ext cx="812800" cy="812800"/>
          </a:xfrm>
          <a:prstGeom prst="rect">
            <a:avLst/>
          </a:prstGeom>
        </p:spPr>
      </p:pic>
      <p:sp>
        <p:nvSpPr>
          <p:cNvPr id="7" name="Picture Placeholder 2">
            <a:extLst>
              <a:ext uri="{FF2B5EF4-FFF2-40B4-BE49-F238E27FC236}">
                <a16:creationId xmlns:a16="http://schemas.microsoft.com/office/drawing/2014/main" id="{3C9AE936-40DC-8849-BA39-6CCE2DB40B8F}"/>
              </a:ext>
            </a:extLst>
          </p:cNvPr>
          <p:cNvSpPr txBox="1">
            <a:spLocks/>
          </p:cNvSpPr>
          <p:nvPr/>
        </p:nvSpPr>
        <p:spPr>
          <a:xfrm>
            <a:off x="-90080" y="-834463"/>
            <a:ext cx="9234080" cy="2455004"/>
          </a:xfrm>
          <a:prstGeom prst="rect">
            <a:avLst/>
          </a:prstGeom>
        </p:spPr>
      </p:sp>
      <p:pic>
        <p:nvPicPr>
          <p:cNvPr id="11" name="Picture 10">
            <a:extLst>
              <a:ext uri="{FF2B5EF4-FFF2-40B4-BE49-F238E27FC236}">
                <a16:creationId xmlns:a16="http://schemas.microsoft.com/office/drawing/2014/main" id="{5C3AA483-C43C-E345-9ACF-5AAEDBE66D1D}"/>
              </a:ext>
            </a:extLst>
          </p:cNvPr>
          <p:cNvPicPr>
            <a:picLocks noChangeAspect="1"/>
          </p:cNvPicPr>
          <p:nvPr/>
        </p:nvPicPr>
        <p:blipFill rotWithShape="1">
          <a:blip r:embed="rId6"/>
          <a:srcRect t="66433" r="6987"/>
          <a:stretch/>
        </p:blipFill>
        <p:spPr>
          <a:xfrm>
            <a:off x="2772682" y="1838968"/>
            <a:ext cx="6208432" cy="1749795"/>
          </a:xfrm>
          <a:prstGeom prst="rect">
            <a:avLst/>
          </a:prstGeom>
        </p:spPr>
      </p:pic>
    </p:spTree>
    <p:extLst>
      <p:ext uri="{BB962C8B-B14F-4D97-AF65-F5344CB8AC3E}">
        <p14:creationId xmlns:p14="http://schemas.microsoft.com/office/powerpoint/2010/main" val="41639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C1C741-71BC-AA4D-B6E4-3FCC66DA92ED}"/>
              </a:ext>
            </a:extLst>
          </p:cNvPr>
          <p:cNvPicPr>
            <a:picLocks noChangeAspect="1"/>
          </p:cNvPicPr>
          <p:nvPr/>
        </p:nvPicPr>
        <p:blipFill rotWithShape="1">
          <a:blip r:embed="rId5"/>
          <a:srcRect t="-1186"/>
          <a:stretch/>
        </p:blipFill>
        <p:spPr>
          <a:xfrm>
            <a:off x="5894024" y="1374786"/>
            <a:ext cx="3244111" cy="2563583"/>
          </a:xfrm>
          <a:prstGeom prst="rect">
            <a:avLst/>
          </a:prstGeom>
        </p:spPr>
      </p:pic>
      <p:sp>
        <p:nvSpPr>
          <p:cNvPr id="3" name="Content Placeholder 2">
            <a:extLst>
              <a:ext uri="{FF2B5EF4-FFF2-40B4-BE49-F238E27FC236}">
                <a16:creationId xmlns:a16="http://schemas.microsoft.com/office/drawing/2014/main" id="{5B1145F7-2D61-054B-91FF-C5F995916719}"/>
              </a:ext>
            </a:extLst>
          </p:cNvPr>
          <p:cNvSpPr>
            <a:spLocks noGrp="1"/>
          </p:cNvSpPr>
          <p:nvPr>
            <p:ph idx="1"/>
          </p:nvPr>
        </p:nvSpPr>
        <p:spPr>
          <a:xfrm>
            <a:off x="173156" y="1087845"/>
            <a:ext cx="6030478" cy="1344957"/>
          </a:xfrm>
        </p:spPr>
        <p:txBody>
          <a:bodyPr>
            <a:noAutofit/>
          </a:bodyPr>
          <a:lstStyle/>
          <a:p>
            <a:pPr marL="0" indent="0">
              <a:buNone/>
            </a:pPr>
            <a:r>
              <a:rPr lang="en-US" sz="1800" b="1" dirty="0">
                <a:latin typeface="Helvetica" pitchFamily="2" charset="0"/>
              </a:rPr>
              <a:t>Quasi-Biennial Oscillation- QBO</a:t>
            </a:r>
          </a:p>
          <a:p>
            <a:r>
              <a:rPr lang="en-US" sz="1800" dirty="0">
                <a:latin typeface="Helvetica" pitchFamily="2" charset="0"/>
              </a:rPr>
              <a:t>Alternating descending easterlies and westerlies in the tropical stratosphere with average period of 28 months</a:t>
            </a:r>
          </a:p>
          <a:p>
            <a:r>
              <a:rPr lang="en-US" sz="1800" dirty="0">
                <a:latin typeface="Helvetica" pitchFamily="2" charset="0"/>
              </a:rPr>
              <a:t>Driven by upward transfers of momentum from equatorial and gravity waves</a:t>
            </a:r>
          </a:p>
          <a:p>
            <a:pPr marL="0" indent="0">
              <a:buNone/>
            </a:pPr>
            <a:r>
              <a:rPr lang="en-US" sz="1800" b="1" dirty="0">
                <a:solidFill>
                  <a:schemeClr val="bg2">
                    <a:lumMod val="50000"/>
                  </a:schemeClr>
                </a:solidFill>
                <a:latin typeface="Helvetica" pitchFamily="2" charset="0"/>
              </a:rPr>
              <a:t>Stratospheric equatorial waves:</a:t>
            </a:r>
          </a:p>
          <a:p>
            <a:pPr marL="285750" indent="-285750"/>
            <a:r>
              <a:rPr lang="en-US" sz="1800" dirty="0">
                <a:solidFill>
                  <a:schemeClr val="bg2">
                    <a:lumMod val="50000"/>
                  </a:schemeClr>
                </a:solidFill>
                <a:latin typeface="Helvetica" pitchFamily="2" charset="0"/>
              </a:rPr>
              <a:t>Trapped waves that occur due to gravity, the pressure gradient, and Coriolis, with timescales ranging from ~2-30 days</a:t>
            </a:r>
          </a:p>
          <a:p>
            <a:pPr marL="0" indent="0">
              <a:buNone/>
            </a:pPr>
            <a:r>
              <a:rPr lang="en-US" sz="1800" b="1" dirty="0">
                <a:solidFill>
                  <a:schemeClr val="bg2">
                    <a:lumMod val="50000"/>
                  </a:schemeClr>
                </a:solidFill>
                <a:latin typeface="Helvetica" pitchFamily="2" charset="0"/>
              </a:rPr>
              <a:t>Madden-Julian Oscillation (MJO)</a:t>
            </a:r>
          </a:p>
          <a:p>
            <a:r>
              <a:rPr lang="en-US" sz="1800" dirty="0">
                <a:solidFill>
                  <a:schemeClr val="bg2">
                    <a:lumMod val="50000"/>
                  </a:schemeClr>
                </a:solidFill>
                <a:latin typeface="Helvetica" pitchFamily="2" charset="0"/>
              </a:rPr>
              <a:t>Eastward moving large-scale convection in the tropics coupled to global winds on ~3 week to 3 month timescales</a:t>
            </a:r>
          </a:p>
        </p:txBody>
      </p:sp>
      <p:sp>
        <p:nvSpPr>
          <p:cNvPr id="7" name="Content Placeholder 2">
            <a:extLst>
              <a:ext uri="{FF2B5EF4-FFF2-40B4-BE49-F238E27FC236}">
                <a16:creationId xmlns:a16="http://schemas.microsoft.com/office/drawing/2014/main" id="{64F1C86D-5B5C-C441-A8E3-E78C45F1B73F}"/>
              </a:ext>
            </a:extLst>
          </p:cNvPr>
          <p:cNvSpPr txBox="1">
            <a:spLocks/>
          </p:cNvSpPr>
          <p:nvPr/>
        </p:nvSpPr>
        <p:spPr>
          <a:xfrm>
            <a:off x="6225668" y="182277"/>
            <a:ext cx="2918332" cy="122565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Helvetica" pitchFamily="2" charset="0"/>
            </a:endParaRPr>
          </a:p>
        </p:txBody>
      </p:sp>
      <p:sp>
        <p:nvSpPr>
          <p:cNvPr id="14" name="TextBox 13">
            <a:extLst>
              <a:ext uri="{FF2B5EF4-FFF2-40B4-BE49-F238E27FC236}">
                <a16:creationId xmlns:a16="http://schemas.microsoft.com/office/drawing/2014/main" id="{CFADEB44-8A0F-7E48-AB2B-ECD4C0490525}"/>
              </a:ext>
            </a:extLst>
          </p:cNvPr>
          <p:cNvSpPr txBox="1"/>
          <p:nvPr/>
        </p:nvSpPr>
        <p:spPr>
          <a:xfrm>
            <a:off x="6933076" y="942481"/>
            <a:ext cx="1331651" cy="523220"/>
          </a:xfrm>
          <a:prstGeom prst="rect">
            <a:avLst/>
          </a:prstGeom>
          <a:noFill/>
        </p:spPr>
        <p:txBody>
          <a:bodyPr wrap="square" rtlCol="0">
            <a:spAutoFit/>
          </a:bodyPr>
          <a:lstStyle/>
          <a:p>
            <a:r>
              <a:rPr lang="en-US" sz="2800" dirty="0">
                <a:latin typeface="Helvetica" pitchFamily="2" charset="0"/>
              </a:rPr>
              <a:t>QBO</a:t>
            </a:r>
          </a:p>
        </p:txBody>
      </p:sp>
      <p:sp>
        <p:nvSpPr>
          <p:cNvPr id="17" name="Title 16">
            <a:extLst>
              <a:ext uri="{FF2B5EF4-FFF2-40B4-BE49-F238E27FC236}">
                <a16:creationId xmlns:a16="http://schemas.microsoft.com/office/drawing/2014/main" id="{79DF770C-5D0E-E64F-9DE2-BEDD9225C956}"/>
              </a:ext>
            </a:extLst>
          </p:cNvPr>
          <p:cNvSpPr>
            <a:spLocks noGrp="1"/>
          </p:cNvSpPr>
          <p:nvPr>
            <p:ph type="title"/>
          </p:nvPr>
        </p:nvSpPr>
        <p:spPr/>
        <p:txBody>
          <a:bodyPr>
            <a:normAutofit fontScale="90000"/>
          </a:bodyPr>
          <a:lstStyle/>
          <a:p>
            <a:r>
              <a:rPr lang="en-US" dirty="0"/>
              <a:t> </a:t>
            </a:r>
          </a:p>
        </p:txBody>
      </p:sp>
      <p:pic>
        <p:nvPicPr>
          <p:cNvPr id="2" name="Audio Recording Oct 12, 2020 at 4:05:54 PM" descr="Audio Recording Oct 12, 2020 at 4:05:54 PM">
            <a:hlinkClick r:id="" action="ppaction://media"/>
            <a:extLst>
              <a:ext uri="{FF2B5EF4-FFF2-40B4-BE49-F238E27FC236}">
                <a16:creationId xmlns:a16="http://schemas.microsoft.com/office/drawing/2014/main" id="{E927F473-14B8-4D48-9586-8DC2D5BC76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37431" y="0"/>
            <a:ext cx="812800" cy="812800"/>
          </a:xfrm>
          <a:prstGeom prst="rect">
            <a:avLst/>
          </a:prstGeom>
        </p:spPr>
      </p:pic>
      <p:sp>
        <p:nvSpPr>
          <p:cNvPr id="12" name="Title 1">
            <a:extLst>
              <a:ext uri="{FF2B5EF4-FFF2-40B4-BE49-F238E27FC236}">
                <a16:creationId xmlns:a16="http://schemas.microsoft.com/office/drawing/2014/main" id="{0FC1FDC2-39EA-B246-838A-40B9F2D0D587}"/>
              </a:ext>
            </a:extLst>
          </p:cNvPr>
          <p:cNvSpPr txBox="1">
            <a:spLocks/>
          </p:cNvSpPr>
          <p:nvPr/>
        </p:nvSpPr>
        <p:spPr>
          <a:xfrm>
            <a:off x="329887" y="104690"/>
            <a:ext cx="5895781" cy="994172"/>
          </a:xfrm>
          <a:noFill/>
          <a:ln w="38100" cap="flat" cmpd="sng" algn="ctr">
            <a:solidFill>
              <a:schemeClr val="tx1"/>
            </a:solidFill>
            <a:prstDash val="solid"/>
            <a:miter lim="800000"/>
          </a:ln>
        </p:spPr>
        <p:style>
          <a:lnRef idx="2">
            <a:schemeClr val="dk1"/>
          </a:lnRef>
          <a:fillRef idx="1">
            <a:schemeClr val="lt1"/>
          </a:fillRef>
          <a:effectRef idx="0">
            <a:schemeClr val="dk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latin typeface="Helvetica" pitchFamily="2" charset="0"/>
              </a:rPr>
              <a:t>Interactions between 3 different types of tropical variability</a:t>
            </a:r>
          </a:p>
        </p:txBody>
      </p:sp>
    </p:spTree>
    <p:extLst>
      <p:ext uri="{BB962C8B-B14F-4D97-AF65-F5344CB8AC3E}">
        <p14:creationId xmlns:p14="http://schemas.microsoft.com/office/powerpoint/2010/main" val="28179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udio Recording Oct 12, 2020 at 8:20:02 PM" descr="Audio Recording Oct 12, 2020 at 8:20:02 PM">
            <a:hlinkClick r:id="" action="ppaction://media"/>
            <a:extLst>
              <a:ext uri="{FF2B5EF4-FFF2-40B4-BE49-F238E27FC236}">
                <a16:creationId xmlns:a16="http://schemas.microsoft.com/office/drawing/2014/main" id="{16CB9765-7478-E94D-9751-4A892245D0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7713" y="-140284"/>
            <a:ext cx="812800" cy="812800"/>
          </a:xfrm>
          <a:prstGeom prst="rect">
            <a:avLst/>
          </a:prstGeom>
        </p:spPr>
      </p:pic>
      <p:sp>
        <p:nvSpPr>
          <p:cNvPr id="2" name="Title 1">
            <a:extLst>
              <a:ext uri="{FF2B5EF4-FFF2-40B4-BE49-F238E27FC236}">
                <a16:creationId xmlns:a16="http://schemas.microsoft.com/office/drawing/2014/main" id="{0C3383E5-2362-DE4F-9DD4-75BD49A0816C}"/>
              </a:ext>
            </a:extLst>
          </p:cNvPr>
          <p:cNvSpPr>
            <a:spLocks noGrp="1"/>
          </p:cNvSpPr>
          <p:nvPr>
            <p:ph type="title"/>
          </p:nvPr>
        </p:nvSpPr>
        <p:spPr>
          <a:xfrm>
            <a:off x="329887" y="104690"/>
            <a:ext cx="5895781" cy="994172"/>
          </a:xfrm>
          <a:noFill/>
          <a:ln w="38100">
            <a:solidFill>
              <a:schemeClr val="tx1"/>
            </a:solidFill>
          </a:ln>
        </p:spPr>
        <p:style>
          <a:lnRef idx="2">
            <a:schemeClr val="dk1"/>
          </a:lnRef>
          <a:fillRef idx="1">
            <a:schemeClr val="lt1"/>
          </a:fillRef>
          <a:effectRef idx="0">
            <a:schemeClr val="dk1"/>
          </a:effectRef>
          <a:fontRef idx="minor">
            <a:schemeClr val="dk1"/>
          </a:fontRef>
        </p:style>
        <p:txBody>
          <a:bodyPr/>
          <a:lstStyle/>
          <a:p>
            <a:r>
              <a:rPr lang="en-US" sz="3200" dirty="0">
                <a:latin typeface="Helvetica" pitchFamily="2" charset="0"/>
              </a:rPr>
              <a:t>Interactions between 3 different types of tropical variability</a:t>
            </a:r>
          </a:p>
        </p:txBody>
      </p:sp>
      <p:sp>
        <p:nvSpPr>
          <p:cNvPr id="3" name="Content Placeholder 2">
            <a:extLst>
              <a:ext uri="{FF2B5EF4-FFF2-40B4-BE49-F238E27FC236}">
                <a16:creationId xmlns:a16="http://schemas.microsoft.com/office/drawing/2014/main" id="{5B1145F7-2D61-054B-91FF-C5F995916719}"/>
              </a:ext>
            </a:extLst>
          </p:cNvPr>
          <p:cNvSpPr>
            <a:spLocks noGrp="1"/>
          </p:cNvSpPr>
          <p:nvPr>
            <p:ph idx="1"/>
          </p:nvPr>
        </p:nvSpPr>
        <p:spPr>
          <a:xfrm>
            <a:off x="173156" y="1087845"/>
            <a:ext cx="6030478" cy="1344957"/>
          </a:xfrm>
        </p:spPr>
        <p:txBody>
          <a:bodyPr>
            <a:noAutofit/>
          </a:bodyPr>
          <a:lstStyle/>
          <a:p>
            <a:pPr marL="0" indent="0">
              <a:buNone/>
            </a:pPr>
            <a:r>
              <a:rPr lang="en-US" sz="1800" b="1" dirty="0">
                <a:solidFill>
                  <a:schemeClr val="bg2">
                    <a:lumMod val="50000"/>
                  </a:schemeClr>
                </a:solidFill>
                <a:latin typeface="Helvetica" pitchFamily="2" charset="0"/>
              </a:rPr>
              <a:t>Quasi-Biennial Oscillation- QBO</a:t>
            </a:r>
          </a:p>
          <a:p>
            <a:r>
              <a:rPr lang="en-US" sz="1800" dirty="0">
                <a:solidFill>
                  <a:schemeClr val="bg2">
                    <a:lumMod val="50000"/>
                  </a:schemeClr>
                </a:solidFill>
                <a:latin typeface="Helvetica" pitchFamily="2" charset="0"/>
              </a:rPr>
              <a:t>Alternating descending easterlies and westerlies in the tropical stratosphere with average period of 28 months</a:t>
            </a:r>
          </a:p>
          <a:p>
            <a:r>
              <a:rPr lang="en-US" sz="1800" dirty="0">
                <a:solidFill>
                  <a:schemeClr val="bg2">
                    <a:lumMod val="50000"/>
                  </a:schemeClr>
                </a:solidFill>
                <a:latin typeface="Helvetica" pitchFamily="2" charset="0"/>
              </a:rPr>
              <a:t>Driven by upward transfers of momentum from equatorial and gravity waves</a:t>
            </a:r>
          </a:p>
          <a:p>
            <a:pPr marL="0" indent="0">
              <a:buNone/>
            </a:pPr>
            <a:r>
              <a:rPr lang="en-US" sz="1800" b="1" dirty="0">
                <a:latin typeface="Helvetica" pitchFamily="2" charset="0"/>
              </a:rPr>
              <a:t>Stratospheric equatorial waves:</a:t>
            </a:r>
          </a:p>
          <a:p>
            <a:pPr marL="285750" indent="-285750"/>
            <a:r>
              <a:rPr lang="en-US" sz="1800" dirty="0">
                <a:latin typeface="Helvetica" pitchFamily="2" charset="0"/>
              </a:rPr>
              <a:t>Trapped waves that occur due to gravity, the pressure gradient, and Coriolis, with timescales ranging from ~2-30 days</a:t>
            </a:r>
          </a:p>
          <a:p>
            <a:pPr marL="0" indent="0">
              <a:buNone/>
            </a:pPr>
            <a:r>
              <a:rPr lang="en-US" sz="1800" b="1" dirty="0">
                <a:solidFill>
                  <a:schemeClr val="bg2">
                    <a:lumMod val="50000"/>
                  </a:schemeClr>
                </a:solidFill>
                <a:latin typeface="Helvetica" pitchFamily="2" charset="0"/>
              </a:rPr>
              <a:t>Madden-Julian Oscillation (MJO)</a:t>
            </a:r>
          </a:p>
          <a:p>
            <a:r>
              <a:rPr lang="en-US" sz="1800" dirty="0">
                <a:solidFill>
                  <a:schemeClr val="bg2">
                    <a:lumMod val="50000"/>
                  </a:schemeClr>
                </a:solidFill>
                <a:latin typeface="Helvetica" pitchFamily="2" charset="0"/>
              </a:rPr>
              <a:t>Eastward moving large-scale convection in the tropics coupled to global winds on ~3 week to 3 month timescales</a:t>
            </a:r>
          </a:p>
        </p:txBody>
      </p:sp>
      <p:sp>
        <p:nvSpPr>
          <p:cNvPr id="7" name="Content Placeholder 2">
            <a:extLst>
              <a:ext uri="{FF2B5EF4-FFF2-40B4-BE49-F238E27FC236}">
                <a16:creationId xmlns:a16="http://schemas.microsoft.com/office/drawing/2014/main" id="{64F1C86D-5B5C-C441-A8E3-E78C45F1B73F}"/>
              </a:ext>
            </a:extLst>
          </p:cNvPr>
          <p:cNvSpPr txBox="1">
            <a:spLocks/>
          </p:cNvSpPr>
          <p:nvPr/>
        </p:nvSpPr>
        <p:spPr>
          <a:xfrm>
            <a:off x="6225668" y="182277"/>
            <a:ext cx="2918332" cy="122565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Helvetica" pitchFamily="2" charset="0"/>
            </a:endParaRPr>
          </a:p>
        </p:txBody>
      </p:sp>
      <p:pic>
        <p:nvPicPr>
          <p:cNvPr id="8" name="Picture 7">
            <a:extLst>
              <a:ext uri="{FF2B5EF4-FFF2-40B4-BE49-F238E27FC236}">
                <a16:creationId xmlns:a16="http://schemas.microsoft.com/office/drawing/2014/main" id="{ADAD00FE-5B02-304E-ACA5-22FC84D5444B}"/>
              </a:ext>
            </a:extLst>
          </p:cNvPr>
          <p:cNvPicPr>
            <a:picLocks noChangeAspect="1"/>
          </p:cNvPicPr>
          <p:nvPr/>
        </p:nvPicPr>
        <p:blipFill rotWithShape="1">
          <a:blip r:embed="rId6"/>
          <a:srcRect l="4027" t="8370" r="9694" b="5555"/>
          <a:stretch/>
        </p:blipFill>
        <p:spPr>
          <a:xfrm>
            <a:off x="6408800" y="349954"/>
            <a:ext cx="2473047" cy="1973746"/>
          </a:xfrm>
          <a:prstGeom prst="rect">
            <a:avLst/>
          </a:prstGeom>
        </p:spPr>
      </p:pic>
      <p:pic>
        <p:nvPicPr>
          <p:cNvPr id="9" name="Picture 8">
            <a:extLst>
              <a:ext uri="{FF2B5EF4-FFF2-40B4-BE49-F238E27FC236}">
                <a16:creationId xmlns:a16="http://schemas.microsoft.com/office/drawing/2014/main" id="{01702063-F001-A64F-97D2-BDC2BBB40512}"/>
              </a:ext>
            </a:extLst>
          </p:cNvPr>
          <p:cNvPicPr>
            <a:picLocks noChangeAspect="1"/>
          </p:cNvPicPr>
          <p:nvPr/>
        </p:nvPicPr>
        <p:blipFill rotWithShape="1">
          <a:blip r:embed="rId7"/>
          <a:srcRect l="3118" t="8370" r="6575" b="5230"/>
          <a:stretch/>
        </p:blipFill>
        <p:spPr>
          <a:xfrm>
            <a:off x="6408800" y="2855827"/>
            <a:ext cx="2588445" cy="1981217"/>
          </a:xfrm>
          <a:prstGeom prst="rect">
            <a:avLst/>
          </a:prstGeom>
        </p:spPr>
      </p:pic>
      <p:sp>
        <p:nvSpPr>
          <p:cNvPr id="10" name="TextBox 9">
            <a:extLst>
              <a:ext uri="{FF2B5EF4-FFF2-40B4-BE49-F238E27FC236}">
                <a16:creationId xmlns:a16="http://schemas.microsoft.com/office/drawing/2014/main" id="{34D537F1-51CD-E147-89A3-CC4F18241502}"/>
              </a:ext>
            </a:extLst>
          </p:cNvPr>
          <p:cNvSpPr txBox="1"/>
          <p:nvPr/>
        </p:nvSpPr>
        <p:spPr>
          <a:xfrm>
            <a:off x="6653621" y="38414"/>
            <a:ext cx="2032000" cy="369332"/>
          </a:xfrm>
          <a:prstGeom prst="rect">
            <a:avLst/>
          </a:prstGeom>
          <a:noFill/>
        </p:spPr>
        <p:txBody>
          <a:bodyPr wrap="square" rtlCol="0">
            <a:spAutoFit/>
          </a:bodyPr>
          <a:lstStyle/>
          <a:p>
            <a:r>
              <a:rPr lang="en-US" dirty="0">
                <a:latin typeface="Helvetica" pitchFamily="2" charset="0"/>
              </a:rPr>
              <a:t>Kelvin wave - U</a:t>
            </a:r>
          </a:p>
        </p:txBody>
      </p:sp>
      <p:sp>
        <p:nvSpPr>
          <p:cNvPr id="11" name="TextBox 10">
            <a:extLst>
              <a:ext uri="{FF2B5EF4-FFF2-40B4-BE49-F238E27FC236}">
                <a16:creationId xmlns:a16="http://schemas.microsoft.com/office/drawing/2014/main" id="{05C1C937-ED64-6048-9EAD-B7375F7BC91A}"/>
              </a:ext>
            </a:extLst>
          </p:cNvPr>
          <p:cNvSpPr txBox="1"/>
          <p:nvPr/>
        </p:nvSpPr>
        <p:spPr>
          <a:xfrm>
            <a:off x="6787371" y="2296246"/>
            <a:ext cx="2356632" cy="646331"/>
          </a:xfrm>
          <a:prstGeom prst="rect">
            <a:avLst/>
          </a:prstGeom>
          <a:noFill/>
        </p:spPr>
        <p:txBody>
          <a:bodyPr wrap="square" rtlCol="0">
            <a:spAutoFit/>
          </a:bodyPr>
          <a:lstStyle/>
          <a:p>
            <a:r>
              <a:rPr lang="en-US" dirty="0">
                <a:latin typeface="Helvetica" pitchFamily="2" charset="0"/>
              </a:rPr>
              <a:t>Mixed Rossby-gravity wave - V</a:t>
            </a:r>
          </a:p>
        </p:txBody>
      </p:sp>
      <p:sp>
        <p:nvSpPr>
          <p:cNvPr id="12" name="TextBox 11">
            <a:extLst>
              <a:ext uri="{FF2B5EF4-FFF2-40B4-BE49-F238E27FC236}">
                <a16:creationId xmlns:a16="http://schemas.microsoft.com/office/drawing/2014/main" id="{458A8D4A-F910-FE43-814E-2844A1048A5E}"/>
              </a:ext>
            </a:extLst>
          </p:cNvPr>
          <p:cNvSpPr txBox="1"/>
          <p:nvPr/>
        </p:nvSpPr>
        <p:spPr>
          <a:xfrm>
            <a:off x="7179732" y="4753786"/>
            <a:ext cx="1325265" cy="369332"/>
          </a:xfrm>
          <a:prstGeom prst="rect">
            <a:avLst/>
          </a:prstGeom>
          <a:noFill/>
        </p:spPr>
        <p:txBody>
          <a:bodyPr wrap="square" rtlCol="0">
            <a:spAutoFit/>
          </a:bodyPr>
          <a:lstStyle/>
          <a:p>
            <a:r>
              <a:rPr lang="en-US" dirty="0"/>
              <a:t>Longitude</a:t>
            </a:r>
          </a:p>
        </p:txBody>
      </p:sp>
      <p:cxnSp>
        <p:nvCxnSpPr>
          <p:cNvPr id="14" name="Straight Connector 13">
            <a:extLst>
              <a:ext uri="{FF2B5EF4-FFF2-40B4-BE49-F238E27FC236}">
                <a16:creationId xmlns:a16="http://schemas.microsoft.com/office/drawing/2014/main" id="{F8A4EC60-5B51-6C45-9159-A6CEF7B816A4}"/>
              </a:ext>
            </a:extLst>
          </p:cNvPr>
          <p:cNvCxnSpPr/>
          <p:nvPr/>
        </p:nvCxnSpPr>
        <p:spPr>
          <a:xfrm>
            <a:off x="7473244" y="4837044"/>
            <a:ext cx="428978"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8A9EA2-5468-9747-AACE-A48F50CF7F3A}"/>
              </a:ext>
            </a:extLst>
          </p:cNvPr>
          <p:cNvCxnSpPr/>
          <p:nvPr/>
        </p:nvCxnSpPr>
        <p:spPr>
          <a:xfrm>
            <a:off x="7473244" y="2323700"/>
            <a:ext cx="428978"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F2BDFC2-FC4B-EF4E-9B9A-416202553A25}"/>
              </a:ext>
            </a:extLst>
          </p:cNvPr>
          <p:cNvSpPr txBox="1"/>
          <p:nvPr/>
        </p:nvSpPr>
        <p:spPr>
          <a:xfrm rot="16200000">
            <a:off x="5425338" y="3550904"/>
            <a:ext cx="1758706" cy="369332"/>
          </a:xfrm>
          <a:prstGeom prst="rect">
            <a:avLst/>
          </a:prstGeom>
          <a:noFill/>
        </p:spPr>
        <p:txBody>
          <a:bodyPr wrap="square" rtlCol="0">
            <a:spAutoFit/>
          </a:bodyPr>
          <a:lstStyle/>
          <a:p>
            <a:r>
              <a:rPr lang="en-US" dirty="0"/>
              <a:t>Lag Time (days)</a:t>
            </a:r>
          </a:p>
        </p:txBody>
      </p:sp>
      <p:cxnSp>
        <p:nvCxnSpPr>
          <p:cNvPr id="17" name="Straight Connector 16">
            <a:extLst>
              <a:ext uri="{FF2B5EF4-FFF2-40B4-BE49-F238E27FC236}">
                <a16:creationId xmlns:a16="http://schemas.microsoft.com/office/drawing/2014/main" id="{292E4D71-F5C6-7748-A311-3EA0F7B49C40}"/>
              </a:ext>
            </a:extLst>
          </p:cNvPr>
          <p:cNvCxnSpPr>
            <a:cxnSpLocks/>
          </p:cNvCxnSpPr>
          <p:nvPr/>
        </p:nvCxnSpPr>
        <p:spPr>
          <a:xfrm flipV="1">
            <a:off x="6408800" y="3510600"/>
            <a:ext cx="0" cy="632423"/>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EA334FB-35BB-F647-8991-89426B63F22C}"/>
              </a:ext>
            </a:extLst>
          </p:cNvPr>
          <p:cNvSpPr txBox="1"/>
          <p:nvPr/>
        </p:nvSpPr>
        <p:spPr>
          <a:xfrm rot="16200000">
            <a:off x="5406470" y="1062066"/>
            <a:ext cx="1758706" cy="369332"/>
          </a:xfrm>
          <a:prstGeom prst="rect">
            <a:avLst/>
          </a:prstGeom>
          <a:noFill/>
        </p:spPr>
        <p:txBody>
          <a:bodyPr wrap="square" rtlCol="0">
            <a:spAutoFit/>
          </a:bodyPr>
          <a:lstStyle/>
          <a:p>
            <a:r>
              <a:rPr lang="en-US" dirty="0"/>
              <a:t>Lag Time (days)</a:t>
            </a:r>
          </a:p>
        </p:txBody>
      </p:sp>
    </p:spTree>
    <p:extLst>
      <p:ext uri="{BB962C8B-B14F-4D97-AF65-F5344CB8AC3E}">
        <p14:creationId xmlns:p14="http://schemas.microsoft.com/office/powerpoint/2010/main" val="5835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96"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83E5-2362-DE4F-9DD4-75BD49A0816C}"/>
              </a:ext>
            </a:extLst>
          </p:cNvPr>
          <p:cNvSpPr>
            <a:spLocks noGrp="1"/>
          </p:cNvSpPr>
          <p:nvPr>
            <p:ph type="title"/>
          </p:nvPr>
        </p:nvSpPr>
        <p:spPr>
          <a:xfrm>
            <a:off x="329887" y="104690"/>
            <a:ext cx="5895781" cy="994172"/>
          </a:xfrm>
          <a:noFill/>
          <a:ln w="38100">
            <a:solidFill>
              <a:schemeClr val="tx1"/>
            </a:solidFill>
          </a:ln>
        </p:spPr>
        <p:style>
          <a:lnRef idx="2">
            <a:schemeClr val="dk1"/>
          </a:lnRef>
          <a:fillRef idx="1">
            <a:schemeClr val="lt1"/>
          </a:fillRef>
          <a:effectRef idx="0">
            <a:schemeClr val="dk1"/>
          </a:effectRef>
          <a:fontRef idx="minor">
            <a:schemeClr val="dk1"/>
          </a:fontRef>
        </p:style>
        <p:txBody>
          <a:bodyPr/>
          <a:lstStyle/>
          <a:p>
            <a:r>
              <a:rPr lang="en-US" sz="3200" dirty="0">
                <a:latin typeface="Helvetica" pitchFamily="2" charset="0"/>
              </a:rPr>
              <a:t>Interactions between 3 different types of tropical variability</a:t>
            </a:r>
          </a:p>
        </p:txBody>
      </p:sp>
      <p:sp>
        <p:nvSpPr>
          <p:cNvPr id="3" name="Content Placeholder 2">
            <a:extLst>
              <a:ext uri="{FF2B5EF4-FFF2-40B4-BE49-F238E27FC236}">
                <a16:creationId xmlns:a16="http://schemas.microsoft.com/office/drawing/2014/main" id="{5B1145F7-2D61-054B-91FF-C5F995916719}"/>
              </a:ext>
            </a:extLst>
          </p:cNvPr>
          <p:cNvSpPr>
            <a:spLocks noGrp="1"/>
          </p:cNvSpPr>
          <p:nvPr>
            <p:ph idx="1"/>
          </p:nvPr>
        </p:nvSpPr>
        <p:spPr>
          <a:xfrm>
            <a:off x="173156" y="1087845"/>
            <a:ext cx="6030478" cy="1344957"/>
          </a:xfrm>
        </p:spPr>
        <p:txBody>
          <a:bodyPr>
            <a:noAutofit/>
          </a:bodyPr>
          <a:lstStyle/>
          <a:p>
            <a:pPr marL="0" indent="0">
              <a:buNone/>
            </a:pPr>
            <a:r>
              <a:rPr lang="en-US" sz="1800" b="1" dirty="0">
                <a:solidFill>
                  <a:schemeClr val="bg2">
                    <a:lumMod val="50000"/>
                  </a:schemeClr>
                </a:solidFill>
                <a:latin typeface="Helvetica" pitchFamily="2" charset="0"/>
              </a:rPr>
              <a:t>Quasi-Biennial Oscillation- QBO</a:t>
            </a:r>
          </a:p>
          <a:p>
            <a:r>
              <a:rPr lang="en-US" sz="1800" dirty="0">
                <a:solidFill>
                  <a:schemeClr val="bg2">
                    <a:lumMod val="50000"/>
                  </a:schemeClr>
                </a:solidFill>
                <a:latin typeface="Helvetica" pitchFamily="2" charset="0"/>
              </a:rPr>
              <a:t>Alternating descending easterlies and westerlies in the tropical stratosphere with average period of 28 months</a:t>
            </a:r>
          </a:p>
          <a:p>
            <a:r>
              <a:rPr lang="en-US" sz="1800" dirty="0">
                <a:solidFill>
                  <a:schemeClr val="bg2">
                    <a:lumMod val="50000"/>
                  </a:schemeClr>
                </a:solidFill>
                <a:latin typeface="Helvetica" pitchFamily="2" charset="0"/>
              </a:rPr>
              <a:t>Driven by upward transfers of momentum from equatorial and gravity waves</a:t>
            </a:r>
          </a:p>
          <a:p>
            <a:pPr marL="0" indent="0">
              <a:buNone/>
            </a:pPr>
            <a:r>
              <a:rPr lang="en-US" sz="1800" b="1" dirty="0">
                <a:solidFill>
                  <a:schemeClr val="bg2">
                    <a:lumMod val="50000"/>
                  </a:schemeClr>
                </a:solidFill>
                <a:latin typeface="Helvetica" pitchFamily="2" charset="0"/>
              </a:rPr>
              <a:t>Stratospheric equatorial waves:</a:t>
            </a:r>
          </a:p>
          <a:p>
            <a:pPr marL="285750" indent="-285750"/>
            <a:r>
              <a:rPr lang="en-US" sz="1800" dirty="0">
                <a:solidFill>
                  <a:schemeClr val="bg2">
                    <a:lumMod val="50000"/>
                  </a:schemeClr>
                </a:solidFill>
                <a:latin typeface="Helvetica" pitchFamily="2" charset="0"/>
              </a:rPr>
              <a:t>Trapped waves that occur due to gravity, the pressure gradient, and Coriolis, with timescales ranging from ~2-30 days</a:t>
            </a:r>
          </a:p>
          <a:p>
            <a:pPr marL="0" indent="0">
              <a:buNone/>
            </a:pPr>
            <a:r>
              <a:rPr lang="en-US" sz="1800" b="1" dirty="0">
                <a:latin typeface="Helvetica" pitchFamily="2" charset="0"/>
              </a:rPr>
              <a:t>Madden-Julian Oscillation (MJO)</a:t>
            </a:r>
          </a:p>
          <a:p>
            <a:r>
              <a:rPr lang="en-US" sz="1800" dirty="0">
                <a:latin typeface="Helvetica" pitchFamily="2" charset="0"/>
              </a:rPr>
              <a:t>Eastward moving large-scale convection in the tropics coupled to global winds on ~3 week to 3 month timescales</a:t>
            </a:r>
          </a:p>
        </p:txBody>
      </p:sp>
      <p:pic>
        <p:nvPicPr>
          <p:cNvPr id="6" name="Picture 5">
            <a:extLst>
              <a:ext uri="{FF2B5EF4-FFF2-40B4-BE49-F238E27FC236}">
                <a16:creationId xmlns:a16="http://schemas.microsoft.com/office/drawing/2014/main" id="{F590C3FC-222E-CB4A-96F6-698042EF638A}"/>
              </a:ext>
            </a:extLst>
          </p:cNvPr>
          <p:cNvPicPr>
            <a:picLocks noChangeAspect="1"/>
          </p:cNvPicPr>
          <p:nvPr/>
        </p:nvPicPr>
        <p:blipFill>
          <a:blip r:embed="rId5"/>
          <a:srcRect/>
          <a:stretch/>
        </p:blipFill>
        <p:spPr>
          <a:xfrm>
            <a:off x="6077585" y="1407931"/>
            <a:ext cx="3066415" cy="3066415"/>
          </a:xfrm>
          <a:prstGeom prst="rect">
            <a:avLst/>
          </a:prstGeom>
        </p:spPr>
      </p:pic>
      <p:sp>
        <p:nvSpPr>
          <p:cNvPr id="7" name="Content Placeholder 2">
            <a:extLst>
              <a:ext uri="{FF2B5EF4-FFF2-40B4-BE49-F238E27FC236}">
                <a16:creationId xmlns:a16="http://schemas.microsoft.com/office/drawing/2014/main" id="{64F1C86D-5B5C-C441-A8E3-E78C45F1B73F}"/>
              </a:ext>
            </a:extLst>
          </p:cNvPr>
          <p:cNvSpPr txBox="1">
            <a:spLocks/>
          </p:cNvSpPr>
          <p:nvPr/>
        </p:nvSpPr>
        <p:spPr>
          <a:xfrm>
            <a:off x="6225668" y="182277"/>
            <a:ext cx="2918332" cy="1225654"/>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latin typeface="Helvetica" pitchFamily="2" charset="0"/>
            </a:endParaRPr>
          </a:p>
        </p:txBody>
      </p:sp>
      <p:cxnSp>
        <p:nvCxnSpPr>
          <p:cNvPr id="9" name="Straight Arrow Connector 8">
            <a:extLst>
              <a:ext uri="{FF2B5EF4-FFF2-40B4-BE49-F238E27FC236}">
                <a16:creationId xmlns:a16="http://schemas.microsoft.com/office/drawing/2014/main" id="{A557CF92-C9DF-AF41-A94E-35F2365CD82E}"/>
              </a:ext>
            </a:extLst>
          </p:cNvPr>
          <p:cNvCxnSpPr>
            <a:cxnSpLocks/>
          </p:cNvCxnSpPr>
          <p:nvPr/>
        </p:nvCxnSpPr>
        <p:spPr>
          <a:xfrm>
            <a:off x="6870676" y="1763034"/>
            <a:ext cx="740116" cy="228518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0C1F0D-033E-2340-A979-68F081513835}"/>
              </a:ext>
            </a:extLst>
          </p:cNvPr>
          <p:cNvSpPr txBox="1"/>
          <p:nvPr/>
        </p:nvSpPr>
        <p:spPr>
          <a:xfrm>
            <a:off x="6441960" y="4363273"/>
            <a:ext cx="2485748" cy="369332"/>
          </a:xfrm>
          <a:prstGeom prst="rect">
            <a:avLst/>
          </a:prstGeom>
          <a:noFill/>
        </p:spPr>
        <p:txBody>
          <a:bodyPr wrap="square" rtlCol="0">
            <a:spAutoFit/>
          </a:bodyPr>
          <a:lstStyle/>
          <a:p>
            <a:r>
              <a:rPr lang="en-US" dirty="0">
                <a:latin typeface="Helvetica" pitchFamily="2" charset="0"/>
              </a:rPr>
              <a:t>~10-15 day timesteps</a:t>
            </a:r>
          </a:p>
        </p:txBody>
      </p:sp>
      <p:sp>
        <p:nvSpPr>
          <p:cNvPr id="10" name="TextBox 9">
            <a:extLst>
              <a:ext uri="{FF2B5EF4-FFF2-40B4-BE49-F238E27FC236}">
                <a16:creationId xmlns:a16="http://schemas.microsoft.com/office/drawing/2014/main" id="{AF700F59-4395-C640-AF03-4EF789EBBD6F}"/>
              </a:ext>
            </a:extLst>
          </p:cNvPr>
          <p:cNvSpPr txBox="1"/>
          <p:nvPr/>
        </p:nvSpPr>
        <p:spPr>
          <a:xfrm>
            <a:off x="6861158" y="820676"/>
            <a:ext cx="1331651" cy="523220"/>
          </a:xfrm>
          <a:prstGeom prst="rect">
            <a:avLst/>
          </a:prstGeom>
          <a:noFill/>
        </p:spPr>
        <p:txBody>
          <a:bodyPr wrap="square" rtlCol="0">
            <a:spAutoFit/>
          </a:bodyPr>
          <a:lstStyle/>
          <a:p>
            <a:r>
              <a:rPr lang="en-US" sz="2800" dirty="0">
                <a:latin typeface="Helvetica" pitchFamily="2" charset="0"/>
              </a:rPr>
              <a:t>MJO</a:t>
            </a:r>
          </a:p>
        </p:txBody>
      </p:sp>
      <p:pic>
        <p:nvPicPr>
          <p:cNvPr id="5" name="Audio Recording Oct 12, 2020 at 4:09:57 PM" descr="Audio Recording Oct 12, 2020 at 4:09:57 PM">
            <a:hlinkClick r:id="" action="ppaction://media"/>
            <a:extLst>
              <a:ext uri="{FF2B5EF4-FFF2-40B4-BE49-F238E27FC236}">
                <a16:creationId xmlns:a16="http://schemas.microsoft.com/office/drawing/2014/main" id="{B58B89CF-B10A-9B4E-8D04-9C7120E93C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67408"/>
            <a:ext cx="812800" cy="812800"/>
          </a:xfrm>
          <a:prstGeom prst="rect">
            <a:avLst/>
          </a:prstGeom>
        </p:spPr>
      </p:pic>
    </p:spTree>
    <p:extLst>
      <p:ext uri="{BB962C8B-B14F-4D97-AF65-F5344CB8AC3E}">
        <p14:creationId xmlns:p14="http://schemas.microsoft.com/office/powerpoint/2010/main" val="4036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135578" y="125880"/>
            <a:ext cx="8578115" cy="1100742"/>
          </a:xfrm>
        </p:spPr>
        <p:txBody>
          <a:bodyPr/>
          <a:lstStyle/>
          <a:p>
            <a:r>
              <a:rPr lang="en-US" sz="2000" b="1" dirty="0">
                <a:latin typeface="Helvetica" pitchFamily="2" charset="0"/>
              </a:rPr>
              <a:t>Hypothesis:</a:t>
            </a:r>
            <a:r>
              <a:rPr lang="en-US" sz="2000" dirty="0">
                <a:latin typeface="Helvetica" pitchFamily="2" charset="0"/>
              </a:rPr>
              <a:t> MJO convection can force equatorial waves and MJO upper tropospheric winds can influence wave propagation, leading to differences in stratospheric equatorial waves which are then modulated by and transfer momentum to the QBO</a:t>
            </a:r>
          </a:p>
          <a:p>
            <a:endParaRPr lang="en-US" dirty="0"/>
          </a:p>
        </p:txBody>
      </p:sp>
      <p:sp>
        <p:nvSpPr>
          <p:cNvPr id="7" name="TextBox 6">
            <a:extLst>
              <a:ext uri="{FF2B5EF4-FFF2-40B4-BE49-F238E27FC236}">
                <a16:creationId xmlns:a16="http://schemas.microsoft.com/office/drawing/2014/main" id="{BC50BE5C-2864-E24C-A12F-DC4D59432C81}"/>
              </a:ext>
            </a:extLst>
          </p:cNvPr>
          <p:cNvSpPr txBox="1"/>
          <p:nvPr/>
        </p:nvSpPr>
        <p:spPr>
          <a:xfrm>
            <a:off x="431412" y="4095951"/>
            <a:ext cx="8864986" cy="984885"/>
          </a:xfrm>
          <a:prstGeom prst="rect">
            <a:avLst/>
          </a:prstGeom>
          <a:noFill/>
        </p:spPr>
        <p:txBody>
          <a:bodyPr wrap="square" rtlCol="0">
            <a:spAutoFit/>
          </a:bodyPr>
          <a:lstStyle/>
          <a:p>
            <a:r>
              <a:rPr lang="en-US" sz="2000" b="1" dirty="0">
                <a:latin typeface="Helvetica" pitchFamily="2" charset="0"/>
              </a:rPr>
              <a:t>Significance: </a:t>
            </a:r>
            <a:r>
              <a:rPr lang="en-US" sz="2000" dirty="0">
                <a:latin typeface="Helvetica" pitchFamily="2" charset="0"/>
              </a:rPr>
              <a:t>QBO influences radiation budget and chemistry in stratosphere and interaction of tropics with higher latitudes</a:t>
            </a:r>
          </a:p>
          <a:p>
            <a:endParaRPr lang="en-US" dirty="0">
              <a:latin typeface="Helvetica" pitchFamily="2" charset="0"/>
            </a:endParaRPr>
          </a:p>
        </p:txBody>
      </p:sp>
      <p:pic>
        <p:nvPicPr>
          <p:cNvPr id="8" name="Picture 7">
            <a:extLst>
              <a:ext uri="{FF2B5EF4-FFF2-40B4-BE49-F238E27FC236}">
                <a16:creationId xmlns:a16="http://schemas.microsoft.com/office/drawing/2014/main" id="{8E391E9D-1BE6-9749-A57E-CE73A721A9C1}"/>
              </a:ext>
            </a:extLst>
          </p:cNvPr>
          <p:cNvPicPr>
            <a:picLocks noChangeAspect="1"/>
          </p:cNvPicPr>
          <p:nvPr/>
        </p:nvPicPr>
        <p:blipFill rotWithShape="1">
          <a:blip r:embed="rId5"/>
          <a:srcRect r="1095"/>
          <a:stretch/>
        </p:blipFill>
        <p:spPr>
          <a:xfrm>
            <a:off x="1331259" y="1230232"/>
            <a:ext cx="5611408" cy="2917275"/>
          </a:xfrm>
          <a:prstGeom prst="rect">
            <a:avLst/>
          </a:prstGeom>
        </p:spPr>
      </p:pic>
      <p:pic>
        <p:nvPicPr>
          <p:cNvPr id="4" name="Audio Recording Oct 12, 2020 at 10:20:38 PM" descr="Audio Recording Oct 12, 2020 at 10:20:38 PM">
            <a:hlinkClick r:id="" action="ppaction://media"/>
            <a:extLst>
              <a:ext uri="{FF2B5EF4-FFF2-40B4-BE49-F238E27FC236}">
                <a16:creationId xmlns:a16="http://schemas.microsoft.com/office/drawing/2014/main" id="{4911BFEE-29FE-B245-88BB-5EA59299AD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95622" y="122270"/>
            <a:ext cx="812800" cy="812800"/>
          </a:xfrm>
          <a:prstGeom prst="rect">
            <a:avLst/>
          </a:prstGeom>
        </p:spPr>
      </p:pic>
    </p:spTree>
    <p:extLst>
      <p:ext uri="{BB962C8B-B14F-4D97-AF65-F5344CB8AC3E}">
        <p14:creationId xmlns:p14="http://schemas.microsoft.com/office/powerpoint/2010/main" val="28246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a:xfrm>
            <a:off x="364267" y="812549"/>
            <a:ext cx="8534187" cy="4098118"/>
          </a:xfrm>
        </p:spPr>
        <p:txBody>
          <a:bodyPr/>
          <a:lstStyle/>
          <a:p>
            <a:pPr marL="342900" indent="-342900">
              <a:buFont typeface="Arial" panose="020B0604020202020204" pitchFamily="34" charset="0"/>
              <a:buChar char="•"/>
            </a:pPr>
            <a:r>
              <a:rPr lang="en-US" sz="2800" dirty="0">
                <a:latin typeface="Helvetica" pitchFamily="2" charset="0"/>
              </a:rPr>
              <a:t>Atmospheric Infrared Sounder (AIRS) and MERRA-2 data </a:t>
            </a:r>
          </a:p>
          <a:p>
            <a:pPr marL="342900" indent="-342900">
              <a:buFont typeface="Arial" panose="020B0604020202020204" pitchFamily="34" charset="0"/>
              <a:buChar char="•"/>
            </a:pPr>
            <a:r>
              <a:rPr lang="en-US" sz="2800" dirty="0">
                <a:latin typeface="Helvetica" pitchFamily="2" charset="0"/>
              </a:rPr>
              <a:t>Zonal wavenumber-frequency partial </a:t>
            </a:r>
            <a:r>
              <a:rPr lang="en-US" sz="2800" dirty="0" err="1">
                <a:latin typeface="Helvetica" pitchFamily="2" charset="0"/>
              </a:rPr>
              <a:t>Morlet</a:t>
            </a:r>
            <a:r>
              <a:rPr lang="en-US" sz="2800" dirty="0">
                <a:latin typeface="Helvetica" pitchFamily="2" charset="0"/>
              </a:rPr>
              <a:t> wavelets are used to calculate power spectra and identify stratospheric equatorial waves</a:t>
            </a:r>
          </a:p>
          <a:p>
            <a:pPr marL="342900" indent="-342900">
              <a:buFont typeface="Arial" panose="020B0604020202020204" pitchFamily="34" charset="0"/>
              <a:buChar char="•"/>
            </a:pPr>
            <a:r>
              <a:rPr lang="en-US" sz="2800" dirty="0">
                <a:latin typeface="Helvetica" pitchFamily="2" charset="0"/>
              </a:rPr>
              <a:t>QBO identified via leading patterns of vertical zonal wind structure</a:t>
            </a:r>
          </a:p>
          <a:p>
            <a:pPr marL="342900" indent="-342900">
              <a:buFont typeface="Arial" panose="020B0604020202020204" pitchFamily="34" charset="0"/>
              <a:buChar char="•"/>
            </a:pPr>
            <a:r>
              <a:rPr lang="en-US" sz="2800" dirty="0">
                <a:latin typeface="Helvetica" pitchFamily="2" charset="0"/>
              </a:rPr>
              <a:t>MJO identified via different indices (RMM, OMI) based on convection and/or winds </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a:xfrm>
            <a:off x="344699" y="312085"/>
            <a:ext cx="8454602" cy="430183"/>
          </a:xfrm>
        </p:spPr>
        <p:txBody>
          <a:bodyPr/>
          <a:lstStyle/>
          <a:p>
            <a:r>
              <a:rPr lang="en-US" dirty="0">
                <a:latin typeface="Helvetica" pitchFamily="2" charset="0"/>
              </a:rPr>
              <a:t>Methodology</a:t>
            </a:r>
          </a:p>
        </p:txBody>
      </p:sp>
      <p:pic>
        <p:nvPicPr>
          <p:cNvPr id="8" name="Audio Recording Oct 12, 2020 at 9:41:51 PM" descr="Audio Recording Oct 12, 2020 at 9:41:51 PM">
            <a:hlinkClick r:id="" action="ppaction://media"/>
            <a:extLst>
              <a:ext uri="{FF2B5EF4-FFF2-40B4-BE49-F238E27FC236}">
                <a16:creationId xmlns:a16="http://schemas.microsoft.com/office/drawing/2014/main" id="{F4A73F5F-9D28-8446-AAAF-2D748ACA86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86501" y="252612"/>
            <a:ext cx="812800" cy="812800"/>
          </a:xfrm>
          <a:prstGeom prst="rect">
            <a:avLst/>
          </a:prstGeom>
        </p:spPr>
      </p:pic>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12C33F-3660-504E-97D3-055C38CD3100}"/>
              </a:ext>
            </a:extLst>
          </p:cNvPr>
          <p:cNvPicPr>
            <a:picLocks noChangeAspect="1"/>
          </p:cNvPicPr>
          <p:nvPr/>
        </p:nvPicPr>
        <p:blipFill rotWithShape="1">
          <a:blip r:embed="rId5"/>
          <a:srcRect l="50359" b="5975"/>
          <a:stretch/>
        </p:blipFill>
        <p:spPr>
          <a:xfrm>
            <a:off x="5271081" y="253849"/>
            <a:ext cx="3007025" cy="4556447"/>
          </a:xfrm>
          <a:prstGeom prst="rect">
            <a:avLst/>
          </a:prstGeom>
        </p:spPr>
      </p:pic>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a:xfrm>
            <a:off x="140832" y="780802"/>
            <a:ext cx="4602617" cy="1470907"/>
          </a:xfrm>
        </p:spPr>
        <p:txBody>
          <a:bodyPr/>
          <a:lstStyle/>
          <a:p>
            <a:pPr marL="342900" indent="-342900">
              <a:buFont typeface="Arial" panose="020B0604020202020204" pitchFamily="34" charset="0"/>
              <a:buChar char="•"/>
            </a:pPr>
            <a:r>
              <a:rPr lang="en-US" sz="2200" dirty="0">
                <a:latin typeface="Helvetica" pitchFamily="2" charset="0"/>
              </a:rPr>
              <a:t>Analysis suggests that increased MJO activity alters stratospheric equatorial wave activity, but net impacts have yet to be determined</a:t>
            </a:r>
          </a:p>
          <a:p>
            <a:pPr marL="342900" indent="-342900">
              <a:buFont typeface="Arial" panose="020B0604020202020204" pitchFamily="34" charset="0"/>
              <a:buChar char="•"/>
            </a:pPr>
            <a:r>
              <a:rPr lang="en-US" sz="2200" dirty="0">
                <a:latin typeface="Helvetica" pitchFamily="2" charset="0"/>
              </a:rPr>
              <a:t>Next steps: </a:t>
            </a:r>
          </a:p>
          <a:p>
            <a:pPr marL="754380" lvl="1" indent="-342900">
              <a:buFont typeface="Arial" panose="020B0604020202020204" pitchFamily="34" charset="0"/>
              <a:buChar char="•"/>
            </a:pPr>
            <a:r>
              <a:rPr lang="en-US" sz="2200" dirty="0">
                <a:latin typeface="Helvetica" pitchFamily="2" charset="0"/>
              </a:rPr>
              <a:t>Quantification of Momentum Fluxes</a:t>
            </a:r>
          </a:p>
          <a:p>
            <a:pPr marL="754380" lvl="1" indent="-342900">
              <a:buFont typeface="Arial" panose="020B0604020202020204" pitchFamily="34" charset="0"/>
              <a:buChar char="•"/>
            </a:pPr>
            <a:r>
              <a:rPr lang="en-US" sz="2200" dirty="0">
                <a:latin typeface="Helvetica" pitchFamily="2" charset="0"/>
              </a:rPr>
              <a:t>Determination of influence of convection versus changes in the winds</a:t>
            </a:r>
            <a:endParaRPr lang="en-US" sz="2000" dirty="0">
              <a:latin typeface="Helvetica" pitchFamily="2" charset="0"/>
            </a:endParaRPr>
          </a:p>
          <a:p>
            <a:pPr marL="171450" indent="-171450">
              <a:buFont typeface="Arial" panose="020B0604020202020204" pitchFamily="34" charset="0"/>
              <a:buChar char="•"/>
            </a:pPr>
            <a:endParaRPr lang="en-US" dirty="0">
              <a:latin typeface="Helvetica" pitchFamily="2" charset="0"/>
            </a:endParaRPr>
          </a:p>
        </p:txBody>
      </p:sp>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a:xfrm>
            <a:off x="281517" y="114748"/>
            <a:ext cx="8454602" cy="430183"/>
          </a:xfrm>
        </p:spPr>
        <p:txBody>
          <a:bodyPr/>
          <a:lstStyle/>
          <a:p>
            <a:r>
              <a:rPr lang="en-US" dirty="0">
                <a:latin typeface="Helvetica" pitchFamily="2" charset="0"/>
              </a:rPr>
              <a:t>Results</a:t>
            </a:r>
          </a:p>
        </p:txBody>
      </p:sp>
      <p:pic>
        <p:nvPicPr>
          <p:cNvPr id="10" name="Picture 9">
            <a:extLst>
              <a:ext uri="{FF2B5EF4-FFF2-40B4-BE49-F238E27FC236}">
                <a16:creationId xmlns:a16="http://schemas.microsoft.com/office/drawing/2014/main" id="{13A3149C-92F0-BA4C-A6DA-1126930EAFE9}"/>
              </a:ext>
            </a:extLst>
          </p:cNvPr>
          <p:cNvPicPr>
            <a:picLocks noChangeAspect="1"/>
          </p:cNvPicPr>
          <p:nvPr/>
        </p:nvPicPr>
        <p:blipFill rotWithShape="1">
          <a:blip r:embed="rId5"/>
          <a:srcRect l="23283" t="93159" r="23222" b="-226"/>
          <a:stretch/>
        </p:blipFill>
        <p:spPr>
          <a:xfrm>
            <a:off x="5017113" y="4798866"/>
            <a:ext cx="3260993" cy="344634"/>
          </a:xfrm>
          <a:prstGeom prst="rect">
            <a:avLst/>
          </a:prstGeom>
        </p:spPr>
      </p:pic>
      <p:pic>
        <p:nvPicPr>
          <p:cNvPr id="12" name="Audio Recording Oct 13, 2020 at 12:06:11 AM" descr="Audio Recording Oct 13, 2020 at 12:06:11 AM">
            <a:hlinkClick r:id="" action="ppaction://media"/>
            <a:extLst>
              <a:ext uri="{FF2B5EF4-FFF2-40B4-BE49-F238E27FC236}">
                <a16:creationId xmlns:a16="http://schemas.microsoft.com/office/drawing/2014/main" id="{01951409-29E4-B84C-9457-18AC346151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0"/>
            <a:ext cx="812800" cy="812800"/>
          </a:xfrm>
          <a:prstGeom prst="rect">
            <a:avLst/>
          </a:prstGeom>
        </p:spPr>
      </p:pic>
      <p:sp>
        <p:nvSpPr>
          <p:cNvPr id="13" name="TextBox 12">
            <a:extLst>
              <a:ext uri="{FF2B5EF4-FFF2-40B4-BE49-F238E27FC236}">
                <a16:creationId xmlns:a16="http://schemas.microsoft.com/office/drawing/2014/main" id="{DB7686C6-D1AD-8E49-88CA-85C46973AE7B}"/>
              </a:ext>
            </a:extLst>
          </p:cNvPr>
          <p:cNvSpPr txBox="1"/>
          <p:nvPr/>
        </p:nvSpPr>
        <p:spPr>
          <a:xfrm>
            <a:off x="4621393" y="11856"/>
            <a:ext cx="4251960" cy="430887"/>
          </a:xfrm>
          <a:prstGeom prst="rect">
            <a:avLst/>
          </a:prstGeom>
          <a:noFill/>
        </p:spPr>
        <p:txBody>
          <a:bodyPr wrap="square" rtlCol="0">
            <a:spAutoFit/>
          </a:bodyPr>
          <a:lstStyle/>
          <a:p>
            <a:r>
              <a:rPr lang="en-US" sz="2200" dirty="0">
                <a:latin typeface="Helvetica" pitchFamily="2" charset="0"/>
              </a:rPr>
              <a:t>Eastward Kelvin wave activity</a:t>
            </a:r>
          </a:p>
        </p:txBody>
      </p:sp>
    </p:spTree>
    <p:extLst>
      <p:ext uri="{BB962C8B-B14F-4D97-AF65-F5344CB8AC3E}">
        <p14:creationId xmlns:p14="http://schemas.microsoft.com/office/powerpoint/2010/main" val="9942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81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a:xfrm>
            <a:off x="463620" y="871774"/>
            <a:ext cx="8680379" cy="3292621"/>
          </a:xfrm>
        </p:spPr>
        <p:txBody>
          <a:bodyPr/>
          <a:lstStyle/>
          <a:p>
            <a:r>
              <a:rPr lang="en-US" sz="1800" dirty="0">
                <a:latin typeface="Helvetica" pitchFamily="2" charset="0"/>
              </a:rPr>
              <a:t>A paper on this topic is currently in preparation</a:t>
            </a:r>
          </a:p>
          <a:p>
            <a:r>
              <a:rPr lang="en-US" sz="1800" dirty="0">
                <a:latin typeface="Helvetica" pitchFamily="2" charset="0"/>
              </a:rPr>
              <a:t>Other papers:</a:t>
            </a:r>
          </a:p>
          <a:p>
            <a:r>
              <a:rPr lang="en-US" sz="1600" dirty="0">
                <a:latin typeface="Helvetica" pitchFamily="2" charset="0"/>
              </a:rPr>
              <a:t>Gahtan, J. and P. Roundy, 2020: Meridional movement of geopotential height anomalies in the subtropics and the relationship to the base state flow.</a:t>
            </a:r>
            <a:r>
              <a:rPr lang="en-US" sz="1600" i="1" dirty="0">
                <a:latin typeface="Helvetica" pitchFamily="2" charset="0"/>
              </a:rPr>
              <a:t> Q. J. Royal </a:t>
            </a:r>
            <a:r>
              <a:rPr lang="en-US" sz="1600" i="1" dirty="0" err="1">
                <a:latin typeface="Helvetica" pitchFamily="2" charset="0"/>
              </a:rPr>
              <a:t>Meteorol</a:t>
            </a:r>
            <a:r>
              <a:rPr lang="en-US" sz="1600" i="1" dirty="0">
                <a:latin typeface="Helvetica" pitchFamily="2" charset="0"/>
              </a:rPr>
              <a:t>. Soc</a:t>
            </a:r>
            <a:r>
              <a:rPr lang="en-US" sz="1600" dirty="0">
                <a:latin typeface="Helvetica" pitchFamily="2" charset="0"/>
              </a:rPr>
              <a:t>., https://</a:t>
            </a:r>
            <a:r>
              <a:rPr lang="en-US" sz="1600" dirty="0" err="1">
                <a:latin typeface="Helvetica" pitchFamily="2" charset="0"/>
              </a:rPr>
              <a:t>doi.org</a:t>
            </a:r>
            <a:r>
              <a:rPr lang="en-US" sz="1600" dirty="0">
                <a:latin typeface="Helvetica" pitchFamily="2" charset="0"/>
              </a:rPr>
              <a:t>/10.1002/qj.3937</a:t>
            </a:r>
          </a:p>
          <a:p>
            <a:r>
              <a:rPr lang="en-US" sz="1600" dirty="0">
                <a:latin typeface="Helvetica" pitchFamily="2" charset="0"/>
              </a:rPr>
              <a:t>Gahtan, J. and P. Roundy, 2020: Wavelet isolation of meridionally moving geopotential height perturbations near the subtropics of eastern Africa and their relationship with the Madden-Julian Oscillation. </a:t>
            </a:r>
            <a:r>
              <a:rPr lang="en-US" sz="1600" i="1" dirty="0">
                <a:latin typeface="Helvetica" pitchFamily="2" charset="0"/>
              </a:rPr>
              <a:t>Q. J. Royal </a:t>
            </a:r>
            <a:r>
              <a:rPr lang="en-US" sz="1600" i="1" dirty="0" err="1">
                <a:latin typeface="Helvetica" pitchFamily="2" charset="0"/>
              </a:rPr>
              <a:t>Meteorol</a:t>
            </a:r>
            <a:r>
              <a:rPr lang="en-US" sz="1600" i="1" dirty="0">
                <a:latin typeface="Helvetica" pitchFamily="2" charset="0"/>
              </a:rPr>
              <a:t>. Soc</a:t>
            </a:r>
            <a:r>
              <a:rPr lang="en-US" sz="1600" dirty="0">
                <a:latin typeface="Helvetica" pitchFamily="2" charset="0"/>
              </a:rPr>
              <a:t>., 146, 380-400, https://</a:t>
            </a:r>
            <a:r>
              <a:rPr lang="en-US" sz="1600" dirty="0" err="1">
                <a:latin typeface="Helvetica" pitchFamily="2" charset="0"/>
              </a:rPr>
              <a:t>doi.org</a:t>
            </a:r>
            <a:r>
              <a:rPr lang="en-US" sz="1600" dirty="0">
                <a:latin typeface="Helvetica" pitchFamily="2" charset="0"/>
              </a:rPr>
              <a:t>/10.1002/qj.3681</a:t>
            </a:r>
          </a:p>
          <a:p>
            <a:r>
              <a:rPr lang="en-US" sz="1600" dirty="0">
                <a:latin typeface="Helvetica" pitchFamily="2" charset="0"/>
              </a:rPr>
              <a:t>Gahtan, J. and P. Roundy, 2019: Extratropical Influence on 200-hPa Easterly Acceleration over the Western Indian Ocean Preceding Madden–Julian Oscillation Convective Onset. </a:t>
            </a:r>
            <a:r>
              <a:rPr lang="en-US" sz="1600" i="1" dirty="0">
                <a:latin typeface="Helvetica" pitchFamily="2" charset="0"/>
              </a:rPr>
              <a:t>J. Atmos. Sci.</a:t>
            </a:r>
            <a:r>
              <a:rPr lang="en-US" sz="1600" dirty="0">
                <a:latin typeface="Helvetica" pitchFamily="2" charset="0"/>
              </a:rPr>
              <a:t>, 76, 265–284, https://</a:t>
            </a:r>
            <a:r>
              <a:rPr lang="en-US" sz="1600" dirty="0" err="1">
                <a:latin typeface="Helvetica" pitchFamily="2" charset="0"/>
              </a:rPr>
              <a:t>doi.org</a:t>
            </a:r>
            <a:r>
              <a:rPr lang="en-US" sz="1600" dirty="0">
                <a:latin typeface="Helvetica" pitchFamily="2" charset="0"/>
              </a:rPr>
              <a:t>/10.1175/JAS-D-18-0069.1</a:t>
            </a:r>
          </a:p>
          <a:p>
            <a:r>
              <a:rPr lang="en-US" sz="1800" dirty="0">
                <a:latin typeface="Helvetica" pitchFamily="2" charset="0"/>
              </a:rPr>
              <a:t>I’d like to thank my advisor </a:t>
            </a:r>
            <a:r>
              <a:rPr lang="en-US" sz="1800" dirty="0" err="1">
                <a:latin typeface="Helvetica" pitchFamily="2" charset="0"/>
              </a:rPr>
              <a:t>Baijun</a:t>
            </a:r>
            <a:r>
              <a:rPr lang="en-US" sz="1800" dirty="0">
                <a:latin typeface="Helvetica" pitchFamily="2" charset="0"/>
              </a:rPr>
              <a:t> Tian and the NASA Postdoctoral Program for funding me.</a:t>
            </a:r>
          </a:p>
          <a:p>
            <a:r>
              <a:rPr lang="en-US" sz="1800" dirty="0">
                <a:latin typeface="Helvetica" pitchFamily="2" charset="0"/>
              </a:rPr>
              <a:t>Thanks for listening!</a:t>
            </a:r>
          </a:p>
          <a:p>
            <a:endParaRPr lang="en-US" dirty="0"/>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a:xfrm>
            <a:off x="344699" y="326364"/>
            <a:ext cx="8454602" cy="430183"/>
          </a:xfrm>
        </p:spPr>
        <p:txBody>
          <a:bodyPr/>
          <a:lstStyle/>
          <a:p>
            <a:r>
              <a:rPr lang="en-US" dirty="0">
                <a:latin typeface="Helvetica" pitchFamily="2" charset="0"/>
              </a:rPr>
              <a:t>Publications and Acknowledgements</a:t>
            </a:r>
          </a:p>
          <a:p>
            <a:endParaRPr lang="en-US" dirty="0"/>
          </a:p>
        </p:txBody>
      </p:sp>
      <p:pic>
        <p:nvPicPr>
          <p:cNvPr id="4" name="Audio Recording Oct 12, 2020 at 8:43:09 PM" descr="Audio Recording Oct 12, 2020 at 8:43:09 PM">
            <a:hlinkClick r:id="" action="ppaction://media"/>
            <a:extLst>
              <a:ext uri="{FF2B5EF4-FFF2-40B4-BE49-F238E27FC236}">
                <a16:creationId xmlns:a16="http://schemas.microsoft.com/office/drawing/2014/main" id="{8DF33633-00CB-3E4A-88C3-C4A172F8D1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84444" y="58974"/>
            <a:ext cx="812800" cy="812800"/>
          </a:xfrm>
          <a:prstGeom prst="rect">
            <a:avLst/>
          </a:prstGeom>
        </p:spPr>
      </p:pic>
    </p:spTree>
    <p:extLst>
      <p:ext uri="{BB962C8B-B14F-4D97-AF65-F5344CB8AC3E}">
        <p14:creationId xmlns:p14="http://schemas.microsoft.com/office/powerpoint/2010/main" val="2068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32874</TotalTime>
  <Words>676</Words>
  <Application>Microsoft Macintosh PowerPoint</Application>
  <PresentationFormat>On-screen Show (16:9)</PresentationFormat>
  <Paragraphs>68</Paragraphs>
  <Slides>8</Slides>
  <Notes>8</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Helvetica</vt:lpstr>
      <vt:lpstr>Tahoma</vt:lpstr>
      <vt:lpstr>NASAjpl-WhiteTheme-16x9-vA6</vt:lpstr>
      <vt:lpstr>Custom Design</vt:lpstr>
      <vt:lpstr>PowerPoint Presentation</vt:lpstr>
      <vt:lpstr> </vt:lpstr>
      <vt:lpstr>Interactions between 3 different types of tropical variability</vt:lpstr>
      <vt:lpstr>Interactions between 3 different types of tropical variability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Microsoft Office User</cp:lastModifiedBy>
  <cp:revision>210</cp:revision>
  <dcterms:created xsi:type="dcterms:W3CDTF">2016-09-08T21:41:17Z</dcterms:created>
  <dcterms:modified xsi:type="dcterms:W3CDTF">2020-11-11T18:30:28Z</dcterms:modified>
</cp:coreProperties>
</file>