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11"/>
  </p:notesMasterIdLst>
  <p:handoutMasterIdLst>
    <p:handoutMasterId r:id="rId12"/>
  </p:handoutMasterIdLst>
  <p:sldIdLst>
    <p:sldId id="282" r:id="rId3"/>
    <p:sldId id="283" r:id="rId4"/>
    <p:sldId id="285" r:id="rId5"/>
    <p:sldId id="296" r:id="rId6"/>
    <p:sldId id="288" r:id="rId7"/>
    <p:sldId id="295" r:id="rId8"/>
    <p:sldId id="280" r:id="rId9"/>
    <p:sldId id="297" r:id="rId10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619" autoAdjust="0"/>
  </p:normalViewPr>
  <p:slideViewPr>
    <p:cSldViewPr snapToGrid="0" snapToObjects="1">
      <p:cViewPr varScale="1">
        <p:scale>
          <a:sx n="127" d="100"/>
          <a:sy n="127" d="100"/>
        </p:scale>
        <p:origin x="178" y="34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10/13/2020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2T22:04:36.24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0 187,'306'42,"-108"1,137 51,-151-35,-128-46,-1 2,0 3,-2 2,11 8,-7-2,-55-14,-30-15,-287-114,64-6,37-19,17 5,197 137,-1-1,0 1,1 0,-1 0,1-1,-1 1,0 0,1-1,-1 1,1 0,-1-1,1 1,-1-1,1 1,-1-1,1 1,-1-1,1 1,-1-1,1 0,0 1,0-1,-1 1,1-1,0 0,0 1,0-1,-1 0,1 1,0-1,0 0,0 0,0 1,0-1,1 0,-1 1,0-1,0 0,0 1,0-1,1 0,-1 1,0-1,1 1,-1-1,1 1,-1-1,0 0,1 1,-1-1,1 1,-1 0,1-1,0 1,-1-1,1 1,-1 0,1-1,0 1,47-4,9 11,-1 3,1 2,-2 3,0 2,19 11,43 11,23 0,-90-28,-2 2,0 1,0 3,-2 2,0 2,-1 2,18 14,73 57,-116-81,-1 1,-1 1,-1 1,0 1,-1 0,0 1,-2 0,0 2,-1-1,-1 2,2 6,-13-25,0 0,1 0,-1 0,0 0,0 0,-1 0,1 0,0 1,-1-1,1 0,-1 1,0-1,0 0,0 0,0 1,0-1,0 0,-1 1,1-1,-1 0,0 0,1 0,-1 1,0-1,0 0,0 0,-1 0,1 0,0-1,-1 1,1 0,-1 0,0-1,1 1,-1-1,0 0,0 1,0-1,0 0,0 0,0 0,-1-1,1 1,0 0,0-1,0 1,-1-1,1 0,-2 0,-16 2,-1 0,1-2,0 0,-1-2,1 0,0-1,0-1,1-1,-1-1,1 0,0-2,0 0,1-1,-4-4,-210-94,101 32,-380-173,495 241,1 1,-1 0,0 1,-1 1,1 1,-1 0,0 1,1 0,-1 2,0 0,0 1,-12 2,26-2,1 0,-1 1,0-1,0 1,0-1,1 1,-1 0,1 0,-1 0,1 0,0 0,0 1,0-1,0 1,0-1,0 1,1 0,-1 0,1 0,0 0,0 0,0 0,0 0,1 0,-1 0,1 0,0 0,0 1,0-1,0 0,0 0,1 0,-1 0,2 3,34 111,-32-107,25 87,-24-89,1 1,-1 0,1-1,1 0,-1 0,1-1,1 0,-1 0,1-1,0 0,1 0,0-1,0 0,6 3,19 13,302 184,-290-187,0-1,1-2,1-3,0-1,0-3,1-2,0-2,0-2,34-4,-62-7,-54-14,-243-130,-270-105,380 200,35 6,172 63,854 326,-664-255,148 102,-293-142,-149-36,-430-10,343-29,22 11,-91-58,3-8,3-23,191 97,8 5,-1 0,2 0,-1-1,1-1,1 0,0-1,0-1,1 1,1-2,0 1,-2-7,41 39,158 116,88 105,-141-129,-133-111,0 1,-1 0,1-1,-1 1,1 0,-1 0,1-1,-1 1,0 0,1 0,-1 0,0-1,0 1,0 0,1 0,-1 0,0 0,0 0,0-1,0 1,0 0,-1 0,1 0,0 0,0 0,-1-1,1 1,0 0,-1 0,1 0,0-1,-1 1,1 0,-1-1,0 1,1 0,-1-1,1 1,-1-1,0 1,0-1,1 1,-1-1,0 1,0-1,0 0,1 1,-1-1,0 0,0 0,0 0,0 0,1 0,-1 0,0 0,0 0,0 0,0 0,0 0,0 0,1-1,-1 1,0 0,0-1,0 1,1 0,-1-1,0 1,-71 0,56-2,1-1,0-1,-1 0,1-1,1 0,-1-1,1-1,0 0,0-1,1-1,0 0,1 0,0-2,0 1,-4-7,-140-192,82 104,20 21,87 106,133 152,-23-65,-42-47,-100-61,-1-1,0 1,0 0,0-1,0 1,0-1,0 1,1 0,-1-1,0 1,-1-1,1 1,0 0,0-1,0 1,0-1,0 1,-1 0,1-1,0 1,0-1,-1 1,1-1,0 1,-1-1,1 1,-1-1,1 1,-1-1,1 0,-1 1,1-1,-1 0,1 1,-1-1,1 0,-1 0,0 1,1-1,-1 0,1 0,-1 0,0 0,1 0,-1 0,1 0,-1 0,0 0,1 0,-1 0,1 0,-1-1,0 1,1 0,-1 0,1 0,-1-1,1 1,-1 0,1-1,-1 1,1-1,-1 1,1-1,-14-6,0-1,1 0,0-1,1 0,0-1,0-1,1 0,1 0,-7-9,-18-17,-44-44,80 81,-1 0,1 0,-1 0,0 0,1 0,-1-1,1 1,-1 0,0 0,1 0,-1 0,0 0,1-1,-1 1,0 0,1 0,-1-1,0 1,1 0,-1 0,0-1,0 1,1 0,-1-1,0 1,0 0,0-1,0 1,1 0,-1-1,0 1,0-1,0 1,0 0,0-1,0 1,0-1,0 1,0 0,0-1,0 1,0 0,0-1,0 1,-1-1,1 1,0 0,0-1,0 1,0 0,-1-1,1 1,0 0,0-1,-1 1,1 0,0 0,-1-1,1 1,-1 0,40 11,-32-9,14 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10/13/2020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10/13/2020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customXml" Target="../ink/ink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2.png"/><Relationship Id="rId2" Type="http://schemas.openxmlformats.org/officeDocument/2006/relationships/audio" Target="../media/media6.m4a"/><Relationship Id="rId16" Type="http://schemas.openxmlformats.org/officeDocument/2006/relationships/image" Target="../media/image17.png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3.jp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348378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+mj-lt"/>
              </a:rPr>
              <a:t>2020 Postdoc Research Day Presentation Conference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Subash Khanal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6" y="4234054"/>
            <a:ext cx="57330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386H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 Dr. Goutam Chattopadhyay (386H)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NPP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Acknowledgement: Sofia Rahiminejad (389R), Cecile Jung-Kubiak (389R), Sven van Berkel (386H)</a:t>
            </a:r>
          </a:p>
          <a:p>
            <a:pPr>
              <a:spcBef>
                <a:spcPct val="0"/>
              </a:spcBef>
            </a:pPr>
            <a:endParaRPr lang="en-US" altLang="en-US" sz="1000" dirty="0">
              <a:latin typeface="Tahoma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8BAC0-8F95-46C5-A44E-9D5BAB569BA4}"/>
              </a:ext>
            </a:extLst>
          </p:cNvPr>
          <p:cNvSpPr txBox="1"/>
          <p:nvPr/>
        </p:nvSpPr>
        <p:spPr>
          <a:xfrm>
            <a:off x="966355" y="697416"/>
            <a:ext cx="7211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Submillimeter-Wave Phased Arrays for Electronic Beam Scanning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BE6B5F-7767-48B6-A536-49E912594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7141" y="4537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"/>
    </mc:Choice>
    <mc:Fallback>
      <p:transition advTm="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7115" y="1571687"/>
            <a:ext cx="5976791" cy="3292621"/>
          </a:xfrm>
        </p:spPr>
        <p:txBody>
          <a:bodyPr/>
          <a:lstStyle/>
          <a:p>
            <a:r>
              <a:rPr lang="en-US" b="1" dirty="0"/>
              <a:t>Abstract</a:t>
            </a:r>
            <a:endParaRPr lang="en-US" dirty="0"/>
          </a:p>
          <a:p>
            <a:pPr marL="58293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Development of sub-millimeter wave MEMS-based phased array planar antenna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Electronic beam steering capability for submillimeter-wave instruments for planetary science applications.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Antenna frequency band from 500-600 GHz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important for measurement of planetary and cometary atmospheres trace gas and water isotope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Tunable MEMS phase shifters </a:t>
            </a:r>
            <a:r>
              <a:rPr lang="en-US" dirty="0">
                <a:sym typeface="Wingdings" panose="05000000000000000000" pitchFamily="2" charset="2"/>
              </a:rPr>
              <a:t> phase of each antenna element  electronic beam steering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Low power consumption and compact size </a:t>
            </a:r>
            <a:r>
              <a:rPr lang="en-US" dirty="0">
                <a:sym typeface="Wingdings" panose="05000000000000000000" pitchFamily="2" charset="2"/>
              </a:rPr>
              <a:t> p</a:t>
            </a:r>
            <a:r>
              <a:rPr lang="en-US" dirty="0"/>
              <a:t>ossibility for implementation on CubeSat platform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		         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MEMS: Micro-electromechanical system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823076"/>
            <a:ext cx="8454602" cy="43018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8" name="Content Placeholder 22">
            <a:extLst>
              <a:ext uri="{FF2B5EF4-FFF2-40B4-BE49-F238E27FC236}">
                <a16:creationId xmlns:a16="http://schemas.microsoft.com/office/drawing/2014/main" id="{D958D56F-7C9F-4812-9B6A-A4EE3A1290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584"/>
          <a:stretch/>
        </p:blipFill>
        <p:spPr>
          <a:xfrm>
            <a:off x="6753687" y="1620370"/>
            <a:ext cx="1993198" cy="238530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280B21-683E-4EED-9B61-064248126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3203" y="1521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0"/>
    </mc:Choice>
    <mc:Fallback>
      <p:transition spd="slow" advTm="1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AB26998-CDDE-4552-BE87-C1500AB7F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035326">
            <a:off x="629770" y="1192568"/>
            <a:ext cx="978570" cy="114535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D14BB6F-F86A-4B80-BC31-B54C5A5312A2}"/>
              </a:ext>
            </a:extLst>
          </p:cNvPr>
          <p:cNvSpPr txBox="1">
            <a:spLocks/>
          </p:cNvSpPr>
          <p:nvPr/>
        </p:nvSpPr>
        <p:spPr>
          <a:xfrm>
            <a:off x="434551" y="279192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Problem Description- Mapping of cold bodies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4D97D-1962-4CCC-A729-039E43C952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16" t="-21149" r="39293" b="28110"/>
          <a:stretch/>
        </p:blipFill>
        <p:spPr>
          <a:xfrm>
            <a:off x="1416348" y="2197572"/>
            <a:ext cx="1920240" cy="2085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176F77B-2A66-4A9F-AC8E-54754CE58342}"/>
              </a:ext>
            </a:extLst>
          </p:cNvPr>
          <p:cNvSpPr/>
          <p:nvPr/>
        </p:nvSpPr>
        <p:spPr>
          <a:xfrm rot="19701753">
            <a:off x="1356629" y="2073137"/>
            <a:ext cx="846169" cy="1290815"/>
          </a:xfrm>
          <a:prstGeom prst="triangl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3C0104-847A-4772-82BF-B51B25032BA7}"/>
              </a:ext>
            </a:extLst>
          </p:cNvPr>
          <p:cNvSpPr txBox="1"/>
          <p:nvPr/>
        </p:nvSpPr>
        <p:spPr>
          <a:xfrm>
            <a:off x="2673032" y="860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At submillimeter frequencies &gt; 300 GHz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3D34E1-DBA5-452C-B921-6E8A898C612A}"/>
              </a:ext>
            </a:extLst>
          </p:cNvPr>
          <p:cNvSpPr txBox="1"/>
          <p:nvPr/>
        </p:nvSpPr>
        <p:spPr>
          <a:xfrm>
            <a:off x="1612394" y="1857813"/>
            <a:ext cx="3049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Current state-of-art system where mapping is done with mechanical scanning or re-orientation of the spacecraft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98494-A9CC-4B3E-A73E-FCE59CD6F601}"/>
              </a:ext>
            </a:extLst>
          </p:cNvPr>
          <p:cNvSpPr txBox="1"/>
          <p:nvPr/>
        </p:nvSpPr>
        <p:spPr>
          <a:xfrm>
            <a:off x="434551" y="4357188"/>
            <a:ext cx="3558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FF0000"/>
                </a:solidFill>
              </a:rPr>
              <a:t>Disadvantages: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High power requirement and heavy structures </a:t>
            </a:r>
            <a:r>
              <a:rPr lang="en-US" sz="1400" dirty="0">
                <a:sym typeface="Wingdings" panose="05000000000000000000" pitchFamily="2" charset="2"/>
              </a:rPr>
              <a:t> expensive and bulky</a:t>
            </a:r>
            <a:endParaRPr lang="en-US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2F7C7A-6299-4375-A62A-DE273F8083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16" t="-21149" r="39293" b="28110"/>
          <a:stretch/>
        </p:blipFill>
        <p:spPr>
          <a:xfrm>
            <a:off x="6482295" y="2334867"/>
            <a:ext cx="1920240" cy="2085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CF8A96-E2FC-45F3-9606-7EE528779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27767">
            <a:off x="7876925" y="1455628"/>
            <a:ext cx="468752" cy="5486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DB4EC16-B8B9-4AAF-8ED7-25BCF52E6B4E}"/>
                  </a:ext>
                </a:extLst>
              </p14:cNvPr>
              <p14:cNvContentPartPr/>
              <p14:nvPr/>
            </p14:nvContentPartPr>
            <p14:xfrm>
              <a:off x="7660425" y="1739505"/>
              <a:ext cx="654480" cy="389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DB4EC16-B8B9-4AAF-8ED7-25BCF52E6B4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97425" y="1676505"/>
                <a:ext cx="780120" cy="51516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278240-06C1-41F0-9582-A9BA7F437305}"/>
              </a:ext>
            </a:extLst>
          </p:cNvPr>
          <p:cNvSpPr/>
          <p:nvPr/>
        </p:nvSpPr>
        <p:spPr>
          <a:xfrm rot="1388176">
            <a:off x="8030278" y="1729160"/>
            <a:ext cx="110491" cy="7857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A1D61C-2D29-4867-B1DC-FE072E662565}"/>
              </a:ext>
            </a:extLst>
          </p:cNvPr>
          <p:cNvSpPr/>
          <p:nvPr/>
        </p:nvSpPr>
        <p:spPr>
          <a:xfrm rot="1446134">
            <a:off x="8044138" y="1740591"/>
            <a:ext cx="78571" cy="7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E41DED-E386-4BC8-9717-D84E4DE71837}"/>
              </a:ext>
            </a:extLst>
          </p:cNvPr>
          <p:cNvSpPr/>
          <p:nvPr/>
        </p:nvSpPr>
        <p:spPr>
          <a:xfrm rot="1404306">
            <a:off x="8052346" y="1751825"/>
            <a:ext cx="63839" cy="47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D2B092A-CF5D-4A3A-BE58-5C0390793C17}"/>
              </a:ext>
            </a:extLst>
          </p:cNvPr>
          <p:cNvSpPr/>
          <p:nvPr/>
        </p:nvSpPr>
        <p:spPr>
          <a:xfrm rot="1608646">
            <a:off x="8061666" y="175447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EA5FEA-6E0D-42CF-A438-6693C47BDAB9}"/>
              </a:ext>
            </a:extLst>
          </p:cNvPr>
          <p:cNvCxnSpPr>
            <a:cxnSpLocks/>
            <a:stCxn id="31" idx="0"/>
            <a:endCxn id="31" idx="2"/>
          </p:cNvCxnSpPr>
          <p:nvPr/>
        </p:nvCxnSpPr>
        <p:spPr>
          <a:xfrm flipH="1">
            <a:off x="8069066" y="1743657"/>
            <a:ext cx="28716" cy="64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51BADFF-771D-4FD2-83B0-B5383AD1D67B}"/>
              </a:ext>
            </a:extLst>
          </p:cNvPr>
          <p:cNvCxnSpPr>
            <a:cxnSpLocks/>
            <a:stCxn id="31" idx="1"/>
            <a:endCxn id="31" idx="3"/>
          </p:cNvCxnSpPr>
          <p:nvPr/>
        </p:nvCxnSpPr>
        <p:spPr>
          <a:xfrm>
            <a:off x="8047563" y="1759708"/>
            <a:ext cx="71721" cy="32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rrow: Curved Up 45">
            <a:extLst>
              <a:ext uri="{FF2B5EF4-FFF2-40B4-BE49-F238E27FC236}">
                <a16:creationId xmlns:a16="http://schemas.microsoft.com/office/drawing/2014/main" id="{65667A42-5B6A-41BB-9A5D-1EFA03758AC5}"/>
              </a:ext>
            </a:extLst>
          </p:cNvPr>
          <p:cNvSpPr/>
          <p:nvPr/>
        </p:nvSpPr>
        <p:spPr>
          <a:xfrm rot="1053556">
            <a:off x="872643" y="2187155"/>
            <a:ext cx="571276" cy="224658"/>
          </a:xfrm>
          <a:prstGeom prst="curvedUpArrow">
            <a:avLst>
              <a:gd name="adj1" fmla="val 25000"/>
              <a:gd name="adj2" fmla="val 66945"/>
              <a:gd name="adj3" fmla="val 435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Arrow: Curved Up 46">
            <a:extLst>
              <a:ext uri="{FF2B5EF4-FFF2-40B4-BE49-F238E27FC236}">
                <a16:creationId xmlns:a16="http://schemas.microsoft.com/office/drawing/2014/main" id="{0D4E75E2-93BF-4D9B-99D5-E7B68B8E24B4}"/>
              </a:ext>
            </a:extLst>
          </p:cNvPr>
          <p:cNvSpPr/>
          <p:nvPr/>
        </p:nvSpPr>
        <p:spPr>
          <a:xfrm rot="19915482" flipV="1">
            <a:off x="519735" y="1112343"/>
            <a:ext cx="572420" cy="273515"/>
          </a:xfrm>
          <a:prstGeom prst="curvedUpArrow">
            <a:avLst>
              <a:gd name="adj1" fmla="val 25000"/>
              <a:gd name="adj2" fmla="val 61790"/>
              <a:gd name="adj3" fmla="val 499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E5D5084B-F729-46AF-80AF-50D4CEB8314B}"/>
              </a:ext>
            </a:extLst>
          </p:cNvPr>
          <p:cNvSpPr/>
          <p:nvPr/>
        </p:nvSpPr>
        <p:spPr>
          <a:xfrm rot="1213151">
            <a:off x="7339324" y="1738170"/>
            <a:ext cx="887106" cy="1699067"/>
          </a:xfrm>
          <a:prstGeom prst="triangle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Left-Right 47">
            <a:extLst>
              <a:ext uri="{FF2B5EF4-FFF2-40B4-BE49-F238E27FC236}">
                <a16:creationId xmlns:a16="http://schemas.microsoft.com/office/drawing/2014/main" id="{387E35C4-F688-4FF6-93CA-FABC98AB34E1}"/>
              </a:ext>
            </a:extLst>
          </p:cNvPr>
          <p:cNvSpPr/>
          <p:nvPr/>
        </p:nvSpPr>
        <p:spPr>
          <a:xfrm rot="1069574">
            <a:off x="7482407" y="2609284"/>
            <a:ext cx="509272" cy="161967"/>
          </a:xfrm>
          <a:prstGeom prst="leftRightArrow">
            <a:avLst>
              <a:gd name="adj1" fmla="val 50000"/>
              <a:gd name="adj2" fmla="val 635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39CAE79-86DF-43E8-B4FA-FB8393B01BCD}"/>
              </a:ext>
            </a:extLst>
          </p:cNvPr>
          <p:cNvCxnSpPr/>
          <p:nvPr/>
        </p:nvCxnSpPr>
        <p:spPr>
          <a:xfrm>
            <a:off x="4661852" y="1553135"/>
            <a:ext cx="0" cy="3274359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0155B24-999B-4A44-BF9F-7753E965C1A5}"/>
              </a:ext>
            </a:extLst>
          </p:cNvPr>
          <p:cNvSpPr txBox="1"/>
          <p:nvPr/>
        </p:nvSpPr>
        <p:spPr>
          <a:xfrm>
            <a:off x="4699150" y="1861975"/>
            <a:ext cx="30494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Electronic beam steering enables mapping without physical movement of the space craft or the receiver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A0FD1E-43D9-4BF9-B0FF-B56EEEDACE4A}"/>
              </a:ext>
            </a:extLst>
          </p:cNvPr>
          <p:cNvSpPr txBox="1"/>
          <p:nvPr/>
        </p:nvSpPr>
        <p:spPr>
          <a:xfrm>
            <a:off x="4901567" y="4357188"/>
            <a:ext cx="39875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00B050"/>
                </a:solidFill>
              </a:rPr>
              <a:t>Advantages: </a:t>
            </a:r>
            <a:r>
              <a:rPr lang="en-US" sz="1400" dirty="0"/>
              <a:t>Fast mapping, reduced mass and power consumption </a:t>
            </a:r>
            <a:r>
              <a:rPr lang="en-US" sz="1400" dirty="0">
                <a:sym typeface="Wingdings" panose="05000000000000000000" pitchFamily="2" charset="2"/>
              </a:rPr>
              <a:t> low cost and compact size suitable for CubeSat platform</a:t>
            </a:r>
            <a:endParaRPr lang="en-US" sz="14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DC0E7F-6978-45DD-A180-CEFE6AED7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83376" y="2305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7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0"/>
    </mc:Choice>
    <mc:Fallback>
      <p:transition spd="slow" advTm="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1C16A-959F-40E3-8939-B6530F6B5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4699" y="392893"/>
            <a:ext cx="8454602" cy="430183"/>
          </a:xfrm>
        </p:spPr>
        <p:txBody>
          <a:bodyPr/>
          <a:lstStyle/>
          <a:p>
            <a:r>
              <a:rPr lang="en-US" dirty="0"/>
              <a:t>Methodology: Phased Array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4B3442-CCBA-4013-B3B6-28618951255B}"/>
              </a:ext>
            </a:extLst>
          </p:cNvPr>
          <p:cNvGrpSpPr/>
          <p:nvPr/>
        </p:nvGrpSpPr>
        <p:grpSpPr>
          <a:xfrm>
            <a:off x="5631799" y="3351602"/>
            <a:ext cx="2108630" cy="1239420"/>
            <a:chOff x="4959074" y="3995066"/>
            <a:chExt cx="2811506" cy="16525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FBBE2BC-F130-4131-8591-79A59311E8CD}"/>
                </a:ext>
              </a:extLst>
            </p:cNvPr>
            <p:cNvGrpSpPr/>
            <p:nvPr/>
          </p:nvGrpSpPr>
          <p:grpSpPr>
            <a:xfrm>
              <a:off x="4959074" y="3995066"/>
              <a:ext cx="2811506" cy="514097"/>
              <a:chOff x="1974247" y="4324692"/>
              <a:chExt cx="1823086" cy="333360"/>
            </a:xfrm>
          </p:grpSpPr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3F7F07CB-121E-462A-9906-A522DFE6170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1974247" y="4324692"/>
                <a:ext cx="365760" cy="333360"/>
              </a:xfrm>
              <a:prstGeom prst="triangle">
                <a:avLst/>
              </a:prstGeom>
              <a:solidFill>
                <a:srgbClr val="0070C0"/>
              </a:solidFill>
              <a:ln w="28575">
                <a:solidFill>
                  <a:srgbClr val="97B9C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6" name="Isosceles Triangle 35">
                <a:extLst>
                  <a:ext uri="{FF2B5EF4-FFF2-40B4-BE49-F238E27FC236}">
                    <a16:creationId xmlns:a16="http://schemas.microsoft.com/office/drawing/2014/main" id="{6B3F0560-1181-4539-A177-5148AE7C1C7A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460023" y="4324692"/>
                <a:ext cx="365760" cy="333360"/>
              </a:xfrm>
              <a:prstGeom prst="triangle">
                <a:avLst/>
              </a:prstGeom>
              <a:solidFill>
                <a:srgbClr val="0070C0"/>
              </a:solidFill>
              <a:ln w="28575">
                <a:solidFill>
                  <a:srgbClr val="97B9C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6CFAE53A-B042-490A-93FB-CA07CECD01B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945798" y="4324692"/>
                <a:ext cx="365760" cy="333360"/>
              </a:xfrm>
              <a:prstGeom prst="triangle">
                <a:avLst/>
              </a:prstGeom>
              <a:solidFill>
                <a:srgbClr val="0070C0"/>
              </a:solidFill>
              <a:ln w="28575">
                <a:solidFill>
                  <a:srgbClr val="97B9C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38" name="Isosceles Triangle 37">
                <a:extLst>
                  <a:ext uri="{FF2B5EF4-FFF2-40B4-BE49-F238E27FC236}">
                    <a16:creationId xmlns:a16="http://schemas.microsoft.com/office/drawing/2014/main" id="{C168A2A8-79F5-40C0-B3FD-EA5E71FD879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431573" y="4324692"/>
                <a:ext cx="365760" cy="333360"/>
              </a:xfrm>
              <a:prstGeom prst="triangle">
                <a:avLst/>
              </a:prstGeom>
              <a:solidFill>
                <a:srgbClr val="0070C0"/>
              </a:solidFill>
              <a:ln w="28575">
                <a:solidFill>
                  <a:srgbClr val="97B9CA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135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7" name="&quot;No&quot; Symbol 94">
              <a:extLst>
                <a:ext uri="{FF2B5EF4-FFF2-40B4-BE49-F238E27FC236}">
                  <a16:creationId xmlns:a16="http://schemas.microsoft.com/office/drawing/2014/main" id="{C2DE9391-A2A7-4F75-9D95-91FBECA8B0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9581" y="4822322"/>
              <a:ext cx="423048" cy="423048"/>
            </a:xfrm>
            <a:prstGeom prst="noSmoking">
              <a:avLst>
                <a:gd name="adj" fmla="val 11099"/>
              </a:avLst>
            </a:prstGeom>
            <a:solidFill>
              <a:srgbClr val="00B050"/>
            </a:solidFill>
            <a:ln>
              <a:solidFill>
                <a:srgbClr val="97B9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&quot;No&quot; Symbol 95">
              <a:extLst>
                <a:ext uri="{FF2B5EF4-FFF2-40B4-BE49-F238E27FC236}">
                  <a16:creationId xmlns:a16="http://schemas.microsoft.com/office/drawing/2014/main" id="{004D35D6-5A4D-4BC2-87C1-4F816F877B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2232" y="4822322"/>
              <a:ext cx="423048" cy="423048"/>
            </a:xfrm>
            <a:prstGeom prst="noSmoking">
              <a:avLst>
                <a:gd name="adj" fmla="val 11099"/>
              </a:avLst>
            </a:prstGeom>
            <a:solidFill>
              <a:srgbClr val="00B050"/>
            </a:solidFill>
            <a:ln>
              <a:solidFill>
                <a:srgbClr val="97B9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&quot;No&quot; Symbol 96">
              <a:extLst>
                <a:ext uri="{FF2B5EF4-FFF2-40B4-BE49-F238E27FC236}">
                  <a16:creationId xmlns:a16="http://schemas.microsoft.com/office/drawing/2014/main" id="{BC0DED67-D6D3-4DEB-AFB8-43448021A0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0815" y="4822322"/>
              <a:ext cx="423048" cy="423048"/>
            </a:xfrm>
            <a:prstGeom prst="noSmoking">
              <a:avLst>
                <a:gd name="adj" fmla="val 11099"/>
              </a:avLst>
            </a:prstGeom>
            <a:solidFill>
              <a:srgbClr val="00B050"/>
            </a:solidFill>
            <a:ln>
              <a:solidFill>
                <a:srgbClr val="97B9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&quot;No&quot; Symbol 97">
              <a:extLst>
                <a:ext uri="{FF2B5EF4-FFF2-40B4-BE49-F238E27FC236}">
                  <a16:creationId xmlns:a16="http://schemas.microsoft.com/office/drawing/2014/main" id="{F922432D-289B-4827-93F5-326244FB7C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4087" y="4822322"/>
              <a:ext cx="423048" cy="423048"/>
            </a:xfrm>
            <a:prstGeom prst="noSmoking">
              <a:avLst>
                <a:gd name="adj" fmla="val 11099"/>
              </a:avLst>
            </a:prstGeom>
            <a:solidFill>
              <a:srgbClr val="00B050"/>
            </a:solidFill>
            <a:ln>
              <a:solidFill>
                <a:srgbClr val="97B9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82869DD-64D7-4833-8F56-4B7144B30FED}"/>
                </a:ext>
              </a:extLst>
            </p:cNvPr>
            <p:cNvCxnSpPr>
              <a:stCxn id="35" idx="0"/>
            </p:cNvCxnSpPr>
            <p:nvPr/>
          </p:nvCxnSpPr>
          <p:spPr>
            <a:xfrm flipH="1">
              <a:off x="5241104" y="4509163"/>
              <a:ext cx="2" cy="1128127"/>
            </a:xfrm>
            <a:prstGeom prst="line">
              <a:avLst/>
            </a:prstGeom>
            <a:ln w="28575" cmpd="sng">
              <a:solidFill>
                <a:srgbClr val="97B9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352507E-D689-4078-ABEA-72FA681C8E49}"/>
                </a:ext>
              </a:extLst>
            </p:cNvPr>
            <p:cNvCxnSpPr/>
            <p:nvPr/>
          </p:nvCxnSpPr>
          <p:spPr>
            <a:xfrm flipH="1">
              <a:off x="5990251" y="4502046"/>
              <a:ext cx="2" cy="1128127"/>
            </a:xfrm>
            <a:prstGeom prst="line">
              <a:avLst/>
            </a:prstGeom>
            <a:ln w="28575" cmpd="sng">
              <a:solidFill>
                <a:srgbClr val="97B9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58CD954-FD43-4106-9613-67C437A95B3D}"/>
                </a:ext>
              </a:extLst>
            </p:cNvPr>
            <p:cNvCxnSpPr/>
            <p:nvPr/>
          </p:nvCxnSpPr>
          <p:spPr>
            <a:xfrm flipH="1">
              <a:off x="6742339" y="4519499"/>
              <a:ext cx="2" cy="1128127"/>
            </a:xfrm>
            <a:prstGeom prst="line">
              <a:avLst/>
            </a:prstGeom>
            <a:ln w="28575" cmpd="sng">
              <a:solidFill>
                <a:srgbClr val="97B9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A9CEBC1-1FC7-4827-8055-1318B1726799}"/>
                </a:ext>
              </a:extLst>
            </p:cNvPr>
            <p:cNvCxnSpPr/>
            <p:nvPr/>
          </p:nvCxnSpPr>
          <p:spPr>
            <a:xfrm flipH="1">
              <a:off x="7485611" y="4502045"/>
              <a:ext cx="2" cy="1128127"/>
            </a:xfrm>
            <a:prstGeom prst="line">
              <a:avLst/>
            </a:prstGeom>
            <a:ln w="28575" cmpd="sng">
              <a:solidFill>
                <a:srgbClr val="97B9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9CD2DD9-4ED7-4A55-A03E-C0FBDEA5AB3E}"/>
              </a:ext>
            </a:extLst>
          </p:cNvPr>
          <p:cNvGrpSpPr/>
          <p:nvPr/>
        </p:nvGrpSpPr>
        <p:grpSpPr>
          <a:xfrm>
            <a:off x="1433344" y="3328949"/>
            <a:ext cx="2108630" cy="385573"/>
            <a:chOff x="1974247" y="4324692"/>
            <a:chExt cx="1823086" cy="333360"/>
          </a:xfrm>
        </p:grpSpPr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93499028-4520-4A43-A873-4E75BC96DCA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974247" y="4324692"/>
              <a:ext cx="365760" cy="333360"/>
            </a:xfrm>
            <a:prstGeom prst="triangle">
              <a:avLst/>
            </a:prstGeom>
            <a:solidFill>
              <a:srgbClr val="0070C0"/>
            </a:solidFill>
            <a:ln w="28575">
              <a:solidFill>
                <a:srgbClr val="97B9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1BC57E79-7C1A-4B20-A4F0-5FDDCB7939E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460023" y="4324692"/>
              <a:ext cx="365760" cy="333360"/>
            </a:xfrm>
            <a:prstGeom prst="triangle">
              <a:avLst/>
            </a:prstGeom>
            <a:solidFill>
              <a:srgbClr val="0070C0"/>
            </a:solidFill>
            <a:ln w="28575">
              <a:solidFill>
                <a:srgbClr val="97B9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4B826EE1-FE7F-4D37-88BD-2BDEE129FB6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2945798" y="4324692"/>
              <a:ext cx="365760" cy="333360"/>
            </a:xfrm>
            <a:prstGeom prst="triangle">
              <a:avLst/>
            </a:prstGeom>
            <a:solidFill>
              <a:srgbClr val="0070C0"/>
            </a:solidFill>
            <a:ln w="28575">
              <a:solidFill>
                <a:srgbClr val="97B9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0314D3F2-6724-4638-ABB0-054ACFB6CCD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3431573" y="4324692"/>
              <a:ext cx="365760" cy="333360"/>
            </a:xfrm>
            <a:prstGeom prst="triangle">
              <a:avLst/>
            </a:prstGeom>
            <a:solidFill>
              <a:srgbClr val="0070C0"/>
            </a:solidFill>
            <a:ln w="28575">
              <a:solidFill>
                <a:srgbClr val="97B9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949DDCC-AA2D-472C-B0EE-F6F998AF6E32}"/>
              </a:ext>
            </a:extLst>
          </p:cNvPr>
          <p:cNvCxnSpPr>
            <a:cxnSpLocks/>
          </p:cNvCxnSpPr>
          <p:nvPr/>
        </p:nvCxnSpPr>
        <p:spPr>
          <a:xfrm>
            <a:off x="1643038" y="3718842"/>
            <a:ext cx="0" cy="425837"/>
          </a:xfrm>
          <a:prstGeom prst="line">
            <a:avLst/>
          </a:prstGeom>
          <a:ln w="28575" cmpd="sng">
            <a:solidFill>
              <a:srgbClr val="97B9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958E60B-4286-496A-AD0B-BFD2135B62BF}"/>
              </a:ext>
            </a:extLst>
          </p:cNvPr>
          <p:cNvCxnSpPr>
            <a:cxnSpLocks/>
          </p:cNvCxnSpPr>
          <p:nvPr/>
        </p:nvCxnSpPr>
        <p:spPr>
          <a:xfrm>
            <a:off x="2204898" y="3713505"/>
            <a:ext cx="0" cy="431174"/>
          </a:xfrm>
          <a:prstGeom prst="line">
            <a:avLst/>
          </a:prstGeom>
          <a:ln w="28575" cmpd="sng">
            <a:solidFill>
              <a:srgbClr val="97B9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DB9C52F-C778-4BC4-B327-9830BBB2CD88}"/>
              </a:ext>
            </a:extLst>
          </p:cNvPr>
          <p:cNvCxnSpPr>
            <a:cxnSpLocks/>
          </p:cNvCxnSpPr>
          <p:nvPr/>
        </p:nvCxnSpPr>
        <p:spPr>
          <a:xfrm>
            <a:off x="2768964" y="3726594"/>
            <a:ext cx="0" cy="418085"/>
          </a:xfrm>
          <a:prstGeom prst="line">
            <a:avLst/>
          </a:prstGeom>
          <a:ln w="28575" cmpd="sng">
            <a:solidFill>
              <a:srgbClr val="97B9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7D1F3C7-5F56-4B21-8A4C-D4A54BE8F8EE}"/>
              </a:ext>
            </a:extLst>
          </p:cNvPr>
          <p:cNvCxnSpPr>
            <a:cxnSpLocks/>
          </p:cNvCxnSpPr>
          <p:nvPr/>
        </p:nvCxnSpPr>
        <p:spPr>
          <a:xfrm>
            <a:off x="3326417" y="3713503"/>
            <a:ext cx="0" cy="431176"/>
          </a:xfrm>
          <a:prstGeom prst="line">
            <a:avLst/>
          </a:prstGeom>
          <a:ln w="28575" cmpd="sng">
            <a:solidFill>
              <a:srgbClr val="97B9C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5EE256A-D81E-4493-AC96-F69A5408677D}"/>
              </a:ext>
            </a:extLst>
          </p:cNvPr>
          <p:cNvGrpSpPr/>
          <p:nvPr/>
        </p:nvGrpSpPr>
        <p:grpSpPr>
          <a:xfrm>
            <a:off x="5282248" y="4223464"/>
            <a:ext cx="2119410" cy="909549"/>
            <a:chOff x="4640129" y="5175802"/>
            <a:chExt cx="2747055" cy="1212731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A1ECF2C-0378-4A80-BA82-D3F6B71C003F}"/>
                </a:ext>
              </a:extLst>
            </p:cNvPr>
            <p:cNvSpPr txBox="1"/>
            <p:nvPr/>
          </p:nvSpPr>
          <p:spPr>
            <a:xfrm>
              <a:off x="4870768" y="6021815"/>
              <a:ext cx="1815179" cy="366718"/>
            </a:xfrm>
            <a:prstGeom prst="rect">
              <a:avLst/>
            </a:prstGeom>
            <a:ln>
              <a:noFill/>
            </a:ln>
          </p:spPr>
          <p:txBody>
            <a:bodyPr vert="horz" wrap="none" lIns="68580" tIns="34290" rIns="68580" bIns="34290" rtlCol="0">
              <a:noAutofit/>
            </a:bodyPr>
            <a:lstStyle/>
            <a:p>
              <a:pPr>
                <a:defRPr/>
              </a:pPr>
              <a:r>
                <a:rPr lang="en-US" sz="1350" b="1" dirty="0">
                  <a:solidFill>
                    <a:srgbClr val="00B050"/>
                  </a:solidFill>
                  <a:latin typeface="Arial"/>
                </a:rPr>
                <a:t>Phase shifters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2FD5C67-1E45-4E8A-BC37-B973B77CD0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0129" y="5175802"/>
              <a:ext cx="492461" cy="732977"/>
            </a:xfrm>
            <a:prstGeom prst="straightConnector1">
              <a:avLst/>
            </a:prstGeom>
            <a:ln w="12700" cmpd="sng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7DCBA5EE-DC0B-4715-B3FC-5AACA60F82D2}"/>
                </a:ext>
              </a:extLst>
            </p:cNvPr>
            <p:cNvCxnSpPr/>
            <p:nvPr/>
          </p:nvCxnSpPr>
          <p:spPr>
            <a:xfrm flipV="1">
              <a:off x="5419592" y="5222448"/>
              <a:ext cx="492461" cy="732977"/>
            </a:xfrm>
            <a:prstGeom prst="straightConnector1">
              <a:avLst/>
            </a:prstGeom>
            <a:ln w="12700" cmpd="sng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BD4A4D45-CE4C-47E1-B98A-DE45ABAA39D9}"/>
                </a:ext>
              </a:extLst>
            </p:cNvPr>
            <p:cNvCxnSpPr/>
            <p:nvPr/>
          </p:nvCxnSpPr>
          <p:spPr>
            <a:xfrm flipV="1">
              <a:off x="6203584" y="5231150"/>
              <a:ext cx="492461" cy="732977"/>
            </a:xfrm>
            <a:prstGeom prst="straightConnector1">
              <a:avLst/>
            </a:prstGeom>
            <a:ln w="12700" cmpd="sng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346FBB76-A6E0-481E-A836-CC037C46A8A0}"/>
                </a:ext>
              </a:extLst>
            </p:cNvPr>
            <p:cNvCxnSpPr/>
            <p:nvPr/>
          </p:nvCxnSpPr>
          <p:spPr>
            <a:xfrm flipV="1">
              <a:off x="6894723" y="5203861"/>
              <a:ext cx="492461" cy="732977"/>
            </a:xfrm>
            <a:prstGeom prst="straightConnector1">
              <a:avLst/>
            </a:prstGeom>
            <a:ln w="12700" cmpd="sng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1CEF32AF-A5EA-4F8D-9E1C-70E08D113E53}"/>
              </a:ext>
            </a:extLst>
          </p:cNvPr>
          <p:cNvSpPr txBox="1"/>
          <p:nvPr/>
        </p:nvSpPr>
        <p:spPr>
          <a:xfrm>
            <a:off x="1643038" y="1177505"/>
            <a:ext cx="1778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Normal Antenna array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3DBB92E-7B56-4569-8CB4-C16E5F8F8DA8}"/>
              </a:ext>
            </a:extLst>
          </p:cNvPr>
          <p:cNvSpPr txBox="1"/>
          <p:nvPr/>
        </p:nvSpPr>
        <p:spPr>
          <a:xfrm>
            <a:off x="6239100" y="1133796"/>
            <a:ext cx="1071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Phased array</a:t>
            </a:r>
          </a:p>
        </p:txBody>
      </p:sp>
      <p:pic>
        <p:nvPicPr>
          <p:cNvPr id="109" name="Picture 6" descr="https://upload.wikimedia.org/wikipedia/commons/thumb/1/1e/Phasearray.gif/290px-Phasearray.gif">
            <a:extLst>
              <a:ext uri="{FF2B5EF4-FFF2-40B4-BE49-F238E27FC236}">
                <a16:creationId xmlns:a16="http://schemas.microsoft.com/office/drawing/2014/main" id="{927211F5-2310-433D-BCF2-9332BACA7F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220" y="1418547"/>
            <a:ext cx="2508758" cy="188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DF1C10E-90CA-409D-B472-59FCE4317E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5" t="1691" r="2059"/>
          <a:stretch/>
        </p:blipFill>
        <p:spPr>
          <a:xfrm rot="181481">
            <a:off x="1259580" y="1401681"/>
            <a:ext cx="2454461" cy="1890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072EC1-02FE-4671-9F47-C07FA6CB7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0317" y="2473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2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50"/>
    </mc:Choice>
    <mc:Fallback>
      <p:transition advTm="2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B7D7D2-5C82-4382-9711-86DA1E56F5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5903" y="1582104"/>
            <a:ext cx="4637313" cy="3072363"/>
          </a:xfrm>
        </p:spPr>
        <p:txBody>
          <a:bodyPr/>
          <a:lstStyle/>
          <a:p>
            <a:pPr defTabSz="342900"/>
            <a:r>
              <a:rPr lang="en-US" b="1" u="sng" dirty="0">
                <a:solidFill>
                  <a:srgbClr val="0070C0"/>
                </a:solidFill>
                <a:latin typeface="Arial"/>
              </a:rPr>
              <a:t>Highlights: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</a:rPr>
              <a:t>Electronic beam steering using MEMS-phase shifters at each feed.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</a:rPr>
              <a:t>Planar topology using silicon micromachining.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</a:rPr>
              <a:t>Compact, light weight and low power consumption system for planetary and astrophysics applications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/>
            </a:endParaRPr>
          </a:p>
          <a:p>
            <a:pPr defTabSz="342900"/>
            <a:r>
              <a:rPr lang="en-US" b="1" u="sng" dirty="0">
                <a:solidFill>
                  <a:srgbClr val="0070C0"/>
                </a:solidFill>
                <a:latin typeface="Arial"/>
              </a:rPr>
              <a:t>Innovation:</a:t>
            </a:r>
          </a:p>
          <a:p>
            <a:pPr defTabSz="342900"/>
            <a:r>
              <a:rPr lang="en-US" dirty="0">
                <a:latin typeface="Arial" charset="0"/>
              </a:rPr>
              <a:t>First ever electronic beam scanning system at these frequencies</a:t>
            </a:r>
            <a:r>
              <a:rPr lang="en-US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(500-600 GHz)</a:t>
            </a:r>
          </a:p>
          <a:p>
            <a:pPr defTabSz="342900"/>
            <a:endParaRPr lang="en-US" b="1" dirty="0">
              <a:solidFill>
                <a:prstClr val="black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EB810-429A-4814-B887-D65139ED79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49878" y="472583"/>
            <a:ext cx="8248663" cy="430183"/>
          </a:xfrm>
        </p:spPr>
        <p:txBody>
          <a:bodyPr/>
          <a:lstStyle/>
          <a:p>
            <a:r>
              <a:rPr lang="en-US" dirty="0"/>
              <a:t>Methodology: MEMS-based phased array concept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729682-B3AD-4507-A4D6-B9DAAE0EF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3"/>
          <a:stretch/>
        </p:blipFill>
        <p:spPr>
          <a:xfrm>
            <a:off x="5187821" y="1413026"/>
            <a:ext cx="3732245" cy="305407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392394-05ED-4B46-A470-929490474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7078" y="1890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6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"/>
    </mc:Choice>
    <mc:Fallback>
      <p:transition spd="slow" advTm="3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F02F40-4983-4811-A14E-6305A1C537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38"/>
          <a:stretch/>
        </p:blipFill>
        <p:spPr>
          <a:xfrm>
            <a:off x="5104467" y="241561"/>
            <a:ext cx="2046917" cy="3219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8A3C9-E4A1-4082-8951-EEB9D8676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79" y="2479026"/>
            <a:ext cx="1957438" cy="585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E5144F-A79A-4479-AC09-0A41B4EB9F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82" y="2190790"/>
            <a:ext cx="2067706" cy="169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D7924A-F420-45CF-BB1C-F95984E407A0}"/>
              </a:ext>
            </a:extLst>
          </p:cNvPr>
          <p:cNvSpPr/>
          <p:nvPr/>
        </p:nvSpPr>
        <p:spPr>
          <a:xfrm>
            <a:off x="90342" y="2165488"/>
            <a:ext cx="4446775" cy="2208391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9EFDC54-F2C3-4017-9CA5-5BF00B6EC887}"/>
              </a:ext>
            </a:extLst>
          </p:cNvPr>
          <p:cNvGrpSpPr>
            <a:grpSpLocks noChangeAspect="1"/>
          </p:cNvGrpSpPr>
          <p:nvPr/>
        </p:nvGrpSpPr>
        <p:grpSpPr>
          <a:xfrm>
            <a:off x="372147" y="3246903"/>
            <a:ext cx="1819252" cy="713499"/>
            <a:chOff x="417250" y="2756645"/>
            <a:chExt cx="8186335" cy="2658734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617D9A26-1ED2-4163-8CAE-5D292A8AB3E2}"/>
                </a:ext>
              </a:extLst>
            </p:cNvPr>
            <p:cNvSpPr/>
            <p:nvPr/>
          </p:nvSpPr>
          <p:spPr>
            <a:xfrm>
              <a:off x="435006" y="3141280"/>
              <a:ext cx="7395099" cy="2078790"/>
            </a:xfrm>
            <a:custGeom>
              <a:avLst/>
              <a:gdLst>
                <a:gd name="connsiteX0" fmla="*/ 0 w 7395099"/>
                <a:gd name="connsiteY0" fmla="*/ 2078790 h 2078790"/>
                <a:gd name="connsiteX1" fmla="*/ 0 w 7395099"/>
                <a:gd name="connsiteY1" fmla="*/ 2078790 h 2078790"/>
                <a:gd name="connsiteX2" fmla="*/ 568171 w 7395099"/>
                <a:gd name="connsiteY2" fmla="*/ 1847970 h 2078790"/>
                <a:gd name="connsiteX3" fmla="*/ 1784411 w 7395099"/>
                <a:gd name="connsiteY3" fmla="*/ 1359699 h 2078790"/>
                <a:gd name="connsiteX4" fmla="*/ 2334827 w 7395099"/>
                <a:gd name="connsiteY4" fmla="*/ 1155512 h 2078790"/>
                <a:gd name="connsiteX5" fmla="*/ 2849732 w 7395099"/>
                <a:gd name="connsiteY5" fmla="*/ 960203 h 2078790"/>
                <a:gd name="connsiteX6" fmla="*/ 3897297 w 7395099"/>
                <a:gd name="connsiteY6" fmla="*/ 667240 h 2078790"/>
                <a:gd name="connsiteX7" fmla="*/ 4367813 w 7395099"/>
                <a:gd name="connsiteY7" fmla="*/ 525198 h 2078790"/>
                <a:gd name="connsiteX8" fmla="*/ 5184559 w 7395099"/>
                <a:gd name="connsiteY8" fmla="*/ 347644 h 2078790"/>
                <a:gd name="connsiteX9" fmla="*/ 5495277 w 7395099"/>
                <a:gd name="connsiteY9" fmla="*/ 294378 h 2078790"/>
                <a:gd name="connsiteX10" fmla="*/ 5948039 w 7395099"/>
                <a:gd name="connsiteY10" fmla="*/ 205602 h 2078790"/>
                <a:gd name="connsiteX11" fmla="*/ 6365289 w 7395099"/>
                <a:gd name="connsiteY11" fmla="*/ 125703 h 2078790"/>
                <a:gd name="connsiteX12" fmla="*/ 6489577 w 7395099"/>
                <a:gd name="connsiteY12" fmla="*/ 90192 h 2078790"/>
                <a:gd name="connsiteX13" fmla="*/ 6676008 w 7395099"/>
                <a:gd name="connsiteY13" fmla="*/ 72437 h 2078790"/>
                <a:gd name="connsiteX14" fmla="*/ 6968971 w 7395099"/>
                <a:gd name="connsiteY14" fmla="*/ 10293 h 2078790"/>
                <a:gd name="connsiteX15" fmla="*/ 7377344 w 7395099"/>
                <a:gd name="connsiteY15" fmla="*/ 45803 h 2078790"/>
                <a:gd name="connsiteX16" fmla="*/ 7395099 w 7395099"/>
                <a:gd name="connsiteY16" fmla="*/ 63559 h 2078790"/>
                <a:gd name="connsiteX17" fmla="*/ 7368466 w 7395099"/>
                <a:gd name="connsiteY17" fmla="*/ 187846 h 2078790"/>
                <a:gd name="connsiteX18" fmla="*/ 7350711 w 7395099"/>
                <a:gd name="connsiteY18" fmla="*/ 214479 h 2078790"/>
                <a:gd name="connsiteX19" fmla="*/ 7288567 w 7395099"/>
                <a:gd name="connsiteY19" fmla="*/ 267745 h 2078790"/>
                <a:gd name="connsiteX20" fmla="*/ 7226423 w 7395099"/>
                <a:gd name="connsiteY20" fmla="*/ 303256 h 2078790"/>
                <a:gd name="connsiteX21" fmla="*/ 7102136 w 7395099"/>
                <a:gd name="connsiteY21" fmla="*/ 383155 h 2078790"/>
                <a:gd name="connsiteX22" fmla="*/ 7039992 w 7395099"/>
                <a:gd name="connsiteY22" fmla="*/ 418666 h 2078790"/>
                <a:gd name="connsiteX23" fmla="*/ 6942338 w 7395099"/>
                <a:gd name="connsiteY23" fmla="*/ 445299 h 2078790"/>
                <a:gd name="connsiteX24" fmla="*/ 6773662 w 7395099"/>
                <a:gd name="connsiteY24" fmla="*/ 489687 h 2078790"/>
                <a:gd name="connsiteX25" fmla="*/ 6667130 w 7395099"/>
                <a:gd name="connsiteY25" fmla="*/ 507442 h 2078790"/>
                <a:gd name="connsiteX26" fmla="*/ 6454066 w 7395099"/>
                <a:gd name="connsiteY26" fmla="*/ 516320 h 2078790"/>
                <a:gd name="connsiteX27" fmla="*/ 6454066 w 7395099"/>
                <a:gd name="connsiteY27" fmla="*/ 551831 h 2078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395099" h="2078790">
                  <a:moveTo>
                    <a:pt x="0" y="2078790"/>
                  </a:moveTo>
                  <a:lnTo>
                    <a:pt x="0" y="2078790"/>
                  </a:lnTo>
                  <a:cubicBezTo>
                    <a:pt x="272880" y="2024215"/>
                    <a:pt x="-11977" y="2087927"/>
                    <a:pt x="568171" y="1847970"/>
                  </a:cubicBezTo>
                  <a:cubicBezTo>
                    <a:pt x="971866" y="1680997"/>
                    <a:pt x="1377675" y="1519123"/>
                    <a:pt x="1784411" y="1359699"/>
                  </a:cubicBezTo>
                  <a:cubicBezTo>
                    <a:pt x="1966605" y="1288286"/>
                    <a:pt x="2151597" y="1224223"/>
                    <a:pt x="2334827" y="1155512"/>
                  </a:cubicBezTo>
                  <a:cubicBezTo>
                    <a:pt x="2506706" y="1091057"/>
                    <a:pt x="2672948" y="1009643"/>
                    <a:pt x="2849732" y="960203"/>
                  </a:cubicBezTo>
                  <a:lnTo>
                    <a:pt x="3897297" y="667240"/>
                  </a:lnTo>
                  <a:cubicBezTo>
                    <a:pt x="4054788" y="622111"/>
                    <a:pt x="4205771" y="549332"/>
                    <a:pt x="4367813" y="525198"/>
                  </a:cubicBezTo>
                  <a:cubicBezTo>
                    <a:pt x="5236849" y="395767"/>
                    <a:pt x="4339776" y="548281"/>
                    <a:pt x="5184559" y="347644"/>
                  </a:cubicBezTo>
                  <a:cubicBezTo>
                    <a:pt x="5286799" y="323362"/>
                    <a:pt x="5392049" y="314040"/>
                    <a:pt x="5495277" y="294378"/>
                  </a:cubicBezTo>
                  <a:cubicBezTo>
                    <a:pt x="5941524" y="209379"/>
                    <a:pt x="5554284" y="269701"/>
                    <a:pt x="5948039" y="205602"/>
                  </a:cubicBezTo>
                  <a:cubicBezTo>
                    <a:pt x="6120837" y="177472"/>
                    <a:pt x="6184374" y="177393"/>
                    <a:pt x="6365289" y="125703"/>
                  </a:cubicBezTo>
                  <a:cubicBezTo>
                    <a:pt x="6406718" y="113866"/>
                    <a:pt x="6447109" y="97472"/>
                    <a:pt x="6489577" y="90192"/>
                  </a:cubicBezTo>
                  <a:cubicBezTo>
                    <a:pt x="6551104" y="79644"/>
                    <a:pt x="6676008" y="72437"/>
                    <a:pt x="6676008" y="72437"/>
                  </a:cubicBezTo>
                  <a:cubicBezTo>
                    <a:pt x="6908971" y="11663"/>
                    <a:pt x="6810203" y="26169"/>
                    <a:pt x="6968971" y="10293"/>
                  </a:cubicBezTo>
                  <a:cubicBezTo>
                    <a:pt x="7146111" y="14721"/>
                    <a:pt x="7251335" y="-32953"/>
                    <a:pt x="7377344" y="45803"/>
                  </a:cubicBezTo>
                  <a:cubicBezTo>
                    <a:pt x="7384442" y="50239"/>
                    <a:pt x="7389181" y="57640"/>
                    <a:pt x="7395099" y="63559"/>
                  </a:cubicBezTo>
                  <a:cubicBezTo>
                    <a:pt x="7386221" y="104988"/>
                    <a:pt x="7380421" y="147198"/>
                    <a:pt x="7368466" y="187846"/>
                  </a:cubicBezTo>
                  <a:cubicBezTo>
                    <a:pt x="7365455" y="198082"/>
                    <a:pt x="7357542" y="206282"/>
                    <a:pt x="7350711" y="214479"/>
                  </a:cubicBezTo>
                  <a:cubicBezTo>
                    <a:pt x="7334574" y="233843"/>
                    <a:pt x="7309421" y="254474"/>
                    <a:pt x="7288567" y="267745"/>
                  </a:cubicBezTo>
                  <a:cubicBezTo>
                    <a:pt x="7268439" y="280554"/>
                    <a:pt x="7246709" y="290698"/>
                    <a:pt x="7226423" y="303256"/>
                  </a:cubicBezTo>
                  <a:cubicBezTo>
                    <a:pt x="7184546" y="329180"/>
                    <a:pt x="7144013" y="357231"/>
                    <a:pt x="7102136" y="383155"/>
                  </a:cubicBezTo>
                  <a:cubicBezTo>
                    <a:pt x="7081850" y="395713"/>
                    <a:pt x="7062228" y="410019"/>
                    <a:pt x="7039992" y="418666"/>
                  </a:cubicBezTo>
                  <a:cubicBezTo>
                    <a:pt x="7008546" y="430895"/>
                    <a:pt x="6974347" y="434630"/>
                    <a:pt x="6942338" y="445299"/>
                  </a:cubicBezTo>
                  <a:cubicBezTo>
                    <a:pt x="6766788" y="503815"/>
                    <a:pt x="6937276" y="466314"/>
                    <a:pt x="6773662" y="489687"/>
                  </a:cubicBezTo>
                  <a:cubicBezTo>
                    <a:pt x="6738023" y="494778"/>
                    <a:pt x="6703099" y="505943"/>
                    <a:pt x="6667130" y="507442"/>
                  </a:cubicBezTo>
                  <a:lnTo>
                    <a:pt x="6454066" y="516320"/>
                  </a:lnTo>
                  <a:cubicBezTo>
                    <a:pt x="6442478" y="518734"/>
                    <a:pt x="6454066" y="539994"/>
                    <a:pt x="6454066" y="551831"/>
                  </a:cubicBezTo>
                </a:path>
              </a:pathLst>
            </a:cu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A5CD96F-F0CA-4C11-84CB-F8D50DA60847}"/>
                </a:ext>
              </a:extLst>
            </p:cNvPr>
            <p:cNvSpPr/>
            <p:nvPr/>
          </p:nvSpPr>
          <p:spPr>
            <a:xfrm>
              <a:off x="417250" y="3826276"/>
              <a:ext cx="8167457" cy="1589103"/>
            </a:xfrm>
            <a:custGeom>
              <a:avLst/>
              <a:gdLst>
                <a:gd name="connsiteX0" fmla="*/ 0 w 8167457"/>
                <a:gd name="connsiteY0" fmla="*/ 1376039 h 1589103"/>
                <a:gd name="connsiteX1" fmla="*/ 6498455 w 8167457"/>
                <a:gd name="connsiteY1" fmla="*/ 0 h 1589103"/>
                <a:gd name="connsiteX2" fmla="*/ 8167457 w 8167457"/>
                <a:gd name="connsiteY2" fmla="*/ 204186 h 1589103"/>
                <a:gd name="connsiteX3" fmla="*/ 1722268 w 8167457"/>
                <a:gd name="connsiteY3" fmla="*/ 1589103 h 1589103"/>
                <a:gd name="connsiteX4" fmla="*/ 0 w 8167457"/>
                <a:gd name="connsiteY4" fmla="*/ 1376039 h 1589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67457" h="1589103">
                  <a:moveTo>
                    <a:pt x="0" y="1376039"/>
                  </a:moveTo>
                  <a:lnTo>
                    <a:pt x="6498455" y="0"/>
                  </a:lnTo>
                  <a:lnTo>
                    <a:pt x="8167457" y="204186"/>
                  </a:lnTo>
                  <a:lnTo>
                    <a:pt x="1722268" y="1589103"/>
                  </a:lnTo>
                  <a:lnTo>
                    <a:pt x="0" y="1376039"/>
                  </a:lnTo>
                  <a:close/>
                </a:path>
              </a:pathLst>
            </a:custGeom>
            <a:solidFill>
              <a:srgbClr val="EFEFA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8478EF4A-02CA-43DE-8F4C-6D2A34636674}"/>
                </a:ext>
              </a:extLst>
            </p:cNvPr>
            <p:cNvSpPr/>
            <p:nvPr/>
          </p:nvSpPr>
          <p:spPr>
            <a:xfrm>
              <a:off x="426128" y="2760955"/>
              <a:ext cx="6498455" cy="2441360"/>
            </a:xfrm>
            <a:custGeom>
              <a:avLst/>
              <a:gdLst>
                <a:gd name="connsiteX0" fmla="*/ 0 w 6498455"/>
                <a:gd name="connsiteY0" fmla="*/ 1393795 h 2441360"/>
                <a:gd name="connsiteX1" fmla="*/ 6498455 w 6498455"/>
                <a:gd name="connsiteY1" fmla="*/ 0 h 2441360"/>
                <a:gd name="connsiteX2" fmla="*/ 6489577 w 6498455"/>
                <a:gd name="connsiteY2" fmla="*/ 1056443 h 2441360"/>
                <a:gd name="connsiteX3" fmla="*/ 17755 w 6498455"/>
                <a:gd name="connsiteY3" fmla="*/ 2441360 h 2441360"/>
                <a:gd name="connsiteX4" fmla="*/ 0 w 6498455"/>
                <a:gd name="connsiteY4" fmla="*/ 1393795 h 244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8455" h="2441360">
                  <a:moveTo>
                    <a:pt x="0" y="1393795"/>
                  </a:moveTo>
                  <a:lnTo>
                    <a:pt x="6498455" y="0"/>
                  </a:lnTo>
                  <a:cubicBezTo>
                    <a:pt x="6495496" y="352148"/>
                    <a:pt x="6492536" y="704295"/>
                    <a:pt x="6489577" y="1056443"/>
                  </a:cubicBezTo>
                  <a:lnTo>
                    <a:pt x="17755" y="2441360"/>
                  </a:lnTo>
                  <a:lnTo>
                    <a:pt x="0" y="1393795"/>
                  </a:lnTo>
                  <a:close/>
                </a:path>
              </a:pathLst>
            </a:custGeom>
            <a:solidFill>
              <a:srgbClr val="FEFEAD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795FB5C6-CCDB-4E27-AF19-2A822C3C106E}"/>
                </a:ext>
              </a:extLst>
            </p:cNvPr>
            <p:cNvSpPr/>
            <p:nvPr/>
          </p:nvSpPr>
          <p:spPr>
            <a:xfrm>
              <a:off x="445105" y="2756645"/>
              <a:ext cx="8158480" cy="1584960"/>
            </a:xfrm>
            <a:custGeom>
              <a:avLst/>
              <a:gdLst>
                <a:gd name="connsiteX0" fmla="*/ 0 w 8158480"/>
                <a:gd name="connsiteY0" fmla="*/ 1381760 h 1584960"/>
                <a:gd name="connsiteX1" fmla="*/ 6492240 w 8158480"/>
                <a:gd name="connsiteY1" fmla="*/ 0 h 1584960"/>
                <a:gd name="connsiteX2" fmla="*/ 8158480 w 8158480"/>
                <a:gd name="connsiteY2" fmla="*/ 203200 h 1584960"/>
                <a:gd name="connsiteX3" fmla="*/ 1686560 w 8158480"/>
                <a:gd name="connsiteY3" fmla="*/ 1584960 h 1584960"/>
                <a:gd name="connsiteX4" fmla="*/ 0 w 8158480"/>
                <a:gd name="connsiteY4" fmla="*/ 1381760 h 1584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58480" h="1584960">
                  <a:moveTo>
                    <a:pt x="0" y="1381760"/>
                  </a:moveTo>
                  <a:lnTo>
                    <a:pt x="6492240" y="0"/>
                  </a:lnTo>
                  <a:lnTo>
                    <a:pt x="8158480" y="203200"/>
                  </a:lnTo>
                  <a:lnTo>
                    <a:pt x="1686560" y="1584960"/>
                  </a:lnTo>
                  <a:lnTo>
                    <a:pt x="0" y="1381760"/>
                  </a:lnTo>
                  <a:close/>
                </a:path>
              </a:pathLst>
            </a:custGeom>
            <a:solidFill>
              <a:srgbClr val="EFEFA0">
                <a:alpha val="45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F2EC21-0405-414B-89D9-78DD7B3D7E28}"/>
                </a:ext>
              </a:extLst>
            </p:cNvPr>
            <p:cNvCxnSpPr>
              <a:stCxn id="13" idx="3"/>
              <a:endCxn id="11" idx="3"/>
            </p:cNvCxnSpPr>
            <p:nvPr/>
          </p:nvCxnSpPr>
          <p:spPr>
            <a:xfrm>
              <a:off x="2131665" y="4341605"/>
              <a:ext cx="7853" cy="1073774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D36B444-24B0-4DAA-AEAE-70E3EAF6E9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9FAAC"/>
              </a:clrFrom>
              <a:clrTo>
                <a:srgbClr val="F9FAAC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89924" l="29299" r="69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20" b="31428"/>
          <a:stretch/>
        </p:blipFill>
        <p:spPr>
          <a:xfrm rot="21413189">
            <a:off x="57872" y="3081237"/>
            <a:ext cx="2384454" cy="553269"/>
          </a:xfrm>
          <a:prstGeom prst="rect">
            <a:avLst/>
          </a:prstGeom>
        </p:spPr>
      </p:pic>
      <p:sp>
        <p:nvSpPr>
          <p:cNvPr id="16" name="Freeform 28">
            <a:extLst>
              <a:ext uri="{FF2B5EF4-FFF2-40B4-BE49-F238E27FC236}">
                <a16:creationId xmlns:a16="http://schemas.microsoft.com/office/drawing/2014/main" id="{54CDDC0D-5615-41CC-A95E-B3966A6D216F}"/>
              </a:ext>
            </a:extLst>
          </p:cNvPr>
          <p:cNvSpPr/>
          <p:nvPr/>
        </p:nvSpPr>
        <p:spPr>
          <a:xfrm>
            <a:off x="750953" y="3300888"/>
            <a:ext cx="1453781" cy="662714"/>
          </a:xfrm>
          <a:custGeom>
            <a:avLst/>
            <a:gdLst>
              <a:gd name="connsiteX0" fmla="*/ 0 w 6025116"/>
              <a:gd name="connsiteY0" fmla="*/ 1290083 h 2296632"/>
              <a:gd name="connsiteX1" fmla="*/ 6025116 w 6025116"/>
              <a:gd name="connsiteY1" fmla="*/ 0 h 2296632"/>
              <a:gd name="connsiteX2" fmla="*/ 6010939 w 6025116"/>
              <a:gd name="connsiteY2" fmla="*/ 992372 h 2296632"/>
              <a:gd name="connsiteX3" fmla="*/ 7088 w 6025116"/>
              <a:gd name="connsiteY3" fmla="*/ 2296632 h 2296632"/>
              <a:gd name="connsiteX4" fmla="*/ 0 w 6025116"/>
              <a:gd name="connsiteY4" fmla="*/ 1290083 h 2296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5116" h="2296632">
                <a:moveTo>
                  <a:pt x="0" y="1290083"/>
                </a:moveTo>
                <a:lnTo>
                  <a:pt x="6025116" y="0"/>
                </a:lnTo>
                <a:lnTo>
                  <a:pt x="6010939" y="992372"/>
                </a:lnTo>
                <a:lnTo>
                  <a:pt x="7088" y="2296632"/>
                </a:lnTo>
                <a:cubicBezTo>
                  <a:pt x="4725" y="1961116"/>
                  <a:pt x="2363" y="1625599"/>
                  <a:pt x="0" y="1290083"/>
                </a:cubicBezTo>
                <a:close/>
              </a:path>
            </a:pathLst>
          </a:custGeom>
          <a:solidFill>
            <a:srgbClr val="FEFEAD">
              <a:alpha val="53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Freeform 35">
            <a:extLst>
              <a:ext uri="{FF2B5EF4-FFF2-40B4-BE49-F238E27FC236}">
                <a16:creationId xmlns:a16="http://schemas.microsoft.com/office/drawing/2014/main" id="{E9847744-76FC-4FF9-A8E1-0FDE6F2B84B0}"/>
              </a:ext>
            </a:extLst>
          </p:cNvPr>
          <p:cNvSpPr/>
          <p:nvPr/>
        </p:nvSpPr>
        <p:spPr>
          <a:xfrm>
            <a:off x="686850" y="3233949"/>
            <a:ext cx="1408402" cy="396608"/>
          </a:xfrm>
          <a:custGeom>
            <a:avLst/>
            <a:gdLst>
              <a:gd name="connsiteX0" fmla="*/ 0 w 6798365"/>
              <a:gd name="connsiteY0" fmla="*/ 1255170 h 1374440"/>
              <a:gd name="connsiteX1" fmla="*/ 5969157 w 6798365"/>
              <a:gd name="connsiteY1" fmla="*/ 0 h 1374440"/>
              <a:gd name="connsiteX2" fmla="*/ 6798365 w 6798365"/>
              <a:gd name="connsiteY2" fmla="*/ 85193 h 1374440"/>
              <a:gd name="connsiteX3" fmla="*/ 817848 w 6798365"/>
              <a:gd name="connsiteY3" fmla="*/ 1374440 h 1374440"/>
              <a:gd name="connsiteX4" fmla="*/ 0 w 6798365"/>
              <a:gd name="connsiteY4" fmla="*/ 1255170 h 137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8365" h="1374440">
                <a:moveTo>
                  <a:pt x="0" y="1255170"/>
                </a:moveTo>
                <a:lnTo>
                  <a:pt x="5969157" y="0"/>
                </a:lnTo>
                <a:lnTo>
                  <a:pt x="6798365" y="85193"/>
                </a:lnTo>
                <a:lnTo>
                  <a:pt x="817848" y="1374440"/>
                </a:lnTo>
                <a:lnTo>
                  <a:pt x="0" y="1255170"/>
                </a:lnTo>
                <a:close/>
              </a:path>
            </a:pathLst>
          </a:custGeom>
          <a:solidFill>
            <a:srgbClr val="FEFEAD">
              <a:alpha val="5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B9B5C-54D4-4F01-BE00-337A5E833D22}"/>
              </a:ext>
            </a:extLst>
          </p:cNvPr>
          <p:cNvSpPr txBox="1"/>
          <p:nvPr/>
        </p:nvSpPr>
        <p:spPr>
          <a:xfrm>
            <a:off x="130581" y="2185852"/>
            <a:ext cx="2239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</a:rPr>
              <a:t>MEMS Phase Shifter</a:t>
            </a:r>
          </a:p>
        </p:txBody>
      </p: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B11C5513-ACBD-49CF-960B-FC060B5BA7D5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4537117" y="1851195"/>
            <a:ext cx="567350" cy="1418489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EF7EBF-9DC6-49E1-90EA-6D5D1D196DC4}"/>
              </a:ext>
            </a:extLst>
          </p:cNvPr>
          <p:cNvGrpSpPr/>
          <p:nvPr/>
        </p:nvGrpSpPr>
        <p:grpSpPr>
          <a:xfrm>
            <a:off x="7071842" y="539183"/>
            <a:ext cx="1941577" cy="2478797"/>
            <a:chOff x="7126609" y="1162811"/>
            <a:chExt cx="1941577" cy="247879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D005F1-ABFA-4DE7-B8F8-A375EDE5A3D9}"/>
                </a:ext>
              </a:extLst>
            </p:cNvPr>
            <p:cNvSpPr txBox="1"/>
            <p:nvPr/>
          </p:nvSpPr>
          <p:spPr>
            <a:xfrm>
              <a:off x="7722013" y="1195166"/>
              <a:ext cx="12641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70C0"/>
                  </a:solidFill>
                </a:rPr>
                <a:t>2×2 Array Feed Network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F545043-51B8-4FE2-94BB-F06C53BA2AAB}"/>
                </a:ext>
              </a:extLst>
            </p:cNvPr>
            <p:cNvGrpSpPr/>
            <p:nvPr/>
          </p:nvGrpSpPr>
          <p:grpSpPr>
            <a:xfrm>
              <a:off x="7126609" y="1162811"/>
              <a:ext cx="1941577" cy="2478797"/>
              <a:chOff x="7262068" y="1151760"/>
              <a:chExt cx="1797473" cy="2478797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3C515C1-D3EC-4F35-96E1-18976E440F1F}"/>
                  </a:ext>
                </a:extLst>
              </p:cNvPr>
              <p:cNvSpPr/>
              <p:nvPr/>
            </p:nvSpPr>
            <p:spPr>
              <a:xfrm>
                <a:off x="7615238" y="1151760"/>
                <a:ext cx="1444303" cy="2478797"/>
              </a:xfrm>
              <a:prstGeom prst="round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8" name="Content Placeholder 9">
                <a:extLst>
                  <a:ext uri="{FF2B5EF4-FFF2-40B4-BE49-F238E27FC236}">
                    <a16:creationId xmlns:a16="http://schemas.microsoft.com/office/drawing/2014/main" id="{49E022DC-5286-457F-BF94-AEF01D10CC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7677" t="7682" r="9387" b="5160"/>
              <a:stretch/>
            </p:blipFill>
            <p:spPr>
              <a:xfrm>
                <a:off x="7827821" y="2787986"/>
                <a:ext cx="1092386" cy="723049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BCFE50-EFA8-4CEF-BEDF-4F7045ECFEB9}"/>
                  </a:ext>
                </a:extLst>
              </p:cNvPr>
              <p:cNvGrpSpPr/>
              <p:nvPr/>
            </p:nvGrpSpPr>
            <p:grpSpPr>
              <a:xfrm>
                <a:off x="7769829" y="1678813"/>
                <a:ext cx="1150377" cy="1075256"/>
                <a:chOff x="3014505" y="955561"/>
                <a:chExt cx="6652004" cy="5810581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50B8F09-08AC-409A-B6BD-3B8DD43181B9}"/>
                    </a:ext>
                  </a:extLst>
                </p:cNvPr>
                <p:cNvSpPr/>
                <p:nvPr/>
              </p:nvSpPr>
              <p:spPr>
                <a:xfrm>
                  <a:off x="3014505" y="955561"/>
                  <a:ext cx="6652004" cy="5810581"/>
                </a:xfrm>
                <a:prstGeom prst="rect">
                  <a:avLst/>
                </a:prstGeom>
                <a:solidFill>
                  <a:srgbClr val="C19C6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D0F483C0-CA5D-4FF7-ACA7-454E951B4CB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678682" y="895508"/>
                  <a:ext cx="5276288" cy="6054579"/>
                  <a:chOff x="-11941138" y="-16655129"/>
                  <a:chExt cx="35175257" cy="40363859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1E037E77-C90A-4072-A8B2-2D09DC35CD43}"/>
                      </a:ext>
                    </a:extLst>
                  </p:cNvPr>
                  <p:cNvSpPr/>
                  <p:nvPr/>
                </p:nvSpPr>
                <p:spPr>
                  <a:xfrm>
                    <a:off x="6640457" y="354058"/>
                    <a:ext cx="6840000" cy="6840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C1EA489C-8D8C-4A5B-93E6-B523AC92184B}"/>
                      </a:ext>
                    </a:extLst>
                  </p:cNvPr>
                  <p:cNvSpPr/>
                  <p:nvPr/>
                </p:nvSpPr>
                <p:spPr>
                  <a:xfrm>
                    <a:off x="-2677807" y="1772493"/>
                    <a:ext cx="16200000" cy="6840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142A9759-B3FF-4EC9-9234-CA0CA072F162}"/>
                      </a:ext>
                    </a:extLst>
                  </p:cNvPr>
                  <p:cNvSpPr/>
                  <p:nvPr/>
                </p:nvSpPr>
                <p:spPr>
                  <a:xfrm>
                    <a:off x="-2641344" y="4456667"/>
                    <a:ext cx="16200000" cy="6840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0516B0B4-87D6-433D-BEB5-EC7A425BDC51}"/>
                      </a:ext>
                    </a:extLst>
                  </p:cNvPr>
                  <p:cNvSpPr/>
                  <p:nvPr/>
                </p:nvSpPr>
                <p:spPr>
                  <a:xfrm>
                    <a:off x="6640454" y="370967"/>
                    <a:ext cx="1368000" cy="6840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3B353EB5-9719-4AFF-8178-24F912C9D98F}"/>
                      </a:ext>
                    </a:extLst>
                  </p:cNvPr>
                  <p:cNvSpPr/>
                  <p:nvPr/>
                </p:nvSpPr>
                <p:spPr>
                  <a:xfrm>
                    <a:off x="5518680" y="1817196"/>
                    <a:ext cx="684000" cy="13680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817550C2-A265-4505-A945-55FFC800136B}"/>
                      </a:ext>
                    </a:extLst>
                  </p:cNvPr>
                  <p:cNvSpPr/>
                  <p:nvPr/>
                </p:nvSpPr>
                <p:spPr>
                  <a:xfrm>
                    <a:off x="5502432" y="3815161"/>
                    <a:ext cx="684000" cy="13680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46787E55-EB13-46A9-8C7F-DB6970B73B7F}"/>
                      </a:ext>
                    </a:extLst>
                  </p:cNvPr>
                  <p:cNvSpPr/>
                  <p:nvPr/>
                </p:nvSpPr>
                <p:spPr>
                  <a:xfrm>
                    <a:off x="5502432" y="2897191"/>
                    <a:ext cx="684000" cy="13680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9" name="Block Arc 38">
                    <a:extLst>
                      <a:ext uri="{FF2B5EF4-FFF2-40B4-BE49-F238E27FC236}">
                        <a16:creationId xmlns:a16="http://schemas.microsoft.com/office/drawing/2014/main" id="{114DE113-D692-4AC0-B4B4-1E87A717546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2454631" y="454877"/>
                    <a:ext cx="2084148" cy="1882508"/>
                  </a:xfrm>
                  <a:prstGeom prst="blockArc">
                    <a:avLst>
                      <a:gd name="adj1" fmla="val 10760341"/>
                      <a:gd name="adj2" fmla="val 92152"/>
                      <a:gd name="adj3" fmla="val 36431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0" name="Block Arc 39">
                    <a:extLst>
                      <a:ext uri="{FF2B5EF4-FFF2-40B4-BE49-F238E27FC236}">
                        <a16:creationId xmlns:a16="http://schemas.microsoft.com/office/drawing/2014/main" id="{F1B516C5-CF3D-4C61-9DA8-BC9F7484A0F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2474846" y="4557488"/>
                    <a:ext cx="2084148" cy="1882508"/>
                  </a:xfrm>
                  <a:prstGeom prst="blockArc">
                    <a:avLst>
                      <a:gd name="adj1" fmla="val 10760341"/>
                      <a:gd name="adj2" fmla="val 92152"/>
                      <a:gd name="adj3" fmla="val 36431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1" name="Block Arc 40">
                    <a:extLst>
                      <a:ext uri="{FF2B5EF4-FFF2-40B4-BE49-F238E27FC236}">
                        <a16:creationId xmlns:a16="http://schemas.microsoft.com/office/drawing/2014/main" id="{CA76208C-F99B-4634-9497-1B621327CFC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-3661845" y="454876"/>
                    <a:ext cx="2084148" cy="1882508"/>
                  </a:xfrm>
                  <a:prstGeom prst="blockArc">
                    <a:avLst>
                      <a:gd name="adj1" fmla="val 10760341"/>
                      <a:gd name="adj2" fmla="val 92152"/>
                      <a:gd name="adj3" fmla="val 36431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2" name="Block Arc 41">
                    <a:extLst>
                      <a:ext uri="{FF2B5EF4-FFF2-40B4-BE49-F238E27FC236}">
                        <a16:creationId xmlns:a16="http://schemas.microsoft.com/office/drawing/2014/main" id="{D1A9A0EB-7B70-4EF5-92BF-E0161A5988B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-3641630" y="4557488"/>
                    <a:ext cx="2084148" cy="1882508"/>
                  </a:xfrm>
                  <a:prstGeom prst="blockArc">
                    <a:avLst>
                      <a:gd name="adj1" fmla="val 10760341"/>
                      <a:gd name="adj2" fmla="val 92152"/>
                      <a:gd name="adj3" fmla="val 36431"/>
                    </a:avLst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9F21CBD7-DBA6-4341-936F-AFDE5DF259BC}"/>
                      </a:ext>
                    </a:extLst>
                  </p:cNvPr>
                  <p:cNvSpPr/>
                  <p:nvPr/>
                </p:nvSpPr>
                <p:spPr>
                  <a:xfrm>
                    <a:off x="-2599557" y="343906"/>
                    <a:ext cx="6840000" cy="6840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038F216-23FD-4CD0-A439-959FEC37298B}"/>
                      </a:ext>
                    </a:extLst>
                  </p:cNvPr>
                  <p:cNvSpPr/>
                  <p:nvPr/>
                </p:nvSpPr>
                <p:spPr>
                  <a:xfrm>
                    <a:off x="-2599557" y="5875721"/>
                    <a:ext cx="6840000" cy="6840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BF28A36C-85A9-4E80-BC9C-0DC973413CC4}"/>
                      </a:ext>
                    </a:extLst>
                  </p:cNvPr>
                  <p:cNvSpPr/>
                  <p:nvPr/>
                </p:nvSpPr>
                <p:spPr>
                  <a:xfrm>
                    <a:off x="6676921" y="5875721"/>
                    <a:ext cx="6840000" cy="6840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4C7D29E4-EFE9-4A62-B810-4965BF9706D3}"/>
                      </a:ext>
                    </a:extLst>
                  </p:cNvPr>
                  <p:cNvSpPr/>
                  <p:nvPr/>
                </p:nvSpPr>
                <p:spPr>
                  <a:xfrm>
                    <a:off x="6678554" y="5871727"/>
                    <a:ext cx="1368000" cy="6840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5C35F104-8C2F-4005-8382-3542A64FD8E1}"/>
                      </a:ext>
                    </a:extLst>
                  </p:cNvPr>
                  <p:cNvSpPr/>
                  <p:nvPr/>
                </p:nvSpPr>
                <p:spPr>
                  <a:xfrm>
                    <a:off x="3632859" y="5875653"/>
                    <a:ext cx="1368000" cy="6840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65054C27-58FE-4E50-BE71-B047204F11AA}"/>
                      </a:ext>
                    </a:extLst>
                  </p:cNvPr>
                  <p:cNvSpPr/>
                  <p:nvPr/>
                </p:nvSpPr>
                <p:spPr>
                  <a:xfrm>
                    <a:off x="3632859" y="343906"/>
                    <a:ext cx="1368000" cy="6840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pic>
                <p:nvPicPr>
                  <p:cNvPr id="49" name="Picture 48">
                    <a:extLst>
                      <a:ext uri="{FF2B5EF4-FFF2-40B4-BE49-F238E27FC236}">
                        <a16:creationId xmlns:a16="http://schemas.microsoft.com/office/drawing/2014/main" id="{9E6F8B76-6C52-4F61-9A2B-6C775441A2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rightnessContrast bright="20000" contrast="40000"/>
                            </a14:imgEffect>
                          </a14:imgLayer>
                        </a14:imgProps>
                      </a:ext>
                    </a:extLst>
                  </a:blip>
                  <a:srcRect b="5676"/>
                  <a:stretch/>
                </p:blipFill>
                <p:spPr>
                  <a:xfrm rot="5400000">
                    <a:off x="-13310306" y="7113898"/>
                    <a:ext cx="17964000" cy="15225663"/>
                  </a:xfrm>
                  <a:prstGeom prst="rect">
                    <a:avLst/>
                  </a:prstGeom>
                </p:spPr>
              </p:pic>
              <p:pic>
                <p:nvPicPr>
                  <p:cNvPr id="50" name="Picture 49">
                    <a:extLst>
                      <a:ext uri="{FF2B5EF4-FFF2-40B4-BE49-F238E27FC236}">
                        <a16:creationId xmlns:a16="http://schemas.microsoft.com/office/drawing/2014/main" id="{ACA6AD09-61D2-4451-AA8F-B1167333C6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rightnessContrast bright="20000" contrast="40000"/>
                            </a14:imgEffect>
                          </a14:imgLayer>
                        </a14:imgProps>
                      </a:ext>
                    </a:extLst>
                  </a:blip>
                  <a:srcRect b="5676"/>
                  <a:stretch/>
                </p:blipFill>
                <p:spPr>
                  <a:xfrm rot="16200000" flipH="1">
                    <a:off x="6314111" y="7113898"/>
                    <a:ext cx="17964000" cy="15225663"/>
                  </a:xfrm>
                  <a:prstGeom prst="rect">
                    <a:avLst/>
                  </a:prstGeom>
                </p:spPr>
              </p:pic>
              <p:pic>
                <p:nvPicPr>
                  <p:cNvPr id="51" name="Picture 50">
                    <a:extLst>
                      <a:ext uri="{FF2B5EF4-FFF2-40B4-BE49-F238E27FC236}">
                        <a16:creationId xmlns:a16="http://schemas.microsoft.com/office/drawing/2014/main" id="{216D65EC-B19C-44CB-AFEF-FA2F07C39B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rightnessContrast bright="20000" contrast="40000"/>
                            </a14:imgEffect>
                          </a14:imgLayer>
                        </a14:imgProps>
                      </a:ext>
                    </a:extLst>
                  </a:blip>
                  <a:srcRect b="5676"/>
                  <a:stretch/>
                </p:blipFill>
                <p:spPr>
                  <a:xfrm rot="16200000" flipV="1">
                    <a:off x="-13310306" y="-15285961"/>
                    <a:ext cx="17964000" cy="15225663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>
                    <a:extLst>
                      <a:ext uri="{FF2B5EF4-FFF2-40B4-BE49-F238E27FC236}">
                        <a16:creationId xmlns:a16="http://schemas.microsoft.com/office/drawing/2014/main" id="{BA37C868-3C3C-4529-BB3D-A3133523B7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rightnessContrast bright="20000" contrast="40000"/>
                            </a14:imgEffect>
                          </a14:imgLayer>
                        </a14:imgProps>
                      </a:ext>
                    </a:extLst>
                  </a:blip>
                  <a:srcRect b="5676"/>
                  <a:stretch/>
                </p:blipFill>
                <p:spPr>
                  <a:xfrm rot="5400000" flipH="1" flipV="1">
                    <a:off x="6639288" y="-15285961"/>
                    <a:ext cx="17964000" cy="15225663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73AF8608-0059-42B9-A9CC-D3A7BB1D84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62068" y="2963332"/>
                <a:ext cx="353170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4C9A10F-B3CE-45C4-9E7A-30AE8BB2E331}"/>
              </a:ext>
            </a:extLst>
          </p:cNvPr>
          <p:cNvGrpSpPr/>
          <p:nvPr/>
        </p:nvGrpSpPr>
        <p:grpSpPr>
          <a:xfrm>
            <a:off x="53788" y="73575"/>
            <a:ext cx="5102771" cy="1900238"/>
            <a:chOff x="53788" y="88840"/>
            <a:chExt cx="5102771" cy="190023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7DE64C7-F858-4DDF-A743-AFE951ED1472}"/>
                </a:ext>
              </a:extLst>
            </p:cNvPr>
            <p:cNvSpPr/>
            <p:nvPr/>
          </p:nvSpPr>
          <p:spPr>
            <a:xfrm>
              <a:off x="53788" y="88840"/>
              <a:ext cx="4446775" cy="1900238"/>
            </a:xfrm>
            <a:prstGeom prst="round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5C5FD630-8E69-4028-9443-F38F62BA0AE6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4500563" y="1038959"/>
              <a:ext cx="655996" cy="304836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947DBFB-0249-45F0-BDF9-DD852E0C83C9}"/>
                    </a:ext>
                  </a:extLst>
                </p:cNvPr>
                <p:cNvSpPr txBox="1"/>
                <p:nvPr/>
              </p:nvSpPr>
              <p:spPr>
                <a:xfrm>
                  <a:off x="1313608" y="117539"/>
                  <a:ext cx="3262734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b="1" u="sng" dirty="0"/>
                    <a:t>Desired performance</a:t>
                  </a:r>
                  <a:r>
                    <a:rPr lang="en-US" sz="1000" b="1" dirty="0"/>
                    <a:t>: </a:t>
                  </a:r>
                  <a:r>
                    <a:rPr lang="en-US" sz="900" b="1" dirty="0"/>
                    <a:t>Beam steering : </a:t>
                  </a:r>
                  <a14:m>
                    <m:oMath xmlns:m="http://schemas.openxmlformats.org/officeDocument/2006/math">
                      <m:r>
                        <a:rPr lang="en-US" sz="9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</m:oMath>
                  </a14:m>
                  <a:r>
                    <a:rPr lang="en-US" sz="900" b="1" dirty="0"/>
                    <a:t> 20 deg, frequency bandwidth: 500 to 600 GHz (18 %), side lobe level &lt; -15 dB</a:t>
                  </a:r>
                </a:p>
                <a:p>
                  <a:endParaRPr lang="en-US" dirty="0"/>
                </a:p>
              </p:txBody>
            </p:sp>
          </mc:Choice>
          <mc:Fallback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8947DBFB-0249-45F0-BDF9-DD852E0C83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3608" y="117539"/>
                  <a:ext cx="3262734" cy="66172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D18A696-4C34-4B19-BB9D-BF2BB1BB0343}"/>
                </a:ext>
              </a:extLst>
            </p:cNvPr>
            <p:cNvSpPr txBox="1"/>
            <p:nvPr/>
          </p:nvSpPr>
          <p:spPr>
            <a:xfrm>
              <a:off x="88878" y="127587"/>
              <a:ext cx="11138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70C0"/>
                  </a:solidFill>
                </a:rPr>
                <a:t>Antenna Array</a:t>
              </a: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79B3E44F-3CD4-46B8-97FD-C1955026D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2691" y="540447"/>
              <a:ext cx="1264528" cy="987678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7E3C2D6-E471-4A56-9894-E52D932DDB5A}"/>
                </a:ext>
              </a:extLst>
            </p:cNvPr>
            <p:cNvSpPr txBox="1"/>
            <p:nvPr/>
          </p:nvSpPr>
          <p:spPr>
            <a:xfrm>
              <a:off x="202691" y="1526976"/>
              <a:ext cx="1264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2×2 Cavity backed slot antenna array</a:t>
              </a:r>
            </a:p>
          </p:txBody>
        </p:sp>
        <p:pic>
          <p:nvPicPr>
            <p:cNvPr id="68" name="Content Placeholder 5">
              <a:extLst>
                <a:ext uri="{FF2B5EF4-FFF2-40B4-BE49-F238E27FC236}">
                  <a16:creationId xmlns:a16="http://schemas.microsoft.com/office/drawing/2014/main" id="{D4B3EA7A-6DAE-4C68-9DAF-CA2E610FB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74219" y="554448"/>
              <a:ext cx="1240571" cy="124340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3F58FEB-5D15-4D26-BBAE-CD6622E92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89056" y="574884"/>
              <a:ext cx="1551750" cy="1216428"/>
            </a:xfrm>
            <a:prstGeom prst="rect">
              <a:avLst/>
            </a:prstGeom>
          </p:spPr>
        </p:pic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828A7A0-9424-4779-AFBA-7D734452AD28}"/>
              </a:ext>
            </a:extLst>
          </p:cNvPr>
          <p:cNvCxnSpPr/>
          <p:nvPr/>
        </p:nvCxnSpPr>
        <p:spPr>
          <a:xfrm flipH="1">
            <a:off x="7067356" y="2527013"/>
            <a:ext cx="23623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FCBEBF2-BF61-4A40-9621-7EF4DA09404F}"/>
              </a:ext>
            </a:extLst>
          </p:cNvPr>
          <p:cNvCxnSpPr/>
          <p:nvPr/>
        </p:nvCxnSpPr>
        <p:spPr>
          <a:xfrm flipH="1">
            <a:off x="7067356" y="2771920"/>
            <a:ext cx="23623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F7F282C-88B7-4725-ABA9-BAE7AE7BF84C}"/>
              </a:ext>
            </a:extLst>
          </p:cNvPr>
          <p:cNvCxnSpPr/>
          <p:nvPr/>
        </p:nvCxnSpPr>
        <p:spPr>
          <a:xfrm flipH="1">
            <a:off x="7071842" y="2994279"/>
            <a:ext cx="23623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E7D40E9-E0B3-41D8-8CA4-B70A561EB73E}"/>
              </a:ext>
            </a:extLst>
          </p:cNvPr>
          <p:cNvCxnSpPr/>
          <p:nvPr/>
        </p:nvCxnSpPr>
        <p:spPr>
          <a:xfrm>
            <a:off x="7297763" y="2527013"/>
            <a:ext cx="0" cy="118067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3D6C4A9A-DA5D-434E-93A7-5E77113222A6}"/>
              </a:ext>
            </a:extLst>
          </p:cNvPr>
          <p:cNvSpPr/>
          <p:nvPr/>
        </p:nvSpPr>
        <p:spPr>
          <a:xfrm>
            <a:off x="5156559" y="3707399"/>
            <a:ext cx="2625140" cy="130024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8D27F6B-BE39-4F8E-B080-DB5CBF15672A}"/>
              </a:ext>
            </a:extLst>
          </p:cNvPr>
          <p:cNvSpPr txBox="1"/>
          <p:nvPr/>
        </p:nvSpPr>
        <p:spPr>
          <a:xfrm>
            <a:off x="2105678" y="1713607"/>
            <a:ext cx="2209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Sim. Gain = 19 dB, SLL = -13 dB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EF9CD7C-2DD9-44C4-8731-9FE845D3FF37}"/>
              </a:ext>
            </a:extLst>
          </p:cNvPr>
          <p:cNvSpPr txBox="1"/>
          <p:nvPr/>
        </p:nvSpPr>
        <p:spPr>
          <a:xfrm>
            <a:off x="2275892" y="3829250"/>
            <a:ext cx="22095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Max. Phase Shift = 145 degrees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D1F34723-FBC2-442B-BD9F-D4223073FA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3697" y="3747176"/>
            <a:ext cx="627220" cy="119655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1DDD7535-B46F-481E-AACA-E5E85D531C2E}"/>
              </a:ext>
            </a:extLst>
          </p:cNvPr>
          <p:cNvSpPr txBox="1"/>
          <p:nvPr/>
        </p:nvSpPr>
        <p:spPr>
          <a:xfrm>
            <a:off x="5298952" y="4173948"/>
            <a:ext cx="1722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Silicon based receiver layers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C070FEC-B6EF-4B53-B156-651FDE0E260C}"/>
              </a:ext>
            </a:extLst>
          </p:cNvPr>
          <p:cNvSpPr txBox="1"/>
          <p:nvPr/>
        </p:nvSpPr>
        <p:spPr>
          <a:xfrm>
            <a:off x="560939" y="4143532"/>
            <a:ext cx="5425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MEMS-phase shifter designed by Dr. Sofia Rahiminejad (389R)</a:t>
            </a:r>
          </a:p>
        </p:txBody>
      </p:sp>
      <p:pic>
        <p:nvPicPr>
          <p:cNvPr id="9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8D9425-C7F1-45C6-BAD8-81173ACD0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19231" y="4571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7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0"/>
    </mc:Choice>
    <mc:Fallback>
      <p:transition spd="slow" advTm="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4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BDD3B9-A11E-2646-AFB3-9B5B4E3C0AC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4699" y="1228787"/>
            <a:ext cx="8454602" cy="3292621"/>
          </a:xfrm>
        </p:spPr>
        <p:txBody>
          <a:bodyPr/>
          <a:lstStyle/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rgbClr val="0070C0"/>
                </a:solidFill>
              </a:rPr>
              <a:t>Accomplishments versus goals</a:t>
            </a:r>
          </a:p>
          <a:p>
            <a:pPr marL="75438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MEMS phase shifters have been developed and maximum of 145 degrees phase shifts is achieved.</a:t>
            </a:r>
          </a:p>
          <a:p>
            <a:pPr marL="75438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Antenna array design work is ongoing.</a:t>
            </a:r>
          </a:p>
          <a:p>
            <a:pPr marL="112014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2×2 Array design : 19 dB gain and -13 dB side lobe level has been achieved (simulation)</a:t>
            </a:r>
          </a:p>
          <a:p>
            <a:pPr marL="112014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 options are being explored to meet the target of 20 degrees beam steering.</a:t>
            </a:r>
          </a:p>
          <a:p>
            <a:pPr marL="1120140" lvl="2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rgbClr val="0070C0"/>
                </a:solidFill>
              </a:rPr>
              <a:t>Significance</a:t>
            </a:r>
          </a:p>
          <a:p>
            <a:pPr marL="75438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First ever electronic beam scanning system at these frequencies.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open a novel type of systems for Astrophysics and Planetary applications.</a:t>
            </a: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arenR"/>
            </a:pPr>
            <a:r>
              <a:rPr lang="en-US" b="1" dirty="0">
                <a:solidFill>
                  <a:srgbClr val="0070C0"/>
                </a:solidFill>
              </a:rPr>
              <a:t>Next steps</a:t>
            </a:r>
          </a:p>
          <a:p>
            <a:pPr marL="75438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Antenna array design iteration and optimization to meet the beam scanning requirement.</a:t>
            </a:r>
          </a:p>
          <a:p>
            <a:pPr marL="75438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MEMS phase shifter design improvement to increase phase shift</a:t>
            </a: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438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System integration for larger array size (for example 16×16 or 32×32).</a:t>
            </a:r>
          </a:p>
          <a:p>
            <a:pPr marL="754380" lvl="1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lphaLcParenR"/>
            </a:pPr>
            <a:endParaRPr lang="en-US" b="1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2" y="279192"/>
            <a:ext cx="8454602" cy="43018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96DF0-352F-4EA8-8C57-6801852E4D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3" t="10489" r="1492" b="8924"/>
          <a:stretch/>
        </p:blipFill>
        <p:spPr>
          <a:xfrm>
            <a:off x="6284701" y="3184920"/>
            <a:ext cx="2514600" cy="18559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9F567E0-2E06-43C3-BD78-2CF00CCC3595}"/>
              </a:ext>
            </a:extLst>
          </p:cNvPr>
          <p:cNvCxnSpPr>
            <a:cxnSpLocks/>
          </p:cNvCxnSpPr>
          <p:nvPr/>
        </p:nvCxnSpPr>
        <p:spPr>
          <a:xfrm>
            <a:off x="5236369" y="4300538"/>
            <a:ext cx="104833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C54AD6-BBFD-471C-97A2-F9FE3C635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905" y="2506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0"/>
    </mc:Choice>
    <mc:Fallback>
      <p:transition spd="slow" advTm="5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979AD-9830-41C6-B167-9FF437496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746" y="2356658"/>
            <a:ext cx="2228507" cy="430183"/>
          </a:xfrm>
        </p:spPr>
        <p:txBody>
          <a:bodyPr/>
          <a:lstStyle/>
          <a:p>
            <a:r>
              <a:rPr lang="en-US" dirty="0"/>
              <a:t>THANK YOU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D546C3-994C-49B2-9E1F-35D56C61E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0290" y="45191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3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42647</TotalTime>
  <Words>472</Words>
  <Application>Microsoft Office PowerPoint</Application>
  <PresentationFormat>On-screen Show (16:9)</PresentationFormat>
  <Paragraphs>64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Cambria Math</vt:lpstr>
      <vt:lpstr>Tahoma</vt:lpstr>
      <vt:lpstr>Wingdings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Khanal, Subash (386H-Affiliate)</cp:lastModifiedBy>
  <cp:revision>219</cp:revision>
  <dcterms:created xsi:type="dcterms:W3CDTF">2016-09-08T21:41:17Z</dcterms:created>
  <dcterms:modified xsi:type="dcterms:W3CDTF">2020-10-14T08:32:27Z</dcterms:modified>
</cp:coreProperties>
</file>