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82" r:id="rId3"/>
    <p:sldId id="283" r:id="rId4"/>
    <p:sldId id="284" r:id="rId5"/>
    <p:sldId id="279" r:id="rId6"/>
    <p:sldId id="280" r:id="rId7"/>
    <p:sldId id="285" r:id="rId8"/>
    <p:sldId id="286" r:id="rId9"/>
    <p:sldId id="288" r:id="rId10"/>
    <p:sldId id="287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619" autoAdjust="0"/>
  </p:normalViewPr>
  <p:slideViewPr>
    <p:cSldViewPr snapToGrid="0" snapToObjects="1">
      <p:cViewPr varScale="1">
        <p:scale>
          <a:sx n="173" d="100"/>
          <a:sy n="173" d="100"/>
        </p:scale>
        <p:origin x="192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10/7/20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2020 Postdoc Research Day Presentation Conference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Angela G </a:t>
            </a:r>
            <a:r>
              <a:rPr lang="en-US" sz="1600" dirty="0" err="1">
                <a:solidFill>
                  <a:srgbClr val="A50021"/>
                </a:solidFill>
                <a:latin typeface="Arial" charset="0"/>
              </a:rPr>
              <a:t>Marusiak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7" y="423405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3226 Planetary Interiors and Geophysics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 Steven Vance and Mark Panning (3226)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JPL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91121A2-A201-2445-B930-32F012AD09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3855436" y="66285"/>
            <a:ext cx="5180623" cy="34175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E4D75-5BF6-714A-82B2-D3FE5D1976D1}"/>
              </a:ext>
            </a:extLst>
          </p:cNvPr>
          <p:cNvSpPr txBox="1"/>
          <p:nvPr/>
        </p:nvSpPr>
        <p:spPr>
          <a:xfrm>
            <a:off x="7423568" y="3063714"/>
            <a:ext cx="1612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Image Credit:</a:t>
            </a:r>
          </a:p>
          <a:p>
            <a:r>
              <a:rPr lang="en-US" sz="1050" dirty="0">
                <a:solidFill>
                  <a:schemeClr val="bg1"/>
                </a:solidFill>
              </a:rPr>
              <a:t>A. D. Fortes/UCL/STFC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6314E0F-DD54-064D-B933-5C8E4E310FDC}"/>
              </a:ext>
            </a:extLst>
          </p:cNvPr>
          <p:cNvSpPr txBox="1">
            <a:spLocks/>
          </p:cNvSpPr>
          <p:nvPr/>
        </p:nvSpPr>
        <p:spPr>
          <a:xfrm>
            <a:off x="107940" y="1211505"/>
            <a:ext cx="3747495" cy="1127062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The Effects of Methane Clathrates on Ice Shell Structure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</p:txBody>
      </p:sp>
      <p:pic>
        <p:nvPicPr>
          <p:cNvPr id="3" name="Audio Recording Oct 6, 2020 at 10:37:39 AM" descr="Audio Recording Oct 6, 2020 at 10:37:39 AM">
            <a:hlinkClick r:id="" action="ppaction://media"/>
            <a:extLst>
              <a:ext uri="{FF2B5EF4-FFF2-40B4-BE49-F238E27FC236}">
                <a16:creationId xmlns:a16="http://schemas.microsoft.com/office/drawing/2014/main" id="{8382AA03-6B61-874F-AB6C-0B4E63DD9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0865" y="39114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0"/>
    </mc:Choice>
    <mc:Fallback xmlns="">
      <p:transition spd="slow" advTm="12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115" y="1571687"/>
            <a:ext cx="5072956" cy="3292621"/>
          </a:xfrm>
        </p:spPr>
        <p:txBody>
          <a:bodyPr/>
          <a:lstStyle/>
          <a:p>
            <a:r>
              <a:rPr lang="en-US" b="1" dirty="0"/>
              <a:t>Abstract</a:t>
            </a:r>
            <a:endParaRPr lang="en-US" dirty="0"/>
          </a:p>
          <a:p>
            <a:r>
              <a:rPr lang="en-US" dirty="0"/>
              <a:t>Methane clathrates are likely present in Titan’s interior and could play a vital role in Titan’s methane cycle.</a:t>
            </a:r>
          </a:p>
          <a:p>
            <a:r>
              <a:rPr lang="en-US" dirty="0"/>
              <a:t>Dragonfly, a recently selected Discovery class mission, will explore Titan’s surface.</a:t>
            </a:r>
          </a:p>
          <a:p>
            <a:r>
              <a:rPr lang="en-US" dirty="0"/>
              <a:t>Dragonfly will also carry a seismic payload package.</a:t>
            </a:r>
          </a:p>
          <a:p>
            <a:r>
              <a:rPr lang="en-US" dirty="0"/>
              <a:t>Here, I investigate if clathrates, and their effects on thermal and seismic profiles, can be detected by a seismometer.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96AB1-E93C-344D-9EF6-0F7B5BFB7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70071" y="851818"/>
            <a:ext cx="3733800" cy="3930315"/>
          </a:xfrm>
          <a:prstGeom prst="rect">
            <a:avLst/>
          </a:prstGeom>
        </p:spPr>
      </p:pic>
      <p:pic>
        <p:nvPicPr>
          <p:cNvPr id="6" name="Audio Recording Oct 6, 2020 at 11:21:38 AM" descr="Audio Recording Oct 6, 2020 at 11:21:38 AM">
            <a:hlinkClick r:id="" action="ppaction://media"/>
            <a:extLst>
              <a:ext uri="{FF2B5EF4-FFF2-40B4-BE49-F238E27FC236}">
                <a16:creationId xmlns:a16="http://schemas.microsoft.com/office/drawing/2014/main" id="{9156251F-74B0-2344-A879-11CBF589F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336" y="36466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8"/>
    </mc:Choice>
    <mc:Fallback xmlns="">
      <p:transition spd="slow" advTm="17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1" y="2147288"/>
            <a:ext cx="3500362" cy="168757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1) How do clathrates affect the structure of Titan’s ice shell?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Are there changes in density, physical properties, </a:t>
            </a:r>
            <a:r>
              <a:rPr lang="en-US" dirty="0" err="1"/>
              <a:t>etc</a:t>
            </a:r>
            <a:r>
              <a:rPr lang="en-US" dirty="0"/>
              <a:t> that alter large scale structure?</a:t>
            </a:r>
          </a:p>
          <a:p>
            <a:r>
              <a:rPr lang="en-US" dirty="0"/>
              <a:t>2) Can seismometers detect these changes?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dirty="0"/>
              <a:t>Are seismic properties altered significantly?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pic>
        <p:nvPicPr>
          <p:cNvPr id="2050" name="Picture 2" descr="Measuring the waves through Titan: ISAS builds a seismometer for NASA's Dragonfly  mission – Cosmos">
            <a:extLst>
              <a:ext uri="{FF2B5EF4-FFF2-40B4-BE49-F238E27FC236}">
                <a16:creationId xmlns:a16="http://schemas.microsoft.com/office/drawing/2014/main" id="{679D5BED-B67F-FF4D-8B10-2D538FB5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564367"/>
            <a:ext cx="5072743" cy="28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ED71F-6369-4C4B-9EFD-C3D608C1B9E2}"/>
              </a:ext>
            </a:extLst>
          </p:cNvPr>
          <p:cNvSpPr txBox="1"/>
          <p:nvPr/>
        </p:nvSpPr>
        <p:spPr>
          <a:xfrm>
            <a:off x="4074884" y="4470400"/>
            <a:ext cx="484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Credit: JHU APL</a:t>
            </a:r>
          </a:p>
        </p:txBody>
      </p:sp>
      <p:pic>
        <p:nvPicPr>
          <p:cNvPr id="4" name="Audio Recording Oct 6, 2020 at 11:26:46 AM" descr="Audio Recording Oct 6, 2020 at 11:26:46 AM">
            <a:hlinkClick r:id="" action="ppaction://media"/>
            <a:extLst>
              <a:ext uri="{FF2B5EF4-FFF2-40B4-BE49-F238E27FC236}">
                <a16:creationId xmlns:a16="http://schemas.microsoft.com/office/drawing/2014/main" id="{4D7AF4BB-90EB-6D42-8776-D0B3D678A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163" y="3916093"/>
            <a:ext cx="812800" cy="81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D454-A50A-8741-AA0B-23CF4A7E8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1) Use updated experimental data (SeaFreeze) and literature values to determine chemical influence on physical structure</a:t>
            </a:r>
          </a:p>
          <a:p>
            <a:r>
              <a:rPr lang="en-US" dirty="0"/>
              <a:t>2) Update PlanetProfile to create </a:t>
            </a:r>
            <a:r>
              <a:rPr lang="en-US" dirty="0" err="1"/>
              <a:t>geophysically</a:t>
            </a:r>
            <a:r>
              <a:rPr lang="en-US" dirty="0"/>
              <a:t> self-consistent models with clathrates and water ice</a:t>
            </a:r>
          </a:p>
          <a:p>
            <a:r>
              <a:rPr lang="en-US" dirty="0"/>
              <a:t>3) Compare seismic velocity structure and waveforms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0EE2A-D490-DD4F-853B-CC641D47D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9" y="2571750"/>
            <a:ext cx="6952342" cy="2131926"/>
          </a:xfrm>
          <a:prstGeom prst="rect">
            <a:avLst/>
          </a:prstGeom>
        </p:spPr>
      </p:pic>
      <p:pic>
        <p:nvPicPr>
          <p:cNvPr id="6" name="Audio Recording Oct 6, 2020 at 11:32:09 AM" descr="Audio Recording Oct 6, 2020 at 11:32:09 AM">
            <a:hlinkClick r:id="" action="ppaction://media"/>
            <a:extLst>
              <a:ext uri="{FF2B5EF4-FFF2-40B4-BE49-F238E27FC236}">
                <a16:creationId xmlns:a16="http://schemas.microsoft.com/office/drawing/2014/main" id="{7DA93139-44A0-504D-8145-951D80F78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25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DD3B9-A11E-2646-AFB3-9B5B4E3C0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1585242"/>
            <a:ext cx="3399987" cy="3292621"/>
          </a:xfrm>
        </p:spPr>
        <p:txBody>
          <a:bodyPr/>
          <a:lstStyle/>
          <a:p>
            <a:r>
              <a:rPr lang="en-US" dirty="0"/>
              <a:t>Clathrates (red) increase conductive lid thickness compared to pure water ice (blue), can create slight reduction in overall ice shell thickness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F0649-1F73-F74F-9548-C374FB34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5759" y="0"/>
            <a:ext cx="3638241" cy="5143500"/>
          </a:xfrm>
          <a:prstGeom prst="rect">
            <a:avLst/>
          </a:prstGeom>
        </p:spPr>
      </p:pic>
      <p:pic>
        <p:nvPicPr>
          <p:cNvPr id="4" name="Audio Recording Oct 6, 2020 at 11:34:32 AM" descr="Audio Recording Oct 6, 2020 at 11:34:32 AM">
            <a:hlinkClick r:id="" action="ppaction://media"/>
            <a:extLst>
              <a:ext uri="{FF2B5EF4-FFF2-40B4-BE49-F238E27FC236}">
                <a16:creationId xmlns:a16="http://schemas.microsoft.com/office/drawing/2014/main" id="{3DC92295-4269-454C-AA78-432DCCE6A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512" y="4166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DD3B9-A11E-2646-AFB3-9B5B4E3C0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1585242"/>
            <a:ext cx="3399987" cy="329262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Clathrates (red) increase conductive lid thickness compared to pure water ice (blue), can create slight reduction in overall ice shell thickness</a:t>
            </a:r>
          </a:p>
          <a:p>
            <a:r>
              <a:rPr lang="en-US" dirty="0"/>
              <a:t>Change in Temperature</a:t>
            </a:r>
            <a:r>
              <a:rPr lang="en-US" dirty="0">
                <a:sym typeface="Wingdings" pitchFamily="2" charset="2"/>
              </a:rPr>
              <a:t> Change in Seismic Velocity (V</a:t>
            </a:r>
            <a:r>
              <a:rPr lang="en-US" baseline="-25000" dirty="0">
                <a:sym typeface="Wingdings" pitchFamily="2" charset="2"/>
              </a:rPr>
              <a:t>P </a:t>
            </a:r>
            <a:r>
              <a:rPr lang="en-US" dirty="0">
                <a:sym typeface="Wingdings" pitchFamily="2" charset="2"/>
              </a:rPr>
              <a:t>Solid, V</a:t>
            </a:r>
            <a:r>
              <a:rPr lang="en-US" baseline="-25000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dashed)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F0649-1F73-F74F-9548-C374FB34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3787" y="0"/>
            <a:ext cx="5680213" cy="5143500"/>
          </a:xfrm>
          <a:prstGeom prst="rect">
            <a:avLst/>
          </a:prstGeom>
        </p:spPr>
      </p:pic>
      <p:pic>
        <p:nvPicPr>
          <p:cNvPr id="4" name="Audio Recording Oct 6, 2020 at 11:35:21 AM" descr="Audio Recording Oct 6, 2020 at 11:35:21 AM">
            <a:hlinkClick r:id="" action="ppaction://media"/>
            <a:extLst>
              <a:ext uri="{FF2B5EF4-FFF2-40B4-BE49-F238E27FC236}">
                <a16:creationId xmlns:a16="http://schemas.microsoft.com/office/drawing/2014/main" id="{CE66D966-1892-CE47-8F28-D3225C4A0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888" y="4197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DD3B9-A11E-2646-AFB3-9B5B4E3C0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1585242"/>
            <a:ext cx="3399987" cy="329262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Clathrates increase conductive lid thickness, can create slight reduction in overall ice shell thickness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 in Temperature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Change in Seismic Velocity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Change in Seismic Velocity</a:t>
            </a:r>
            <a:r>
              <a:rPr lang="en-US" dirty="0">
                <a:sym typeface="Wingdings" pitchFamily="2" charset="2"/>
              </a:rPr>
              <a:t> Change in arrival times and observable distances (example using ice shell ~60 km thick)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F0649-1F73-F74F-9548-C374FB34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5605" y="14312"/>
            <a:ext cx="2778689" cy="5129188"/>
          </a:xfrm>
          <a:prstGeom prst="rect">
            <a:avLst/>
          </a:prstGeom>
        </p:spPr>
      </p:pic>
      <p:pic>
        <p:nvPicPr>
          <p:cNvPr id="4" name="Audio Recording Oct 6, 2020 at 11:36:15 AM" descr="Audio Recording Oct 6, 2020 at 11:36:15 AM">
            <a:hlinkClick r:id="" action="ppaction://media"/>
            <a:extLst>
              <a:ext uri="{FF2B5EF4-FFF2-40B4-BE49-F238E27FC236}">
                <a16:creationId xmlns:a16="http://schemas.microsoft.com/office/drawing/2014/main" id="{755D418C-1E18-9C42-8FC0-CB610D4EA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8976" y="39140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28ADC-D5C8-D34D-91D7-178EAB906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9D6BBF5-4279-2049-A1C7-8659CE4A32D2}"/>
              </a:ext>
            </a:extLst>
          </p:cNvPr>
          <p:cNvSpPr txBox="1">
            <a:spLocks/>
          </p:cNvSpPr>
          <p:nvPr/>
        </p:nvSpPr>
        <p:spPr>
          <a:xfrm>
            <a:off x="350731" y="1527183"/>
            <a:ext cx="3399987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Clathrates increase conductive lid thickness, can create slight reduction in overall ice shell thickness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 in Temperature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Change in Seismic Velocity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Change in Seismic Velocity</a:t>
            </a:r>
            <a:r>
              <a:rPr lang="en-US" dirty="0">
                <a:sym typeface="Wingdings" pitchFamily="2" charset="2"/>
              </a:rPr>
              <a:t> Change in arrival times and observable distances (example using ice shell ~60 km thick)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Clathrates will significantly change the thermal and seismic structure of an icy ocean world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/>
              <a:t>Could</a:t>
            </a:r>
            <a:r>
              <a:rPr lang="en-US" dirty="0"/>
              <a:t> be detectable through seismology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65B9B-EE9F-E640-AAC2-AD7E0F48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99" y="1783827"/>
            <a:ext cx="6487885" cy="2030797"/>
          </a:xfrm>
          <a:prstGeom prst="rect">
            <a:avLst/>
          </a:prstGeom>
        </p:spPr>
      </p:pic>
      <p:pic>
        <p:nvPicPr>
          <p:cNvPr id="4" name="Audio Recording Oct 6, 2020 at 11:47:17 AM" descr="Audio Recording Oct 6, 2020 at 11:47:17 AM">
            <a:hlinkClick r:id="" action="ppaction://media"/>
            <a:extLst>
              <a:ext uri="{FF2B5EF4-FFF2-40B4-BE49-F238E27FC236}">
                <a16:creationId xmlns:a16="http://schemas.microsoft.com/office/drawing/2014/main" id="{F1E4032C-21B2-5A4A-ACCD-180278063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7584" y="180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Work is still ongoing. Any updates will be presented virtually at AGU in December</a:t>
            </a:r>
          </a:p>
          <a:p>
            <a:endParaRPr lang="en-US" dirty="0"/>
          </a:p>
          <a:p>
            <a:r>
              <a:rPr lang="en-US" dirty="0"/>
              <a:t>Thank you to my mentors: Mark Panning and Steve Vance</a:t>
            </a:r>
          </a:p>
          <a:p>
            <a:r>
              <a:rPr lang="en-US" dirty="0"/>
              <a:t>Special thanks to: Baptiste </a:t>
            </a:r>
            <a:r>
              <a:rPr lang="en-US" dirty="0" err="1"/>
              <a:t>Journaux</a:t>
            </a:r>
            <a:r>
              <a:rPr lang="en-US" dirty="0"/>
              <a:t>, Evan Carnahan, Sai </a:t>
            </a:r>
            <a:r>
              <a:rPr lang="en-US" dirty="0" err="1"/>
              <a:t>Tharimena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Funding Sources: Vital Signs Project, Habitable Words Grant #:16-HW16-2-0065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Publications and Acknowledgements</a:t>
            </a:r>
          </a:p>
          <a:p>
            <a:endParaRPr lang="en-US" dirty="0"/>
          </a:p>
        </p:txBody>
      </p:sp>
      <p:pic>
        <p:nvPicPr>
          <p:cNvPr id="4" name="Audio Recording Oct 6, 2020 at 11:49:27 AM" descr="Audio Recording Oct 6, 2020 at 11:49:27 AM">
            <a:hlinkClick r:id="" action="ppaction://media"/>
            <a:extLst>
              <a:ext uri="{FF2B5EF4-FFF2-40B4-BE49-F238E27FC236}">
                <a16:creationId xmlns:a16="http://schemas.microsoft.com/office/drawing/2014/main" id="{74682915-D571-8446-8DD9-8AA7FA9D6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7384" y="35076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48363</TotalTime>
  <Words>441</Words>
  <Application>Microsoft Macintosh PowerPoint</Application>
  <PresentationFormat>On-screen Show (16:9)</PresentationFormat>
  <Paragraphs>47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172</cp:revision>
  <dcterms:created xsi:type="dcterms:W3CDTF">2016-09-08T21:41:17Z</dcterms:created>
  <dcterms:modified xsi:type="dcterms:W3CDTF">2020-10-16T21:23:30Z</dcterms:modified>
</cp:coreProperties>
</file>