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3" r:id="rId3"/>
    <p:sldId id="336" r:id="rId4"/>
    <p:sldId id="338" r:id="rId5"/>
    <p:sldId id="337" r:id="rId6"/>
    <p:sldId id="334" r:id="rId7"/>
    <p:sldId id="333" r:id="rId8"/>
    <p:sldId id="335" r:id="rId9"/>
    <p:sldId id="33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218E8C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6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24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B8A5-843C-40AF-A107-7418D86ABD93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7BD8-2F51-4B0A-8006-5EA7B773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7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B8A5-843C-40AF-A107-7418D86ABD93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7BD8-2F51-4B0A-8006-5EA7B773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49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B8A5-843C-40AF-A107-7418D86ABD93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7BD8-2F51-4B0A-8006-5EA7B773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25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4556671"/>
          </a:xfrm>
        </p:spPr>
        <p:txBody>
          <a:bodyPr anchor="ctr">
            <a:noAutofit/>
          </a:bodyPr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867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92265" y="5030948"/>
            <a:ext cx="11374039" cy="573577"/>
          </a:xfrm>
        </p:spPr>
        <p:txBody>
          <a:bodyPr>
            <a:noAutofit/>
          </a:bodyPr>
          <a:lstStyle>
            <a:lvl1pPr marL="0" indent="0">
              <a:buNone/>
              <a:defRPr sz="2933" b="1">
                <a:latin typeface="+mj-lt"/>
              </a:defRPr>
            </a:lvl1pPr>
            <a:lvl2pPr marL="609585" indent="0">
              <a:buNone/>
              <a:defRPr sz="2933" b="1">
                <a:latin typeface="+mj-lt"/>
              </a:defRPr>
            </a:lvl2pPr>
            <a:lvl3pPr marL="1219170" indent="0">
              <a:buNone/>
              <a:defRPr sz="2933" b="1">
                <a:latin typeface="+mj-lt"/>
              </a:defRPr>
            </a:lvl3pPr>
            <a:lvl4pPr marL="1828754" indent="0">
              <a:buNone/>
              <a:defRPr sz="2933" b="1">
                <a:latin typeface="+mj-lt"/>
              </a:defRPr>
            </a:lvl4pPr>
            <a:lvl5pPr marL="2438339" indent="0">
              <a:buNone/>
              <a:defRPr sz="2933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492265" y="5972955"/>
            <a:ext cx="7473396" cy="474133"/>
          </a:xfrm>
        </p:spPr>
        <p:txBody>
          <a:bodyPr anchor="b">
            <a:noAutofit/>
          </a:bodyPr>
          <a:lstStyle>
            <a:lvl1pPr marL="0" indent="0">
              <a:buNone/>
              <a:defRPr sz="1333" baseline="0"/>
            </a:lvl1pPr>
            <a:lvl2pPr marL="609585" indent="0">
              <a:buNone/>
              <a:defRPr sz="1333"/>
            </a:lvl2pPr>
            <a:lvl3pPr marL="1219170" indent="0">
              <a:buNone/>
              <a:defRPr sz="1333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492263" y="4650901"/>
            <a:ext cx="11374040" cy="380047"/>
          </a:xfrm>
        </p:spPr>
        <p:txBody>
          <a:bodyPr>
            <a:noAutofit/>
          </a:bodyPr>
          <a:lstStyle>
            <a:lvl1pPr marL="0" indent="0">
              <a:buNone/>
              <a:defRPr sz="1867">
                <a:solidFill>
                  <a:schemeClr val="accent1"/>
                </a:solidFill>
              </a:defRPr>
            </a:lvl1pPr>
            <a:lvl2pPr marL="609585" indent="0">
              <a:buNone/>
              <a:defRPr sz="1867">
                <a:solidFill>
                  <a:schemeClr val="accent1"/>
                </a:solidFill>
              </a:defRPr>
            </a:lvl2pPr>
            <a:lvl3pPr marL="1219170" indent="0">
              <a:buNone/>
              <a:defRPr sz="1867">
                <a:solidFill>
                  <a:schemeClr val="accent1"/>
                </a:solidFill>
              </a:defRPr>
            </a:lvl3pPr>
            <a:lvl4pPr marL="1828754" indent="0">
              <a:buNone/>
              <a:defRPr sz="1867">
                <a:solidFill>
                  <a:schemeClr val="accent1"/>
                </a:solidFill>
              </a:defRPr>
            </a:lvl4pPr>
            <a:lvl5pPr marL="2438339" indent="0">
              <a:buNone/>
              <a:defRPr sz="1867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659" y="5626376"/>
            <a:ext cx="3900644" cy="108351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92265" y="6403765"/>
            <a:ext cx="7473395" cy="36618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544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CDEFE66-01B5-A147-B059-451E84A5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642" y="2095584"/>
            <a:ext cx="11272803" cy="439016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06CD5-79FB-D64E-854C-192AEA1DF1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7641" y="1097436"/>
            <a:ext cx="11272803" cy="57357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467" b="1" baseline="0">
                <a:solidFill>
                  <a:srgbClr val="990000"/>
                </a:solidFill>
                <a:latin typeface="Arial"/>
                <a:cs typeface="Arial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40320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B8A5-843C-40AF-A107-7418D86ABD93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7BD8-2F51-4B0A-8006-5EA7B773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35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B8A5-843C-40AF-A107-7418D86ABD93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7BD8-2F51-4B0A-8006-5EA7B773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5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B8A5-843C-40AF-A107-7418D86ABD93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7BD8-2F51-4B0A-8006-5EA7B773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4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B8A5-843C-40AF-A107-7418D86ABD93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7BD8-2F51-4B0A-8006-5EA7B773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6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B8A5-843C-40AF-A107-7418D86ABD93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7BD8-2F51-4B0A-8006-5EA7B773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6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B8A5-843C-40AF-A107-7418D86ABD93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7BD8-2F51-4B0A-8006-5EA7B773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B8A5-843C-40AF-A107-7418D86ABD93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7BD8-2F51-4B0A-8006-5EA7B773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24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B8A5-843C-40AF-A107-7418D86ABD93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7BD8-2F51-4B0A-8006-5EA7B773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52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3B8A5-843C-40AF-A107-7418D86ABD93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B7BD8-2F51-4B0A-8006-5EA7B773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10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audio" Target="../media/media5.m4a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5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5.png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mission_pages/juno/multimedia/Juno20110727-3.html" TargetMode="External"/><Relationship Id="rId2" Type="http://schemas.openxmlformats.org/officeDocument/2006/relationships/hyperlink" Target="https://www.missionjuno.swri.edu/junocam/processing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1EEC75B-CC61-E044-8ABA-811DA016D64D}"/>
              </a:ext>
            </a:extLst>
          </p:cNvPr>
          <p:cNvSpPr txBox="1">
            <a:spLocks/>
          </p:cNvSpPr>
          <p:nvPr/>
        </p:nvSpPr>
        <p:spPr>
          <a:xfrm>
            <a:off x="492264" y="5218628"/>
            <a:ext cx="11248179" cy="53853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b="0" i="0" u="none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>
                <a:solidFill>
                  <a:srgbClr val="218E8C"/>
                </a:solidFill>
                <a:latin typeface="Arial" charset="0"/>
              </a:rPr>
              <a:t>Philippe Berger </a:t>
            </a:r>
            <a:endParaRPr lang="en-US" sz="2133" dirty="0">
              <a:solidFill>
                <a:srgbClr val="218E8C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F809F-D295-CF4A-B583-F28EED4303E1}"/>
              </a:ext>
            </a:extLst>
          </p:cNvPr>
          <p:cNvSpPr txBox="1"/>
          <p:nvPr/>
        </p:nvSpPr>
        <p:spPr>
          <a:xfrm>
            <a:off x="492263" y="5645405"/>
            <a:ext cx="7493032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333" dirty="0">
                <a:latin typeface="Tahoma" panose="020B0604030504040204" pitchFamily="34" charset="0"/>
              </a:rPr>
              <a:t>Organization: 3266</a:t>
            </a:r>
          </a:p>
          <a:p>
            <a:pPr>
              <a:spcBef>
                <a:spcPct val="0"/>
              </a:spcBef>
            </a:pPr>
            <a:r>
              <a:rPr lang="en-US" altLang="en-US" sz="1333" dirty="0">
                <a:latin typeface="Tahoma" panose="020B0604030504040204" pitchFamily="34" charset="0"/>
              </a:rPr>
              <a:t>Advisor: Tzu-Ching Chang (3266), with Shannon Brown, Olivier </a:t>
            </a:r>
            <a:r>
              <a:rPr lang="en-US" altLang="en-US" sz="1333" dirty="0" err="1">
                <a:latin typeface="Tahoma" panose="020B0604030504040204" pitchFamily="34" charset="0"/>
              </a:rPr>
              <a:t>Doré</a:t>
            </a:r>
            <a:r>
              <a:rPr lang="en-US" altLang="en-US" sz="1333" dirty="0">
                <a:latin typeface="Tahoma" panose="020B0604030504040204" pitchFamily="34" charset="0"/>
              </a:rPr>
              <a:t>, Steve Levin, Michael </a:t>
            </a:r>
            <a:r>
              <a:rPr lang="en-US" altLang="en-US" sz="1333" dirty="0" err="1">
                <a:latin typeface="Tahoma" panose="020B0604030504040204" pitchFamily="34" charset="0"/>
              </a:rPr>
              <a:t>Seiffert</a:t>
            </a:r>
            <a:endParaRPr lang="en-US" altLang="en-US" sz="1333" dirty="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333" dirty="0">
                <a:latin typeface="Tahoma" panose="020B0604030504040204" pitchFamily="34" charset="0"/>
              </a:rPr>
              <a:t>Postdoc Program: JPL Postdoctoral Scholar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A8B0D8-4569-4C2E-A7AE-EB8670C378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4" t="35585" r="227" b="30072"/>
          <a:stretch/>
        </p:blipFill>
        <p:spPr>
          <a:xfrm>
            <a:off x="0" y="-6626"/>
            <a:ext cx="12192000" cy="45158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6BE7DE1-5553-440B-89D6-250E9BA53E06}"/>
              </a:ext>
            </a:extLst>
          </p:cNvPr>
          <p:cNvSpPr txBox="1">
            <a:spLocks/>
          </p:cNvSpPr>
          <p:nvPr/>
        </p:nvSpPr>
        <p:spPr>
          <a:xfrm>
            <a:off x="5062335" y="2411898"/>
            <a:ext cx="6708440" cy="18852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200" dirty="0">
                <a:solidFill>
                  <a:schemeClr val="bg1"/>
                </a:solidFill>
              </a:rPr>
              <a:t>The Radio and Microwave Sky</a:t>
            </a:r>
            <a:br>
              <a:rPr lang="en-US" sz="4200" dirty="0">
                <a:solidFill>
                  <a:schemeClr val="bg1"/>
                </a:solidFill>
              </a:rPr>
            </a:br>
            <a:r>
              <a:rPr lang="en-US" sz="4200" dirty="0">
                <a:solidFill>
                  <a:schemeClr val="bg1"/>
                </a:solidFill>
              </a:rPr>
              <a:t>as seen by Juno on Her</a:t>
            </a:r>
            <a:br>
              <a:rPr lang="en-US" sz="4200" dirty="0">
                <a:solidFill>
                  <a:schemeClr val="bg1"/>
                </a:solidFill>
              </a:rPr>
            </a:br>
            <a:r>
              <a:rPr lang="en-US" sz="4200" dirty="0">
                <a:solidFill>
                  <a:schemeClr val="bg1"/>
                </a:solidFill>
              </a:rPr>
              <a:t>Cruise Mission to Jupiter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BFC9A13B-1847-4FF3-8E22-71C01A937C12}"/>
              </a:ext>
            </a:extLst>
          </p:cNvPr>
          <p:cNvSpPr txBox="1">
            <a:spLocks/>
          </p:cNvSpPr>
          <p:nvPr/>
        </p:nvSpPr>
        <p:spPr>
          <a:xfrm>
            <a:off x="492265" y="4645051"/>
            <a:ext cx="11248180" cy="485197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latin typeface="+mj-lt"/>
              </a:rPr>
              <a:t>2020 Postdoc Research Day Presentation Conference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5FB891-82B6-46CA-A123-D1AF7BF9E1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4232" y="222703"/>
            <a:ext cx="271463" cy="271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39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679"/>
    </mc:Choice>
    <mc:Fallback xmlns="">
      <p:transition spd="slow" advClick="0" advTm="20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7" objId="3"/>
        <p14:stopEvt time="20679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FA92E3-7AAC-4F7C-8AAA-ABEA8C1EA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782" y="1115657"/>
            <a:ext cx="6216828" cy="4658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9FEFC2-748D-4EC5-A5AA-D4852B0787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98" y="1060994"/>
            <a:ext cx="4767469" cy="4767469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C8E118-A316-450E-A8D9-23DCAE1061C1}"/>
              </a:ext>
            </a:extLst>
          </p:cNvPr>
          <p:cNvSpPr txBox="1">
            <a:spLocks/>
          </p:cNvSpPr>
          <p:nvPr/>
        </p:nvSpPr>
        <p:spPr>
          <a:xfrm>
            <a:off x="369546" y="248684"/>
            <a:ext cx="11272803" cy="5735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67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60958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18E8C"/>
                </a:solidFill>
              </a:rPr>
              <a:t>Juno’s Cruise Mission to Jupiter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849AEC-31F6-45D2-A08A-0AF755DC6ECB}"/>
              </a:ext>
            </a:extLst>
          </p:cNvPr>
          <p:cNvSpPr txBox="1"/>
          <p:nvPr/>
        </p:nvSpPr>
        <p:spPr>
          <a:xfrm>
            <a:off x="4708117" y="542767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F4C7D7-D201-4B55-A893-D3249035C5A6}"/>
              </a:ext>
            </a:extLst>
          </p:cNvPr>
          <p:cNvSpPr txBox="1"/>
          <p:nvPr/>
        </p:nvSpPr>
        <p:spPr>
          <a:xfrm>
            <a:off x="11418860" y="53730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[2]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B29B93-8F6D-4FD3-8125-211E006F77DA}"/>
              </a:ext>
            </a:extLst>
          </p:cNvPr>
          <p:cNvSpPr txBox="1"/>
          <p:nvPr/>
        </p:nvSpPr>
        <p:spPr>
          <a:xfrm>
            <a:off x="369546" y="5885418"/>
            <a:ext cx="448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False color optical image of Jupiter’s Northern Circumpolar Cyclones seen by </a:t>
            </a:r>
            <a:r>
              <a:rPr lang="en-US" dirty="0" err="1"/>
              <a:t>JunoCam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D79E55-1F5B-4E9B-8E26-65F713EB48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04503" y="399740"/>
            <a:ext cx="271463" cy="271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273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5128"/>
    </mc:Choice>
    <mc:Fallback xmlns="">
      <p:transition spd="slow" advClick="0" advTm="95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93920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1CEB934-6535-4C50-B7EC-2E186DECD564}"/>
              </a:ext>
            </a:extLst>
          </p:cNvPr>
          <p:cNvSpPr txBox="1">
            <a:spLocks/>
          </p:cNvSpPr>
          <p:nvPr/>
        </p:nvSpPr>
        <p:spPr>
          <a:xfrm>
            <a:off x="369546" y="248684"/>
            <a:ext cx="11272803" cy="5735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67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60958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18E8C"/>
                </a:solidFill>
              </a:rPr>
              <a:t>The Microwave Radiometer (MWR)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F06A3-D79B-4DBF-830C-5BDD5285E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897007"/>
            <a:ext cx="5991497" cy="3809163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D805512-2C7D-4BF1-8DC6-F6E3B7BF0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001959"/>
              </p:ext>
            </p:extLst>
          </p:nvPr>
        </p:nvGraphicFramePr>
        <p:xfrm>
          <a:off x="369546" y="4120227"/>
          <a:ext cx="5726454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818">
                  <a:extLst>
                    <a:ext uri="{9D8B030D-6E8A-4147-A177-3AD203B41FA5}">
                      <a16:colId xmlns:a16="http://schemas.microsoft.com/office/drawing/2014/main" val="3551617258"/>
                    </a:ext>
                  </a:extLst>
                </a:gridCol>
                <a:gridCol w="1908818">
                  <a:extLst>
                    <a:ext uri="{9D8B030D-6E8A-4147-A177-3AD203B41FA5}">
                      <a16:colId xmlns:a16="http://schemas.microsoft.com/office/drawing/2014/main" val="2532367801"/>
                    </a:ext>
                  </a:extLst>
                </a:gridCol>
                <a:gridCol w="1908818">
                  <a:extLst>
                    <a:ext uri="{9D8B030D-6E8A-4147-A177-3AD203B41FA5}">
                      <a16:colId xmlns:a16="http://schemas.microsoft.com/office/drawing/2014/main" val="610254544"/>
                    </a:ext>
                  </a:extLst>
                </a:gridCol>
              </a:tblGrid>
              <a:tr h="276160">
                <a:tc>
                  <a:txBody>
                    <a:bodyPr/>
                    <a:lstStyle/>
                    <a:p>
                      <a:r>
                        <a:rPr lang="en-US" dirty="0"/>
                        <a:t>Frequency [GHz]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Bandwidth [MHz]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Beam FWHM [°]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915059"/>
                  </a:ext>
                </a:extLst>
              </a:tr>
              <a:tr h="25314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003970"/>
                  </a:ext>
                </a:extLst>
              </a:tr>
              <a:tr h="25314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1.248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43.75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720258"/>
                  </a:ext>
                </a:extLst>
              </a:tr>
              <a:tr h="25314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2.597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728976"/>
                  </a:ext>
                </a:extLst>
              </a:tr>
              <a:tr h="25314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965797"/>
                  </a:ext>
                </a:extLst>
              </a:tr>
              <a:tr h="25314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768292"/>
                  </a:ext>
                </a:extLst>
              </a:tr>
              <a:tr h="25314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89519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F5E4A72C-3B45-4626-8D99-C79654F7F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7328" y="822261"/>
            <a:ext cx="4050891" cy="32645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B89C06-F8BE-4F79-A596-A721EAF285FE}"/>
              </a:ext>
            </a:extLst>
          </p:cNvPr>
          <p:cNvSpPr txBox="1"/>
          <p:nvPr/>
        </p:nvSpPr>
        <p:spPr>
          <a:xfrm>
            <a:off x="11270195" y="5214151"/>
            <a:ext cx="44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[3]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E331F1-7C6E-4755-B4C4-CD429B54FE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0886" y="248684"/>
            <a:ext cx="271463" cy="2714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4237E-2C26-44BC-9D50-B3C5DF86CD78}"/>
              </a:ext>
            </a:extLst>
          </p:cNvPr>
          <p:cNvSpPr txBox="1"/>
          <p:nvPr/>
        </p:nvSpPr>
        <p:spPr>
          <a:xfrm>
            <a:off x="5503405" y="1065163"/>
            <a:ext cx="630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6 broad frequencies of Juno’s Microwave Radiometer are designed to observe deep in into Jupiter’s atmosphere.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336712-880A-4314-80FD-DFCE4E4D5506}"/>
              </a:ext>
            </a:extLst>
          </p:cNvPr>
          <p:cNvSpPr txBox="1"/>
          <p:nvPr/>
        </p:nvSpPr>
        <p:spPr>
          <a:xfrm>
            <a:off x="6374918" y="5830128"/>
            <a:ext cx="5353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During Cruise, the MWR conducted a full sky survey at these frequencies.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687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2730"/>
    </mc:Choice>
    <mc:Fallback xmlns="">
      <p:transition spd="slow" advClick="0" advTm="92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92730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1CEB934-6535-4C50-B7EC-2E186DECD564}"/>
              </a:ext>
            </a:extLst>
          </p:cNvPr>
          <p:cNvSpPr txBox="1">
            <a:spLocks/>
          </p:cNvSpPr>
          <p:nvPr/>
        </p:nvSpPr>
        <p:spPr>
          <a:xfrm>
            <a:off x="369546" y="248684"/>
            <a:ext cx="11272803" cy="5735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67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60958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18E8C"/>
                </a:solidFill>
              </a:rPr>
              <a:t>MWR Cruise - Science drivers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4BD746-151D-465C-BFD3-B5AFDB7F4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749" y="3348103"/>
            <a:ext cx="3873705" cy="3064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7A94B8-5F27-40F6-BF28-36C54757F7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49" y="445222"/>
            <a:ext cx="4208505" cy="2101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70FFBE-3EAA-41E3-8244-A181600769FE}"/>
              </a:ext>
            </a:extLst>
          </p:cNvPr>
          <p:cNvSpPr txBox="1"/>
          <p:nvPr/>
        </p:nvSpPr>
        <p:spPr>
          <a:xfrm>
            <a:off x="369546" y="1229505"/>
            <a:ext cx="3123461" cy="4650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Improve models of Galactic emission on large angular scales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Characterize Anomalous Microwave Emission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Investigate ARCADE-2 Excess (or Radio Synchrotron Background)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0E5BB8-BB39-42FF-B737-703D091F88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0796" y="2276977"/>
            <a:ext cx="4120942" cy="25553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958190-04A1-446D-A652-D47600D94010}"/>
              </a:ext>
            </a:extLst>
          </p:cNvPr>
          <p:cNvSpPr txBox="1"/>
          <p:nvPr/>
        </p:nvSpPr>
        <p:spPr>
          <a:xfrm>
            <a:off x="11379704" y="2276977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[4]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33D163-911E-49DA-95E0-FDFB72E931B8}"/>
              </a:ext>
            </a:extLst>
          </p:cNvPr>
          <p:cNvSpPr txBox="1"/>
          <p:nvPr/>
        </p:nvSpPr>
        <p:spPr>
          <a:xfrm>
            <a:off x="11204977" y="6146075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[5,6]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26C3AD-5514-4AE3-9DED-F94FCCDB27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79704" y="173759"/>
            <a:ext cx="271463" cy="271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93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2164"/>
    </mc:Choice>
    <mc:Fallback xmlns="">
      <p:transition spd="slow" advClick="0" advTm="102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stopEvt time="102164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D13701-8359-4978-98DA-851D66592D0E}"/>
              </a:ext>
            </a:extLst>
          </p:cNvPr>
          <p:cNvSpPr txBox="1">
            <a:spLocks/>
          </p:cNvSpPr>
          <p:nvPr/>
        </p:nvSpPr>
        <p:spPr>
          <a:xfrm>
            <a:off x="535799" y="368093"/>
            <a:ext cx="11272803" cy="5735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67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60958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18E8C"/>
                </a:solidFill>
              </a:rPr>
              <a:t>Photometric calibration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DF81C3-556A-493C-9C3A-2CB0B0CC1A69}"/>
                  </a:ext>
                </a:extLst>
              </p:cNvPr>
              <p:cNvSpPr txBox="1"/>
              <p:nvPr/>
            </p:nvSpPr>
            <p:spPr>
              <a:xfrm>
                <a:off x="1207751" y="3596553"/>
                <a:ext cx="4457759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panose="02040503050406030204" pitchFamily="18" charset="0"/>
                            </a:rPr>
                            <m:t>off</m:t>
                          </m:r>
                        </m:sub>
                      </m:sSub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600" b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DF81C3-556A-493C-9C3A-2CB0B0CC1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751" y="3596553"/>
                <a:ext cx="4457759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77DF458-0439-40A9-9E93-54BA6EC17F7E}"/>
                  </a:ext>
                </a:extLst>
              </p:cNvPr>
              <p:cNvSpPr/>
              <p:nvPr/>
            </p:nvSpPr>
            <p:spPr>
              <a:xfrm>
                <a:off x="7516730" y="3543237"/>
                <a:ext cx="3634778" cy="5067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𝑡𝑝</m:t>
                          </m:r>
                        </m:sub>
                      </m:sSub>
                      <m:sSub>
                        <m:sSubPr>
                          <m:ctrlPr>
                            <a:rPr lang="en-US" sz="2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77DF458-0439-40A9-9E93-54BA6EC17F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730" y="3543237"/>
                <a:ext cx="3634778" cy="506742"/>
              </a:xfrm>
              <a:prstGeom prst="rect">
                <a:avLst/>
              </a:prstGeom>
              <a:blipFill>
                <a:blip r:embed="rId6"/>
                <a:stretch>
                  <a:fillRect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A699834-2394-4091-A9F3-F187B56EBEFB}"/>
                  </a:ext>
                </a:extLst>
              </p:cNvPr>
              <p:cNvSpPr/>
              <p:nvPr/>
            </p:nvSpPr>
            <p:spPr>
              <a:xfrm>
                <a:off x="1207750" y="4248496"/>
                <a:ext cx="9660209" cy="6017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it</m:t>
                          </m:r>
                        </m:sup>
                      </m:sSup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5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00" b="0" i="1" smtClean="0">
                                          <a:latin typeface="Cambria Math" panose="02040503050406030204" pitchFamily="18" charset="0"/>
                                        </a:rPr>
                                        <m:t>𝑘𝑃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5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sz="25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500" b="0" i="1" smtClean="0">
                                      <a:latin typeface="Cambria Math" panose="02040503050406030204" pitchFamily="18" charset="0"/>
                                    </a:rPr>
                                    <m:t>𝑘𝑃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𝑘𝑃</m:t>
                              </m:r>
                            </m:e>
                          </m:d>
                        </m:e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it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it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A699834-2394-4091-A9F3-F187B56EBE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750" y="4248496"/>
                <a:ext cx="9660209" cy="6017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70F0F76-FC7F-4964-8FE5-088D95D6D4F5}"/>
                  </a:ext>
                </a:extLst>
              </p:cNvPr>
              <p:cNvSpPr/>
              <p:nvPr/>
            </p:nvSpPr>
            <p:spPr>
              <a:xfrm>
                <a:off x="1207750" y="4850264"/>
                <a:ext cx="3422155" cy="4894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it</m:t>
                          </m:r>
                        </m:sup>
                      </m:sSup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 − </m:t>
                      </m:r>
                      <m:sSup>
                        <m:s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it</m:t>
                          </m:r>
                          <m: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𝑃</m:t>
                      </m:r>
                      <m:sSup>
                        <m:s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it</m:t>
                          </m:r>
                          <m: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70F0F76-FC7F-4964-8FE5-088D95D6D4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750" y="4850264"/>
                <a:ext cx="3422155" cy="4894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D4CBC49-4D28-45E9-BBC8-84EC5B81E2FC}"/>
                  </a:ext>
                </a:extLst>
              </p:cNvPr>
              <p:cNvSpPr/>
              <p:nvPr/>
            </p:nvSpPr>
            <p:spPr>
              <a:xfrm>
                <a:off x="1207750" y="5339757"/>
                <a:ext cx="2579232" cy="909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it</m:t>
                          </m:r>
                        </m:sup>
                      </m:sSup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5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500" b="0" i="0" smtClean="0">
                                      <a:latin typeface="Cambria Math" panose="02040503050406030204" pitchFamily="18" charset="0"/>
                                    </a:rPr>
                                    <m:t>it</m:t>
                                  </m:r>
                                  <m:r>
                                    <a:rPr lang="en-US" sz="2500" b="0" i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sSup>
                            <m:sSup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500" b="0" i="0" smtClean="0">
                                  <a:latin typeface="Cambria Math" panose="02040503050406030204" pitchFamily="18" charset="0"/>
                                </a:rPr>
                                <m:t>it</m:t>
                              </m:r>
                              <m:r>
                                <a:rPr lang="en-US" sz="2500" b="0" i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D4CBC49-4D28-45E9-BBC8-84EC5B81E2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750" y="5339757"/>
                <a:ext cx="2579232" cy="90967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B25B4BB0-80B4-43D9-85D9-5B7186800341}"/>
              </a:ext>
            </a:extLst>
          </p:cNvPr>
          <p:cNvGrpSpPr/>
          <p:nvPr/>
        </p:nvGrpSpPr>
        <p:grpSpPr>
          <a:xfrm>
            <a:off x="728597" y="1035774"/>
            <a:ext cx="10930003" cy="1391885"/>
            <a:chOff x="728597" y="1456389"/>
            <a:chExt cx="9943757" cy="120800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315199-9A20-4D8D-96D1-EA4AD8C73417}"/>
                </a:ext>
              </a:extLst>
            </p:cNvPr>
            <p:cNvSpPr/>
            <p:nvPr/>
          </p:nvSpPr>
          <p:spPr>
            <a:xfrm>
              <a:off x="728597" y="1456389"/>
              <a:ext cx="9943757" cy="1208008"/>
            </a:xfrm>
            <a:prstGeom prst="rect">
              <a:avLst/>
            </a:prstGeom>
            <a:solidFill>
              <a:srgbClr val="FFD966">
                <a:alpha val="18824"/>
              </a:srgbClr>
            </a:solidFill>
            <a:ln>
              <a:solidFill>
                <a:srgbClr val="6475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BC4A1A-2E71-42C2-B64C-37006E6D975D}"/>
                </a:ext>
              </a:extLst>
            </p:cNvPr>
            <p:cNvSpPr txBox="1"/>
            <p:nvPr/>
          </p:nvSpPr>
          <p:spPr>
            <a:xfrm>
              <a:off x="4770880" y="1605577"/>
              <a:ext cx="2146511" cy="614370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 dirty="0" err="1">
                  <a:solidFill>
                    <a:srgbClr val="3A2B93"/>
                  </a:solidFill>
                </a:rPr>
                <a:t>Selfcal</a:t>
              </a:r>
              <a:r>
                <a:rPr lang="en-US" sz="2000" b="1" u="sng" dirty="0">
                  <a:solidFill>
                    <a:srgbClr val="3A2B93"/>
                  </a:solidFill>
                </a:rPr>
                <a:t> (iterative </a:t>
              </a:r>
              <a:r>
                <a:rPr lang="en-US" sz="2000" b="1" u="sng" dirty="0" err="1">
                  <a:solidFill>
                    <a:srgbClr val="3A2B93"/>
                  </a:solidFill>
                </a:rPr>
                <a:t>destriper</a:t>
              </a:r>
              <a:r>
                <a:rPr lang="en-US" sz="2000" b="1" u="sng" dirty="0">
                  <a:solidFill>
                    <a:srgbClr val="3A2B93"/>
                  </a:solidFill>
                </a:rPr>
                <a:t>)</a:t>
              </a:r>
              <a:endParaRPr lang="en-US" sz="2000" dirty="0">
                <a:solidFill>
                  <a:srgbClr val="3A2B93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7EF1B8-8798-4A17-8F9A-4E5E006372EA}"/>
                </a:ext>
              </a:extLst>
            </p:cNvPr>
            <p:cNvSpPr txBox="1"/>
            <p:nvPr/>
          </p:nvSpPr>
          <p:spPr>
            <a:xfrm>
              <a:off x="1057620" y="1624238"/>
              <a:ext cx="2146512" cy="614370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 dirty="0">
                  <a:solidFill>
                    <a:srgbClr val="3A2B93"/>
                  </a:solidFill>
                </a:rPr>
                <a:t>Flagging and Time Period </a:t>
              </a:r>
              <a:r>
                <a:rPr lang="en-US" sz="2000" b="1" u="sng" dirty="0" err="1">
                  <a:solidFill>
                    <a:srgbClr val="3A2B93"/>
                  </a:solidFill>
                </a:rPr>
                <a:t>defintion</a:t>
              </a:r>
              <a:endParaRPr lang="en-US" sz="2000" b="1" u="sng" dirty="0">
                <a:solidFill>
                  <a:srgbClr val="3A2B93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F878C0-A0C3-4885-A3CB-1B1EC0CC0B44}"/>
                </a:ext>
              </a:extLst>
            </p:cNvPr>
            <p:cNvSpPr txBox="1"/>
            <p:nvPr/>
          </p:nvSpPr>
          <p:spPr>
            <a:xfrm>
              <a:off x="8729629" y="1624238"/>
              <a:ext cx="1739790" cy="347253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 dirty="0">
                  <a:solidFill>
                    <a:srgbClr val="3A2B93"/>
                  </a:solidFill>
                </a:rPr>
                <a:t>ML mapmaker</a:t>
              </a:r>
              <a:endParaRPr lang="en-US" sz="2000" dirty="0">
                <a:solidFill>
                  <a:srgbClr val="3A2B93"/>
                </a:solidFill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DA0C2A7-704B-4FD7-A146-A902A6E45310}"/>
                </a:ext>
              </a:extLst>
            </p:cNvPr>
            <p:cNvCxnSpPr/>
            <p:nvPr/>
          </p:nvCxnSpPr>
          <p:spPr>
            <a:xfrm>
              <a:off x="3470425" y="1940174"/>
              <a:ext cx="100208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3678943-9B3F-4D10-B5CB-4AA85DF2C643}"/>
                </a:ext>
              </a:extLst>
            </p:cNvPr>
            <p:cNvCxnSpPr>
              <a:cxnSpLocks/>
            </p:cNvCxnSpPr>
            <p:nvPr/>
          </p:nvCxnSpPr>
          <p:spPr>
            <a:xfrm>
              <a:off x="7152716" y="1947403"/>
              <a:ext cx="124669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22E6B65-A7CB-4519-9B39-0A087FF88037}"/>
                    </a:ext>
                  </a:extLst>
                </p:cNvPr>
                <p:cNvSpPr txBox="1"/>
                <p:nvPr/>
              </p:nvSpPr>
              <p:spPr>
                <a:xfrm>
                  <a:off x="7286792" y="1488729"/>
                  <a:ext cx="900175" cy="339128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𝑡𝑝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rgbClr val="5B9BD5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22E6B65-A7CB-4519-9B39-0A087FF880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6792" y="1488729"/>
                  <a:ext cx="900175" cy="339128"/>
                </a:xfrm>
                <a:prstGeom prst="rect">
                  <a:avLst/>
                </a:prstGeom>
                <a:blipFill>
                  <a:blip r:embed="rId10"/>
                  <a:stretch>
                    <a:fillRect b="-6250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1AD7D21-CEDB-4226-92AA-446CDF61FA45}"/>
                    </a:ext>
                  </a:extLst>
                </p:cNvPr>
                <p:cNvSpPr txBox="1"/>
                <p:nvPr/>
              </p:nvSpPr>
              <p:spPr>
                <a:xfrm>
                  <a:off x="7286792" y="2042960"/>
                  <a:ext cx="900175" cy="320541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rgbClr val="5B9BD5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1AD7D21-CEDB-4226-92AA-446CDF61FA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6792" y="2042960"/>
                  <a:ext cx="900175" cy="32054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F875888-5213-4964-9A8D-D30E068C9CC4}"/>
                </a:ext>
              </a:extLst>
            </p:cNvPr>
            <p:cNvGrpSpPr/>
            <p:nvPr/>
          </p:nvGrpSpPr>
          <p:grpSpPr>
            <a:xfrm>
              <a:off x="2351314" y="2380459"/>
              <a:ext cx="5381897" cy="127319"/>
              <a:chOff x="2351314" y="1962568"/>
              <a:chExt cx="5715001" cy="408340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39046EB0-5802-47A3-9FDF-5EBB014A3C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51314" y="2357846"/>
                <a:ext cx="5715001" cy="0"/>
              </a:xfrm>
              <a:prstGeom prst="straightConnector1">
                <a:avLst/>
              </a:prstGeom>
              <a:ln w="28575"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8A86BD01-D28F-4A6F-8BC9-DF7A9ACB5F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57845" y="1962568"/>
                <a:ext cx="1" cy="40834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8868D8C-89FE-4FDE-B91A-097AE42D7427}"/>
                  </a:ext>
                </a:extLst>
              </p:cNvPr>
              <p:cNvSpPr/>
              <p:nvPr/>
            </p:nvSpPr>
            <p:spPr>
              <a:xfrm>
                <a:off x="9691931" y="5423626"/>
                <a:ext cx="1176028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500" b="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8868D8C-89FE-4FDE-B91A-097AE42D74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1931" y="5423626"/>
                <a:ext cx="1176028" cy="477054"/>
              </a:xfrm>
              <a:prstGeom prst="rect">
                <a:avLst/>
              </a:prstGeom>
              <a:blipFill>
                <a:blip r:embed="rId12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C552BD6-5010-43B8-9490-F5B1BEA9CBA5}"/>
                  </a:ext>
                </a:extLst>
              </p:cNvPr>
              <p:cNvSpPr/>
              <p:nvPr/>
            </p:nvSpPr>
            <p:spPr>
              <a:xfrm>
                <a:off x="9705333" y="5943066"/>
                <a:ext cx="1162626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500" b="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C552BD6-5010-43B8-9490-F5B1BEA9CB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5333" y="5943066"/>
                <a:ext cx="1162626" cy="477054"/>
              </a:xfrm>
              <a:prstGeom prst="rect">
                <a:avLst/>
              </a:prstGeom>
              <a:blipFill>
                <a:blip r:embed="rId13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BA904F-D686-4065-8183-16A4F5E309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9872" y="232361"/>
            <a:ext cx="271463" cy="271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785A909-D912-4AF6-87A5-A47FE49C96F1}"/>
                  </a:ext>
                </a:extLst>
              </p:cNvPr>
              <p:cNvSpPr txBox="1"/>
              <p:nvPr/>
            </p:nvSpPr>
            <p:spPr>
              <a:xfrm>
                <a:off x="148727" y="2773198"/>
                <a:ext cx="12201181" cy="423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Solving for the gains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, correlated noise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, and the true sky map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000" dirty="0"/>
                  <a:t> simultaneously is a hard non-linear problem. 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785A909-D912-4AF6-87A5-A47FE49C9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27" y="2773198"/>
                <a:ext cx="12201181" cy="423770"/>
              </a:xfrm>
              <a:prstGeom prst="rect">
                <a:avLst/>
              </a:prstGeom>
              <a:blipFill>
                <a:blip r:embed="rId15"/>
                <a:stretch>
                  <a:fillRect l="-500" t="-7246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448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1534"/>
    </mc:Choice>
    <mc:Fallback xmlns="">
      <p:transition spd="slow" advClick="0" advTm="101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3" objId="2"/>
        <p14:stopEvt time="101534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E9C799-CABD-4C9A-8523-F65F71508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95" y="1038506"/>
            <a:ext cx="8701409" cy="3862775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1667EF9-0235-4268-BEEE-DC8E07A764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179148"/>
              </p:ext>
            </p:extLst>
          </p:nvPr>
        </p:nvGraphicFramePr>
        <p:xfrm>
          <a:off x="1211579" y="5344600"/>
          <a:ext cx="9921242" cy="9497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7036">
                  <a:extLst>
                    <a:ext uri="{9D8B030D-6E8A-4147-A177-3AD203B41FA5}">
                      <a16:colId xmlns:a16="http://schemas.microsoft.com/office/drawing/2014/main" val="1953192727"/>
                    </a:ext>
                  </a:extLst>
                </a:gridCol>
                <a:gridCol w="1417036">
                  <a:extLst>
                    <a:ext uri="{9D8B030D-6E8A-4147-A177-3AD203B41FA5}">
                      <a16:colId xmlns:a16="http://schemas.microsoft.com/office/drawing/2014/main" val="3707065357"/>
                    </a:ext>
                  </a:extLst>
                </a:gridCol>
                <a:gridCol w="1417036">
                  <a:extLst>
                    <a:ext uri="{9D8B030D-6E8A-4147-A177-3AD203B41FA5}">
                      <a16:colId xmlns:a16="http://schemas.microsoft.com/office/drawing/2014/main" val="2475070702"/>
                    </a:ext>
                  </a:extLst>
                </a:gridCol>
                <a:gridCol w="1417036">
                  <a:extLst>
                    <a:ext uri="{9D8B030D-6E8A-4147-A177-3AD203B41FA5}">
                      <a16:colId xmlns:a16="http://schemas.microsoft.com/office/drawing/2014/main" val="2889416658"/>
                    </a:ext>
                  </a:extLst>
                </a:gridCol>
                <a:gridCol w="1417036">
                  <a:extLst>
                    <a:ext uri="{9D8B030D-6E8A-4147-A177-3AD203B41FA5}">
                      <a16:colId xmlns:a16="http://schemas.microsoft.com/office/drawing/2014/main" val="4082454035"/>
                    </a:ext>
                  </a:extLst>
                </a:gridCol>
                <a:gridCol w="1418031">
                  <a:extLst>
                    <a:ext uri="{9D8B030D-6E8A-4147-A177-3AD203B41FA5}">
                      <a16:colId xmlns:a16="http://schemas.microsoft.com/office/drawing/2014/main" val="3012458472"/>
                    </a:ext>
                  </a:extLst>
                </a:gridCol>
                <a:gridCol w="1418031">
                  <a:extLst>
                    <a:ext uri="{9D8B030D-6E8A-4147-A177-3AD203B41FA5}">
                      <a16:colId xmlns:a16="http://schemas.microsoft.com/office/drawing/2014/main" val="4092471271"/>
                    </a:ext>
                  </a:extLst>
                </a:gridCol>
              </a:tblGrid>
              <a:tr h="2793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Jackknife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R1 noise, </a:t>
                      </a:r>
                      <a:r>
                        <a:rPr lang="en-US" sz="1800" dirty="0" err="1">
                          <a:effectLst/>
                        </a:rPr>
                        <a:t>mK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800">
                          <a:effectLst/>
                        </a:rPr>
                        <a:t>R2 noise, mK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R3 noise, </a:t>
                      </a:r>
                      <a:r>
                        <a:rPr lang="en-US" sz="1800" dirty="0" err="1">
                          <a:effectLst/>
                        </a:rPr>
                        <a:t>mK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R4 noise, </a:t>
                      </a:r>
                      <a:r>
                        <a:rPr lang="en-US" sz="1800" dirty="0" err="1">
                          <a:effectLst/>
                        </a:rPr>
                        <a:t>mK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R5 noise, </a:t>
                      </a:r>
                      <a:r>
                        <a:rPr lang="en-US" sz="1800" dirty="0" err="1">
                          <a:effectLst/>
                        </a:rPr>
                        <a:t>mK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R6 noise, </a:t>
                      </a:r>
                      <a:r>
                        <a:rPr lang="en-US" sz="1800" dirty="0" err="1">
                          <a:effectLst/>
                        </a:rPr>
                        <a:t>mK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3968626"/>
                  </a:ext>
                </a:extLst>
              </a:tr>
              <a:tr h="3352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Even-odd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1.33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0.69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1.16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1.21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1.01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1.15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0578877"/>
                  </a:ext>
                </a:extLst>
              </a:tr>
              <a:tr h="3352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Pointing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800">
                          <a:effectLst/>
                        </a:rPr>
                        <a:t>14.1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3.10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3.37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1.93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1.30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800" dirty="0">
                          <a:effectLst/>
                        </a:rPr>
                        <a:t>2.34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5239518"/>
                  </a:ext>
                </a:extLst>
              </a:tr>
            </a:tbl>
          </a:graphicData>
        </a:graphic>
      </p:graphicFrame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73556FF-7230-4862-88A1-AB74F665B227}"/>
              </a:ext>
            </a:extLst>
          </p:cNvPr>
          <p:cNvSpPr txBox="1">
            <a:spLocks/>
          </p:cNvSpPr>
          <p:nvPr/>
        </p:nvSpPr>
        <p:spPr>
          <a:xfrm>
            <a:off x="535799" y="368093"/>
            <a:ext cx="11272803" cy="5735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67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60958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18E8C"/>
                </a:solidFill>
              </a:rPr>
              <a:t>Maps and noise performance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CE1809-84E6-45E1-BF31-2D41BB24DF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2870" y="232361"/>
            <a:ext cx="271463" cy="271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885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2269"/>
    </mc:Choice>
    <mc:Fallback xmlns="">
      <p:transition spd="slow" advClick="0" advTm="102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102269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F9B0940-AA31-439F-AC75-4F05D5489105}"/>
              </a:ext>
            </a:extLst>
          </p:cNvPr>
          <p:cNvSpPr txBox="1">
            <a:spLocks/>
          </p:cNvSpPr>
          <p:nvPr/>
        </p:nvSpPr>
        <p:spPr>
          <a:xfrm>
            <a:off x="535799" y="368093"/>
            <a:ext cx="11272803" cy="5735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67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60958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18E8C"/>
                </a:solidFill>
              </a:rPr>
              <a:t>Comparison to the Global Sky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8CE544-C8ED-4D1F-ABF9-E57523924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0" y="1226979"/>
            <a:ext cx="8424214" cy="520647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0EA469E-EA26-4F0A-A849-8013431BA7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954593"/>
              </p:ext>
            </p:extLst>
          </p:nvPr>
        </p:nvGraphicFramePr>
        <p:xfrm>
          <a:off x="247346" y="1226979"/>
          <a:ext cx="2943816" cy="3875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908">
                  <a:extLst>
                    <a:ext uri="{9D8B030D-6E8A-4147-A177-3AD203B41FA5}">
                      <a16:colId xmlns:a16="http://schemas.microsoft.com/office/drawing/2014/main" val="3883084906"/>
                    </a:ext>
                  </a:extLst>
                </a:gridCol>
                <a:gridCol w="1471908">
                  <a:extLst>
                    <a:ext uri="{9D8B030D-6E8A-4147-A177-3AD203B41FA5}">
                      <a16:colId xmlns:a16="http://schemas.microsoft.com/office/drawing/2014/main" val="1101494340"/>
                    </a:ext>
                  </a:extLst>
                </a:gridCol>
              </a:tblGrid>
              <a:tr h="723156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Frequency</a:t>
                      </a:r>
                    </a:p>
                    <a:p>
                      <a:pPr algn="ctr"/>
                      <a:r>
                        <a:rPr lang="en-US" sz="2200" dirty="0"/>
                        <a:t>(GHz)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Relative gain [%]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069546"/>
                  </a:ext>
                </a:extLst>
              </a:tr>
              <a:tr h="51890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0.39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151853"/>
                  </a:ext>
                </a:extLst>
              </a:tr>
              <a:tr h="51890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64054"/>
                  </a:ext>
                </a:extLst>
              </a:tr>
              <a:tr h="51890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419732"/>
                  </a:ext>
                </a:extLst>
              </a:tr>
              <a:tr h="51890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11752"/>
                  </a:ext>
                </a:extLst>
              </a:tr>
              <a:tr h="51890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514310"/>
                  </a:ext>
                </a:extLst>
              </a:tr>
              <a:tr h="51890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990007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5EF02C0-26A1-49C0-8FFF-081ED04D33EE}"/>
              </a:ext>
            </a:extLst>
          </p:cNvPr>
          <p:cNvSpPr txBox="1"/>
          <p:nvPr/>
        </p:nvSpPr>
        <p:spPr>
          <a:xfrm>
            <a:off x="8257682" y="285549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[7]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E800A9-44AC-449C-A700-8A7B542932D6}"/>
              </a:ext>
            </a:extLst>
          </p:cNvPr>
          <p:cNvSpPr txBox="1"/>
          <p:nvPr/>
        </p:nvSpPr>
        <p:spPr>
          <a:xfrm>
            <a:off x="11365852" y="624879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[8]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CC733A-0984-4D22-820B-263EB563A1F5}"/>
              </a:ext>
            </a:extLst>
          </p:cNvPr>
          <p:cNvSpPr txBox="1"/>
          <p:nvPr/>
        </p:nvSpPr>
        <p:spPr>
          <a:xfrm>
            <a:off x="247346" y="5110017"/>
            <a:ext cx="2998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Discrepancy at R4 and R5 could be due to spectral index fluctuations caused by spinning dust!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32FA0F-442D-4C21-8DB0-0209A0CDDA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7139" y="288812"/>
            <a:ext cx="271463" cy="271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992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481"/>
    </mc:Choice>
    <mc:Fallback xmlns="">
      <p:transition spd="slow" advClick="0" advTm="70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70481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8BDCDC9C-B41E-46F4-A140-168506F9B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87" y="1436488"/>
            <a:ext cx="196784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6C8E669-06F7-49D8-AE95-4F198B7FEBD7}"/>
              </a:ext>
            </a:extLst>
          </p:cNvPr>
          <p:cNvSpPr txBox="1">
            <a:spLocks/>
          </p:cNvSpPr>
          <p:nvPr/>
        </p:nvSpPr>
        <p:spPr>
          <a:xfrm>
            <a:off x="535799" y="368093"/>
            <a:ext cx="11272803" cy="5735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67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60958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18E8C"/>
                </a:solidFill>
              </a:rPr>
              <a:t>Conclusions and future 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7AD3D2-9058-4C05-B96F-643879472062}"/>
              </a:ext>
            </a:extLst>
          </p:cNvPr>
          <p:cNvSpPr txBox="1"/>
          <p:nvPr/>
        </p:nvSpPr>
        <p:spPr>
          <a:xfrm>
            <a:off x="534987" y="1449125"/>
            <a:ext cx="100986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The Juno MWR Cruise data provides a unique data set with unprecedented sensitivity to all-sky radio and microwave emission in a largely unexplored frequency range.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Implemented an iterative </a:t>
            </a:r>
            <a:r>
              <a:rPr lang="en-US" sz="2400" dirty="0" err="1"/>
              <a:t>destriper</a:t>
            </a:r>
            <a:r>
              <a:rPr lang="en-US" sz="2400" dirty="0"/>
              <a:t> which simultaneously solves for the instrumental parameters and sky temperature.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Currently conducting end-to-end simulations to validate and tune our photometric calibration algorithm.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Begun analyzing the output maps towards extracting information from our Milky Way and beyond.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EE7AB4-B128-413D-B2A4-79C79E4DEB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255" y="150219"/>
            <a:ext cx="1870193" cy="199861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80BABF-6803-4712-8604-B69E3FB001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7139" y="150219"/>
            <a:ext cx="271463" cy="271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6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523"/>
    </mc:Choice>
    <mc:Fallback xmlns="">
      <p:transition spd="slow" advClick="0" advTm="47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47523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8BDCDC9C-B41E-46F4-A140-168506F9B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87" y="1436488"/>
            <a:ext cx="196784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6C8E669-06F7-49D8-AE95-4F198B7FEBD7}"/>
              </a:ext>
            </a:extLst>
          </p:cNvPr>
          <p:cNvSpPr txBox="1">
            <a:spLocks/>
          </p:cNvSpPr>
          <p:nvPr/>
        </p:nvSpPr>
        <p:spPr>
          <a:xfrm>
            <a:off x="535799" y="368093"/>
            <a:ext cx="11272803" cy="5735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67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60958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18E8C"/>
                </a:solidFill>
              </a:rPr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B077D-3948-44DD-93AF-3390F44EB083}"/>
              </a:ext>
            </a:extLst>
          </p:cNvPr>
          <p:cNvSpPr txBox="1"/>
          <p:nvPr/>
        </p:nvSpPr>
        <p:spPr>
          <a:xfrm>
            <a:off x="534987" y="980660"/>
            <a:ext cx="110586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[1] – </a:t>
            </a:r>
            <a:r>
              <a:rPr lang="en-US" sz="2400" dirty="0">
                <a:hlinkClick r:id="rId2"/>
              </a:rPr>
              <a:t>https://www.missionjuno.swri.edu/junocam/processing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[2] – </a:t>
            </a:r>
            <a:r>
              <a:rPr lang="en-US" sz="2400" dirty="0">
                <a:hlinkClick r:id="rId3"/>
              </a:rPr>
              <a:t>https://www.nasa.gov/mission_pages/juno/multimedia/Juno20110727-3.html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[3] – M. A. Janssen </a:t>
            </a:r>
            <a:r>
              <a:rPr lang="en-US" sz="2400" i="1" dirty="0"/>
              <a:t>et al</a:t>
            </a:r>
            <a:r>
              <a:rPr lang="en-US" sz="2400" dirty="0"/>
              <a:t>, Space Sci. Rev. (2017) 139-185</a:t>
            </a:r>
          </a:p>
          <a:p>
            <a:endParaRPr lang="en-US" sz="2400" dirty="0"/>
          </a:p>
          <a:p>
            <a:r>
              <a:rPr lang="en-US" sz="2400" dirty="0"/>
              <a:t>[4] – </a:t>
            </a:r>
            <a:r>
              <a:rPr lang="en-US" sz="2400" dirty="0" err="1"/>
              <a:t>Remazeilles</a:t>
            </a:r>
            <a:r>
              <a:rPr lang="en-US" sz="2400" dirty="0"/>
              <a:t>, M. et al, MNRAS, Vol. 451, Issue 4 (2015)</a:t>
            </a:r>
          </a:p>
          <a:p>
            <a:endParaRPr lang="en-US" sz="2400" dirty="0"/>
          </a:p>
          <a:p>
            <a:r>
              <a:rPr lang="en-US" sz="2400" dirty="0"/>
              <a:t>[5] – A. </a:t>
            </a:r>
            <a:r>
              <a:rPr lang="en-US" sz="2400" dirty="0" err="1"/>
              <a:t>Kogut</a:t>
            </a:r>
            <a:r>
              <a:rPr lang="en-US" sz="2400" dirty="0"/>
              <a:t> </a:t>
            </a:r>
            <a:r>
              <a:rPr lang="en-US" sz="2400" i="1" dirty="0"/>
              <a:t>et al,</a:t>
            </a:r>
            <a:r>
              <a:rPr lang="en-US" sz="2400" dirty="0"/>
              <a:t> The Astrophysical Journal, 734:1, 2011 May 17</a:t>
            </a:r>
          </a:p>
          <a:p>
            <a:endParaRPr lang="en-US" sz="2400" i="1" dirty="0"/>
          </a:p>
          <a:p>
            <a:r>
              <a:rPr lang="en-US" sz="2400" dirty="0"/>
              <a:t>[6] – D. J. </a:t>
            </a:r>
            <a:r>
              <a:rPr lang="en-US" sz="2400" dirty="0" err="1"/>
              <a:t>Fixsen</a:t>
            </a:r>
            <a:r>
              <a:rPr lang="en-US" sz="2400" dirty="0"/>
              <a:t> </a:t>
            </a:r>
            <a:r>
              <a:rPr lang="en-US" sz="2400" i="1" dirty="0"/>
              <a:t>et al</a:t>
            </a:r>
            <a:r>
              <a:rPr lang="en-US" sz="2400" dirty="0"/>
              <a:t>, The Astrophysical Journal, 734:5, 2011 June 10</a:t>
            </a:r>
          </a:p>
          <a:p>
            <a:endParaRPr lang="en-US" sz="2400" dirty="0"/>
          </a:p>
          <a:p>
            <a:r>
              <a:rPr lang="en-US" sz="2400" dirty="0"/>
              <a:t>[7] – A. De Oliveira-Costa </a:t>
            </a:r>
            <a:r>
              <a:rPr lang="en-US" sz="2400" i="1" dirty="0"/>
              <a:t>et al</a:t>
            </a:r>
            <a:r>
              <a:rPr lang="en-US" sz="2400" dirty="0"/>
              <a:t>, MNRAS, Vol. 388, Issue 1 (2008)</a:t>
            </a:r>
          </a:p>
          <a:p>
            <a:endParaRPr lang="en-US" sz="2400" dirty="0"/>
          </a:p>
          <a:p>
            <a:r>
              <a:rPr lang="en-US" sz="2400" dirty="0"/>
              <a:t>[8] – D. Alonso et al, MNRAS, Vol. 484, pp. 4127-4151 (2019)</a:t>
            </a:r>
          </a:p>
        </p:txBody>
      </p:sp>
    </p:spTree>
    <p:extLst>
      <p:ext uri="{BB962C8B-B14F-4D97-AF65-F5344CB8AC3E}">
        <p14:creationId xmlns:p14="http://schemas.microsoft.com/office/powerpoint/2010/main" val="170804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6"/>
    </mc:Choice>
    <mc:Fallback xmlns="">
      <p:transition spd="slow" advTm="1147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5931</TotalTime>
  <Words>605</Words>
  <Application>Microsoft Office PowerPoint</Application>
  <PresentationFormat>Widescreen</PresentationFormat>
  <Paragraphs>124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Berger, Philippe (3266)</dc:creator>
  <cp:lastModifiedBy>Berger, Philippe (3266)</cp:lastModifiedBy>
  <cp:revision>241</cp:revision>
  <dcterms:created xsi:type="dcterms:W3CDTF">2020-01-17T20:16:24Z</dcterms:created>
  <dcterms:modified xsi:type="dcterms:W3CDTF">2020-11-17T06:15:56Z</dcterms:modified>
</cp:coreProperties>
</file>