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94" r:id="rId2"/>
  </p:sldMasterIdLst>
  <p:notesMasterIdLst>
    <p:notesMasterId r:id="rId9"/>
  </p:notesMasterIdLst>
  <p:handoutMasterIdLst>
    <p:handoutMasterId r:id="rId10"/>
  </p:handoutMasterIdLst>
  <p:sldIdLst>
    <p:sldId id="282" r:id="rId3"/>
    <p:sldId id="283" r:id="rId4"/>
    <p:sldId id="284" r:id="rId5"/>
    <p:sldId id="279" r:id="rId6"/>
    <p:sldId id="280" r:id="rId7"/>
    <p:sldId id="281" r:id="rId8"/>
  </p:sldIdLst>
  <p:sldSz cx="9144000" cy="5143500" type="screen16x9"/>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20"/>
    <p:restoredTop sz="96619" autoAdjust="0"/>
  </p:normalViewPr>
  <p:slideViewPr>
    <p:cSldViewPr snapToGrid="0" snapToObjects="1">
      <p:cViewPr varScale="1">
        <p:scale>
          <a:sx n="153" d="100"/>
          <a:sy n="153" d="100"/>
        </p:scale>
        <p:origin x="176" y="5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67AB6-DDEA-CF4E-A74B-19A554508643}" type="datetimeFigureOut">
              <a:rPr lang="en-US" smtClean="0">
                <a:latin typeface="Arial"/>
              </a:rPr>
              <a:t>10/14/20</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00F83-E232-AF4B-BEC0-F9D716239A3F}"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2DD8AEC-B96B-2C4C-86B3-8483D80B216B}" type="datetimeFigureOut">
              <a:rPr lang="en-US" smtClean="0"/>
              <a:pPr/>
              <a:t>10/14/20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80AB40-CF9C-CB44-AF47-E5E5B00AC330}" type="slidenum">
              <a:rPr lang="en-US" smtClean="0"/>
              <a:pPr/>
              <a:t>‹#›</a:t>
            </a:fld>
            <a:endParaRPr lang="en-US" dirty="0"/>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95" y="1184383"/>
            <a:ext cx="2925483" cy="812634"/>
          </a:xfrm>
          <a:prstGeom prst="rect">
            <a:avLst/>
          </a:prstGeom>
        </p:spPr>
      </p:pic>
      <p:sp>
        <p:nvSpPr>
          <p:cNvPr id="3" name="Footer Placeholder 2"/>
          <p:cNvSpPr>
            <a:spLocks noGrp="1"/>
          </p:cNvSpPr>
          <p:nvPr>
            <p:ph type="ftr" sz="quarter" idx="20"/>
          </p:nvPr>
        </p:nvSpPr>
        <p:spPr>
          <a:xfrm>
            <a:off x="915353" y="4802823"/>
            <a:ext cx="7493624" cy="274637"/>
          </a:xfrm>
        </p:spPr>
        <p:txBody>
          <a:bodyPr/>
          <a:lstStyle/>
          <a:p>
            <a:pPr algn="l"/>
            <a:r>
              <a:rPr lang="en-US"/>
              <a:t>For required markings, please visit https://mh.jpl.nasa.gov</a:t>
            </a:r>
            <a:endParaRPr lang="en-US" dirty="0"/>
          </a:p>
        </p:txBody>
      </p:sp>
    </p:spTree>
    <p:extLst>
      <p:ext uri="{BB962C8B-B14F-4D97-AF65-F5344CB8AC3E}">
        <p14:creationId xmlns:p14="http://schemas.microsoft.com/office/powerpoint/2010/main" val="256555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1D4C51F1-096E-4A7D-AF59-49489967A51A}" type="datetime1">
              <a:rPr lang="en-US" smtClean="0"/>
              <a:t>10/14/20</a:t>
            </a:fld>
            <a:endParaRPr lang="en-US" dirty="0"/>
          </a:p>
        </p:txBody>
      </p:sp>
      <p:sp>
        <p:nvSpPr>
          <p:cNvPr id="5" name="Footer Placeholder 4"/>
          <p:cNvSpPr>
            <a:spLocks noGrp="1"/>
          </p:cNvSpPr>
          <p:nvPr>
            <p:ph type="ftr" sz="quarter" idx="22"/>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6257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8D18AFA9-C13B-4E9A-A7F0-C8B20BE5ADB5}" type="datetime1">
              <a:rPr lang="en-US" smtClean="0"/>
              <a:t>10/14/20</a:t>
            </a:fld>
            <a:endParaRPr lang="en-US" dirty="0"/>
          </a:p>
        </p:txBody>
      </p:sp>
      <p:sp>
        <p:nvSpPr>
          <p:cNvPr id="5" name="Footer Placeholder 4"/>
          <p:cNvSpPr>
            <a:spLocks noGrp="1"/>
          </p:cNvSpPr>
          <p:nvPr>
            <p:ph type="ftr" sz="quarter" idx="26"/>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916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6AFA6CE4-1B8F-4F53-8FC9-315CD27786F8}" type="datetime1">
              <a:rPr lang="en-US" smtClean="0"/>
              <a:t>10/14/20</a:t>
            </a:fld>
            <a:endParaRPr lang="en-US" dirty="0"/>
          </a:p>
        </p:txBody>
      </p:sp>
      <p:sp>
        <p:nvSpPr>
          <p:cNvPr id="5" name="Footer Placeholder 4"/>
          <p:cNvSpPr>
            <a:spLocks noGrp="1"/>
          </p:cNvSpPr>
          <p:nvPr>
            <p:ph type="ftr" sz="quarter" idx="26"/>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7731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CDEFE66-01B5-A147-B059-451E84A54769}"/>
              </a:ext>
            </a:extLst>
          </p:cNvPr>
          <p:cNvSpPr>
            <a:spLocks noGrp="1"/>
          </p:cNvSpPr>
          <p:nvPr>
            <p:ph type="body" sz="quarter" idx="17" hasCustomPrompt="1"/>
          </p:nvPr>
        </p:nvSpPr>
        <p:spPr>
          <a:xfrm>
            <a:off x="350732" y="1571687"/>
            <a:ext cx="8454602" cy="3292621"/>
          </a:xfrm>
          <a:prstGeom prst="rect">
            <a:avLst/>
          </a:prstGeom>
        </p:spPr>
        <p:txBody>
          <a:bodyPr anchor="t">
            <a:noAutofit/>
          </a:bodyPr>
          <a:lstStyle>
            <a:lvl1pPr marL="0" indent="0" algn="l">
              <a:buNone/>
              <a:tabLst/>
              <a:defRPr sz="1200" baseline="0">
                <a:solidFill>
                  <a:schemeClr val="tx1"/>
                </a:solidFill>
                <a:latin typeface="Arial" panose="020B0604020202020204" pitchFamily="34" charset="0"/>
                <a:cs typeface="Arial" panose="020B0604020202020204" pitchFamily="34" charset="0"/>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Click to Insert Content</a:t>
            </a:r>
          </a:p>
        </p:txBody>
      </p:sp>
      <p:sp>
        <p:nvSpPr>
          <p:cNvPr id="4" name="Text Placeholder 4">
            <a:extLst>
              <a:ext uri="{FF2B5EF4-FFF2-40B4-BE49-F238E27FC236}">
                <a16:creationId xmlns:a16="http://schemas.microsoft.com/office/drawing/2014/main" id="{A0B06CD5-79FB-D64E-854C-192AEA1DF18C}"/>
              </a:ext>
            </a:extLst>
          </p:cNvPr>
          <p:cNvSpPr>
            <a:spLocks noGrp="1"/>
          </p:cNvSpPr>
          <p:nvPr>
            <p:ph type="body" sz="quarter" idx="3" hasCustomPrompt="1"/>
          </p:nvPr>
        </p:nvSpPr>
        <p:spPr>
          <a:xfrm>
            <a:off x="350731" y="823076"/>
            <a:ext cx="8454602" cy="430183"/>
          </a:xfrm>
          <a:prstGeom prst="rect">
            <a:avLst/>
          </a:prstGeom>
        </p:spPr>
        <p:txBody>
          <a:bodyPr anchor="t"/>
          <a:lstStyle>
            <a:lvl1pPr marL="0" indent="0">
              <a:buNone/>
              <a:defRPr sz="2600" b="1" baseline="0">
                <a:solidFill>
                  <a:srgbClr val="99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Tree>
    <p:extLst>
      <p:ext uri="{BB962C8B-B14F-4D97-AF65-F5344CB8AC3E}">
        <p14:creationId xmlns:p14="http://schemas.microsoft.com/office/powerpoint/2010/main" val="152696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339" y="3918225"/>
            <a:ext cx="2925483" cy="812634"/>
          </a:xfrm>
          <a:prstGeom prst="rect">
            <a:avLst/>
          </a:prstGeom>
        </p:spPr>
      </p:pic>
      <p:sp>
        <p:nvSpPr>
          <p:cNvPr id="3" name="Footer Placeholder 2"/>
          <p:cNvSpPr>
            <a:spLocks noGrp="1"/>
          </p:cNvSpPr>
          <p:nvPr>
            <p:ph type="ftr" sz="quarter" idx="17"/>
          </p:nvPr>
        </p:nvSpPr>
        <p:spPr>
          <a:xfrm>
            <a:off x="5687785" y="4802823"/>
            <a:ext cx="3347357" cy="274637"/>
          </a:xfrm>
        </p:spPr>
        <p:txBody>
          <a:bodyPr/>
          <a:lstStyle/>
          <a:p>
            <a:r>
              <a:rPr lang="en-US"/>
              <a:t>For required markings, please visit https://mh.jpl.nasa.gov</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8530529"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7"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7" y="3488175"/>
            <a:ext cx="8530530"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4" y="4219782"/>
            <a:ext cx="2925483" cy="812634"/>
          </a:xfrm>
          <a:prstGeom prst="rect">
            <a:avLst/>
          </a:prstGeom>
        </p:spPr>
      </p:pic>
      <p:sp>
        <p:nvSpPr>
          <p:cNvPr id="3" name="Footer Placeholder 2"/>
          <p:cNvSpPr>
            <a:spLocks noGrp="1"/>
          </p:cNvSpPr>
          <p:nvPr>
            <p:ph type="ftr" sz="quarter" idx="21"/>
          </p:nvPr>
        </p:nvSpPr>
        <p:spPr>
          <a:xfrm>
            <a:off x="369199" y="4802823"/>
            <a:ext cx="5605046" cy="274637"/>
          </a:xfrm>
        </p:spPr>
        <p:txBody>
          <a:bodyPr/>
          <a:lstStyle>
            <a:lvl1pPr algn="l">
              <a:defRPr/>
            </a:lvl1pPr>
          </a:lstStyle>
          <a:p>
            <a:r>
              <a:rPr lang="en-US"/>
              <a:t>For required markings, please visit https://mh.jpl.nasa.gov</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341DE1EE-7D9E-4356-A17B-AC39B24D4A0F}" type="datetime1">
              <a:rPr lang="en-US" smtClean="0"/>
              <a:t>10/14/20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00292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8"/>
          </p:nvPr>
        </p:nvSpPr>
        <p:spPr/>
        <p:txBody>
          <a:bodyPr/>
          <a:lstStyle/>
          <a:p>
            <a:fld id="{E0EE1217-8810-43A4-A260-F7B93C1E2460}" type="datetime1">
              <a:rPr lang="en-US" smtClean="0"/>
              <a:t>10/14/20</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81BC07D9-38D2-4D21-BB9F-4FB482252065}" type="datetime1">
              <a:rPr lang="en-US" smtClean="0"/>
              <a:t>10/14/20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fld id="{37A7201D-60A7-477E-96B4-3973BB7451F7}" type="datetime1">
              <a:rPr lang="en-US" smtClean="0"/>
              <a:t>10/14/20</a:t>
            </a:fld>
            <a:endParaRPr lang="en-US" dirty="0"/>
          </a:p>
        </p:txBody>
      </p:sp>
      <p:sp>
        <p:nvSpPr>
          <p:cNvPr id="5" name="Footer Placeholder 4"/>
          <p:cNvSpPr>
            <a:spLocks noGrp="1"/>
          </p:cNvSpPr>
          <p:nvPr>
            <p:ph type="ftr" sz="quarter" idx="19"/>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0876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DF441585-8FA9-4EA2-85A4-83043578477A}" type="datetime1">
              <a:rPr lang="en-US" smtClean="0"/>
              <a:t>10/14/20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7939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83F1A4B9-1F13-48F5-BF93-72CC0A0DFA2C}" type="datetime1">
              <a:rPr lang="en-US" smtClean="0"/>
              <a:t>10/14/20</a:t>
            </a:fld>
            <a:endParaRPr lang="en-US" dirty="0"/>
          </a:p>
        </p:txBody>
      </p:sp>
      <p:sp>
        <p:nvSpPr>
          <p:cNvPr id="5" name="Footer Placeholder 4"/>
          <p:cNvSpPr>
            <a:spLocks noGrp="1"/>
          </p:cNvSpPr>
          <p:nvPr>
            <p:ph type="ftr" sz="quarter" idx="22"/>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322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3999" y="4802823"/>
            <a:ext cx="1422401"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0FB8DC75-F238-4FEA-A196-95F443A65C8E}" type="datetime1">
              <a:rPr lang="en-US" smtClean="0"/>
              <a:t>10/14/20</a:t>
            </a:fld>
            <a:endParaRPr lang="en-US" dirty="0"/>
          </a:p>
        </p:txBody>
      </p:sp>
      <p:sp>
        <p:nvSpPr>
          <p:cNvPr id="5" name="Footer Placeholder 4"/>
          <p:cNvSpPr>
            <a:spLocks noGrp="1"/>
          </p:cNvSpPr>
          <p:nvPr>
            <p:ph type="ftr" sz="quarter" idx="3"/>
          </p:nvPr>
        </p:nvSpPr>
        <p:spPr>
          <a:xfrm>
            <a:off x="1676401" y="4802823"/>
            <a:ext cx="5791199"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For required markings, please visit https://mh.jpl.nasa.gov</a:t>
            </a:r>
            <a:endParaRPr lang="en-US" dirty="0"/>
          </a:p>
        </p:txBody>
      </p:sp>
      <p:sp>
        <p:nvSpPr>
          <p:cNvPr id="6" name="Slide Number Placeholder 5"/>
          <p:cNvSpPr>
            <a:spLocks noGrp="1"/>
          </p:cNvSpPr>
          <p:nvPr>
            <p:ph type="sldNum" sz="quarter" idx="4"/>
          </p:nvPr>
        </p:nvSpPr>
        <p:spPr>
          <a:xfrm>
            <a:off x="7467600" y="4802823"/>
            <a:ext cx="58613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586911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1" r:id="rId5"/>
    <p:sldLayoutId id="2147483662" r:id="rId6"/>
    <p:sldLayoutId id="2147483664" r:id="rId7"/>
    <p:sldLayoutId id="2147483663" r:id="rId8"/>
    <p:sldLayoutId id="2147483669" r:id="rId9"/>
    <p:sldLayoutId id="2147483670" r:id="rId10"/>
    <p:sldLayoutId id="2147483671" r:id="rId11"/>
    <p:sldLayoutId id="2147483672" r:id="rId12"/>
  </p:sldLayoutIdLst>
  <p:hf hdr="0"/>
  <p:txStyles>
    <p:titleStyle>
      <a:lvl1pPr algn="l" defTabSz="457200" rtl="0" eaLnBrk="1" latinLnBrk="0" hangingPunct="1">
        <a:spcBef>
          <a:spcPct val="0"/>
        </a:spcBef>
        <a:buNone/>
        <a:defRPr sz="2400" b="1" i="0" u="none" kern="1200">
          <a:solidFill>
            <a:schemeClr val="tx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817439"/>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673CAB81-4E43-F140-AF13-B466D9094E76}"/>
              </a:ext>
            </a:extLst>
          </p:cNvPr>
          <p:cNvSpPr txBox="1">
            <a:spLocks/>
          </p:cNvSpPr>
          <p:nvPr/>
        </p:nvSpPr>
        <p:spPr>
          <a:xfrm>
            <a:off x="369198" y="3483788"/>
            <a:ext cx="8436135" cy="363898"/>
          </a:xfrm>
          <a:prstGeom prst="rect">
            <a:avLst/>
          </a:prstGeom>
        </p:spPr>
        <p:txBody>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00" b="1" dirty="0"/>
              <a:t>Triangulation of Ecosystem Structure, Composition, and Function from the International Space Station </a:t>
            </a:r>
            <a:endParaRPr lang="en-US" sz="1300" b="1" dirty="0">
              <a:latin typeface="+mj-lt"/>
            </a:endParaRPr>
          </a:p>
        </p:txBody>
      </p:sp>
      <p:sp>
        <p:nvSpPr>
          <p:cNvPr id="18" name="Text Placeholder 6">
            <a:extLst>
              <a:ext uri="{FF2B5EF4-FFF2-40B4-BE49-F238E27FC236}">
                <a16:creationId xmlns:a16="http://schemas.microsoft.com/office/drawing/2014/main" id="{D1EEC75B-CC61-E044-8ABA-811DA016D64D}"/>
              </a:ext>
            </a:extLst>
          </p:cNvPr>
          <p:cNvSpPr txBox="1">
            <a:spLocks/>
          </p:cNvSpPr>
          <p:nvPr/>
        </p:nvSpPr>
        <p:spPr>
          <a:xfrm>
            <a:off x="369198" y="3913971"/>
            <a:ext cx="8436134" cy="403898"/>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1">
                  <a:lumMod val="50000"/>
                </a:schemeClr>
              </a:buClr>
              <a:buFont typeface="Arial"/>
              <a:buNone/>
              <a:tabLst/>
              <a:defRPr sz="1400" kern="1200">
                <a:solidFill>
                  <a:schemeClr val="accent1"/>
                </a:solidFill>
                <a:latin typeface="+mn-lt"/>
                <a:ea typeface="+mn-ea"/>
                <a:cs typeface="+mn-cs"/>
              </a:defRPr>
            </a:lvl1pPr>
            <a:lvl2pPr marL="457200" indent="0" algn="l" defTabSz="457200" rtl="0" eaLnBrk="1" latinLnBrk="0" hangingPunct="1">
              <a:spcBef>
                <a:spcPct val="20000"/>
              </a:spcBef>
              <a:buClr>
                <a:schemeClr val="bg1">
                  <a:lumMod val="50000"/>
                </a:schemeClr>
              </a:buClr>
              <a:buFont typeface="Arial"/>
              <a:buNone/>
              <a:defRPr sz="1400" b="0" i="0" u="none" kern="1200">
                <a:solidFill>
                  <a:schemeClr val="accent1"/>
                </a:solidFill>
                <a:latin typeface="+mn-lt"/>
                <a:ea typeface="+mn-ea"/>
                <a:cs typeface="+mn-cs"/>
              </a:defRPr>
            </a:lvl2pPr>
            <a:lvl3pPr marL="9144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3pPr>
            <a:lvl4pPr marL="13716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4pPr>
            <a:lvl5pPr marL="18288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solidFill>
                  <a:srgbClr val="A50021"/>
                </a:solidFill>
                <a:latin typeface="Arial" charset="0"/>
              </a:rPr>
              <a:t>Dan Sousa</a:t>
            </a:r>
            <a:endParaRPr lang="en-US" sz="1600" dirty="0"/>
          </a:p>
        </p:txBody>
      </p:sp>
      <p:sp>
        <p:nvSpPr>
          <p:cNvPr id="20" name="TextBox 19">
            <a:extLst>
              <a:ext uri="{FF2B5EF4-FFF2-40B4-BE49-F238E27FC236}">
                <a16:creationId xmlns:a16="http://schemas.microsoft.com/office/drawing/2014/main" id="{425F809F-D295-CF4A-B583-F28EED4303E1}"/>
              </a:ext>
            </a:extLst>
          </p:cNvPr>
          <p:cNvSpPr txBox="1"/>
          <p:nvPr/>
        </p:nvSpPr>
        <p:spPr>
          <a:xfrm>
            <a:off x="369197" y="4234054"/>
            <a:ext cx="5619774" cy="553998"/>
          </a:xfrm>
          <a:prstGeom prst="rect">
            <a:avLst/>
          </a:prstGeom>
          <a:noFill/>
        </p:spPr>
        <p:txBody>
          <a:bodyPr wrap="square" rtlCol="0">
            <a:spAutoFit/>
          </a:bodyPr>
          <a:lstStyle/>
          <a:p>
            <a:pPr>
              <a:spcBef>
                <a:spcPct val="0"/>
              </a:spcBef>
            </a:pPr>
            <a:r>
              <a:rPr lang="en-US" altLang="en-US" sz="1000" dirty="0">
                <a:latin typeface="Tahoma" panose="020B0604030504040204" pitchFamily="34" charset="0"/>
              </a:rPr>
              <a:t>Organization: Org#329G</a:t>
            </a:r>
          </a:p>
          <a:p>
            <a:pPr>
              <a:spcBef>
                <a:spcPct val="0"/>
              </a:spcBef>
            </a:pPr>
            <a:r>
              <a:rPr lang="en-US" altLang="en-US" sz="1000" dirty="0">
                <a:latin typeface="Tahoma" panose="020B0604030504040204" pitchFamily="34" charset="0"/>
              </a:rPr>
              <a:t>Advisor:  Josh Fisher (Org #329G)</a:t>
            </a:r>
          </a:p>
          <a:p>
            <a:pPr>
              <a:spcBef>
                <a:spcPct val="0"/>
              </a:spcBef>
            </a:pPr>
            <a:r>
              <a:rPr lang="en-US" altLang="en-US" sz="1000" dirty="0">
                <a:latin typeface="Tahoma" panose="020B0604030504040204" pitchFamily="34" charset="0"/>
              </a:rPr>
              <a:t>Postdoc Program: JPL</a:t>
            </a:r>
          </a:p>
        </p:txBody>
      </p:sp>
      <p:pic>
        <p:nvPicPr>
          <p:cNvPr id="24" name="Picture Placeholder 23">
            <a:extLst>
              <a:ext uri="{FF2B5EF4-FFF2-40B4-BE49-F238E27FC236}">
                <a16:creationId xmlns:a16="http://schemas.microsoft.com/office/drawing/2014/main" id="{458014F9-C40B-B049-82A1-3C02AF7EA35C}"/>
              </a:ext>
            </a:extLst>
          </p:cNvPr>
          <p:cNvPicPr>
            <a:picLocks noGrp="1" noChangeAspect="1"/>
          </p:cNvPicPr>
          <p:nvPr>
            <p:ph type="pic" sz="quarter" idx="14"/>
          </p:nvPr>
        </p:nvPicPr>
        <p:blipFill rotWithShape="1">
          <a:blip r:embed="rId4"/>
          <a:srcRect t="-370" r="-9280" b="-342"/>
          <a:stretch/>
        </p:blipFill>
        <p:spPr>
          <a:xfrm>
            <a:off x="341082" y="0"/>
            <a:ext cx="9144000" cy="3417503"/>
          </a:xfrm>
        </p:spPr>
      </p:pic>
      <p:pic>
        <p:nvPicPr>
          <p:cNvPr id="2" name="Audio Recording Oct 12, 2020 at 12:25:50 PM" descr="Audio Recording Oct 12, 2020 at 12:25:50 PM">
            <a:hlinkClick r:id="" action="ppaction://media"/>
            <a:extLst>
              <a:ext uri="{FF2B5EF4-FFF2-40B4-BE49-F238E27FC236}">
                <a16:creationId xmlns:a16="http://schemas.microsoft.com/office/drawing/2014/main" id="{0F97A661-9EEB-424A-AF5E-EC6049D0D1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09440" y="4104653"/>
            <a:ext cx="812800" cy="812800"/>
          </a:xfrm>
          <a:prstGeom prst="rect">
            <a:avLst/>
          </a:prstGeom>
        </p:spPr>
      </p:pic>
    </p:spTree>
    <p:extLst>
      <p:ext uri="{BB962C8B-B14F-4D97-AF65-F5344CB8AC3E}">
        <p14:creationId xmlns:p14="http://schemas.microsoft.com/office/powerpoint/2010/main" val="41639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25C0CB-854E-CC49-A097-575C871E23EE}"/>
              </a:ext>
            </a:extLst>
          </p:cNvPr>
          <p:cNvSpPr>
            <a:spLocks noGrp="1"/>
          </p:cNvSpPr>
          <p:nvPr>
            <p:ph type="body" sz="quarter" idx="17"/>
          </p:nvPr>
        </p:nvSpPr>
        <p:spPr>
          <a:xfrm>
            <a:off x="397115" y="1571687"/>
            <a:ext cx="8454602" cy="3292621"/>
          </a:xfrm>
        </p:spPr>
        <p:txBody>
          <a:bodyPr/>
          <a:lstStyle/>
          <a:p>
            <a:r>
              <a:rPr lang="en-US" b="1" dirty="0"/>
              <a:t>Abstract</a:t>
            </a:r>
            <a:endParaRPr lang="en-US" dirty="0"/>
          </a:p>
          <a:p>
            <a:r>
              <a:rPr lang="en-US" dirty="0"/>
              <a:t>Terrestrial ecosystems are comprised of three components: structure, composition and function. Each of these acts like an RGB filter lens – individually, they show only one facet of the landscape; yet, when combined, the true picture comes into view. Arguably, no ecosystem property better integrates these components than biodiversity. Ultimately, </a:t>
            </a:r>
            <a:r>
              <a:rPr lang="en-US" b="1" dirty="0"/>
              <a:t>biodiversity metrics like species richness synthesize a wide range of landscape properties because they are simultaneously the result and driver of life variability, chemistry, and traits.</a:t>
            </a:r>
          </a:p>
          <a:p>
            <a:r>
              <a:rPr lang="en-US" dirty="0"/>
              <a:t>Four new instruments on the International Space Station (ISS) promise to deliver these ecosystem lenses from a single platform: Global Ecosystem Dynamics Investigation (GEDI), </a:t>
            </a:r>
            <a:r>
              <a:rPr lang="en-US" dirty="0" err="1"/>
              <a:t>ECOsystem</a:t>
            </a:r>
            <a:r>
              <a:rPr lang="en-US" dirty="0"/>
              <a:t> Spaceborne Thermal Radiometer Experiment on Space Station (ECOSTRESS), DLR Earth Sensing Imaging Spectrometer (DESIS), and Orbiting Carbon Observatory 3 (OCO-3). GEDI provides the LiDAR-based structural lens, DESIS provides the spectroscopic-based compositional lens, while ECOSTRESS and OCO-3 provide the thermal-based (water) and fluorescence-based (carbon) functional lenses, respectively. </a:t>
            </a:r>
          </a:p>
          <a:p>
            <a:r>
              <a:rPr lang="en-US" dirty="0"/>
              <a:t>In theory, each ISS instrument should have partial predictive power for biodiversity metrics such as species richness – but together, they should be able to map terrestrial ecosystem structure, composition and function in unprecedented detail. The purpose of my work is to leverage the combined power of the ISS instruments to answer key outstanding questions in biodiversity science.</a:t>
            </a:r>
          </a:p>
        </p:txBody>
      </p:sp>
      <p:sp>
        <p:nvSpPr>
          <p:cNvPr id="3" name="Text Placeholder 2">
            <a:extLst>
              <a:ext uri="{FF2B5EF4-FFF2-40B4-BE49-F238E27FC236}">
                <a16:creationId xmlns:a16="http://schemas.microsoft.com/office/drawing/2014/main" id="{344D33C2-CE7F-5C4D-9F49-77092C449ABE}"/>
              </a:ext>
            </a:extLst>
          </p:cNvPr>
          <p:cNvSpPr>
            <a:spLocks noGrp="1"/>
          </p:cNvSpPr>
          <p:nvPr>
            <p:ph type="body" sz="quarter" idx="3"/>
          </p:nvPr>
        </p:nvSpPr>
        <p:spPr>
          <a:xfrm>
            <a:off x="344699" y="833467"/>
            <a:ext cx="8454602" cy="430183"/>
          </a:xfrm>
        </p:spPr>
        <p:txBody>
          <a:bodyPr/>
          <a:lstStyle/>
          <a:p>
            <a:r>
              <a:rPr lang="en-US" dirty="0"/>
              <a:t>Introduction</a:t>
            </a:r>
          </a:p>
        </p:txBody>
      </p:sp>
      <p:pic>
        <p:nvPicPr>
          <p:cNvPr id="6" name="Audio Recording Oct 12, 2020 at 12:58:31 PM" descr="Audio Recording Oct 12, 2020 at 12:58:31 PM">
            <a:hlinkClick r:id="" action="ppaction://media"/>
            <a:extLst>
              <a:ext uri="{FF2B5EF4-FFF2-40B4-BE49-F238E27FC236}">
                <a16:creationId xmlns:a16="http://schemas.microsoft.com/office/drawing/2014/main" id="{33809A0E-46BF-E24F-BF8D-5BE55111BF4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86501" y="20667"/>
            <a:ext cx="812800" cy="812800"/>
          </a:xfrm>
          <a:prstGeom prst="rect">
            <a:avLst/>
          </a:prstGeom>
        </p:spPr>
      </p:pic>
    </p:spTree>
    <p:extLst>
      <p:ext uri="{BB962C8B-B14F-4D97-AF65-F5344CB8AC3E}">
        <p14:creationId xmlns:p14="http://schemas.microsoft.com/office/powerpoint/2010/main" val="307273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4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25C0CB-854E-CC49-A097-575C871E23EE}"/>
              </a:ext>
            </a:extLst>
          </p:cNvPr>
          <p:cNvSpPr>
            <a:spLocks noGrp="1"/>
          </p:cNvSpPr>
          <p:nvPr>
            <p:ph type="body" sz="quarter" idx="17"/>
          </p:nvPr>
        </p:nvSpPr>
        <p:spPr/>
        <p:txBody>
          <a:bodyPr/>
          <a:lstStyle/>
          <a:p>
            <a:r>
              <a:rPr lang="en-US" dirty="0"/>
              <a:t>Plant diversity drives higher trophic level complexity, setting the stage for overall terrestrial biodiversity. Niche space arises from structural, compositional, and functional contributors and has long been considered to limit species richness, i.e., ‘niche limitation’. Nonetheless, niche limitation is a hotly contested hypothesis, especially in plants. Spatially extensive studies are rare due to data scarcity and metric variability. As such, </a:t>
            </a:r>
            <a:r>
              <a:rPr lang="en-US" b="1" dirty="0"/>
              <a:t>the link between niche limitation and biodiversity is among the top fundamental questions of ecology.</a:t>
            </a:r>
          </a:p>
          <a:p>
            <a:r>
              <a:rPr lang="en-US" dirty="0"/>
              <a:t>Three main science questions drive my research. First, </a:t>
            </a:r>
            <a:r>
              <a:rPr lang="en-US" b="1" i="1" dirty="0"/>
              <a:t>what is the variability in metrics of ecosystem complexity?</a:t>
            </a:r>
            <a:r>
              <a:rPr lang="en-US" dirty="0"/>
              <a:t> Second, </a:t>
            </a:r>
            <a:r>
              <a:rPr lang="en-US" b="1" i="1" dirty="0"/>
              <a:t>how well do those ecosystem complexity metrics predict plant species diversity?</a:t>
            </a:r>
            <a:r>
              <a:rPr lang="en-US" dirty="0"/>
              <a:t> Finally, </a:t>
            </a:r>
            <a:r>
              <a:rPr lang="en-US" b="1" i="1" dirty="0"/>
              <a:t>what are the patterns of biodiversity across landscapes?</a:t>
            </a:r>
            <a:r>
              <a:rPr lang="en-US" dirty="0"/>
              <a:t> Testing niche limitation requires spatially extensive and relatively high spatial resolution measurements of ecosystem structure, composition, and function. Measurements of ecosystem composition describe plant traits related to chemical and resource complexity. Measurements of ecosystem function describe diversity and response in resources availability, which link to broader ecosystem productivity.</a:t>
            </a:r>
          </a:p>
          <a:p>
            <a:r>
              <a:rPr lang="en-US" dirty="0"/>
              <a:t>My objectives are to:</a:t>
            </a:r>
          </a:p>
          <a:p>
            <a:pPr lvl="0"/>
            <a:r>
              <a:rPr lang="en-US" b="1" dirty="0"/>
              <a:t>- Develop novel metrics of ecosystem structural, compositional, and functional complexity;</a:t>
            </a:r>
          </a:p>
          <a:p>
            <a:pPr lvl="0"/>
            <a:r>
              <a:rPr lang="en-US" b="1" dirty="0"/>
              <a:t>- Quantify local and general relationships between ecosystem complexity and plant species diversity;</a:t>
            </a:r>
          </a:p>
          <a:p>
            <a:pPr lvl="0"/>
            <a:r>
              <a:rPr lang="en-US" b="1" dirty="0"/>
              <a:t>- Map and evaluate the spatiotemporal variability in landscape-level diversity.</a:t>
            </a:r>
          </a:p>
          <a:p>
            <a:endParaRPr lang="en-US" dirty="0"/>
          </a:p>
        </p:txBody>
      </p:sp>
      <p:sp>
        <p:nvSpPr>
          <p:cNvPr id="3" name="Text Placeholder 2">
            <a:extLst>
              <a:ext uri="{FF2B5EF4-FFF2-40B4-BE49-F238E27FC236}">
                <a16:creationId xmlns:a16="http://schemas.microsoft.com/office/drawing/2014/main" id="{344D33C2-CE7F-5C4D-9F49-77092C449ABE}"/>
              </a:ext>
            </a:extLst>
          </p:cNvPr>
          <p:cNvSpPr>
            <a:spLocks noGrp="1"/>
          </p:cNvSpPr>
          <p:nvPr>
            <p:ph type="body" sz="quarter" idx="3"/>
          </p:nvPr>
        </p:nvSpPr>
        <p:spPr/>
        <p:txBody>
          <a:bodyPr/>
          <a:lstStyle/>
          <a:p>
            <a:r>
              <a:rPr lang="en-US" dirty="0"/>
              <a:t>Problem Description</a:t>
            </a:r>
          </a:p>
        </p:txBody>
      </p:sp>
      <p:pic>
        <p:nvPicPr>
          <p:cNvPr id="4" name="Audio Recording Oct 12, 2020 at 1:08:21 PM" descr="Audio Recording Oct 12, 2020 at 1:08:21 PM">
            <a:hlinkClick r:id="" action="ppaction://media"/>
            <a:extLst>
              <a:ext uri="{FF2B5EF4-FFF2-40B4-BE49-F238E27FC236}">
                <a16:creationId xmlns:a16="http://schemas.microsoft.com/office/drawing/2014/main" id="{6E3DD6A3-941E-E042-8977-F73FA516384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31200" y="0"/>
            <a:ext cx="812800" cy="812800"/>
          </a:xfrm>
          <a:prstGeom prst="rect">
            <a:avLst/>
          </a:prstGeom>
        </p:spPr>
      </p:pic>
    </p:spTree>
    <p:extLst>
      <p:ext uri="{BB962C8B-B14F-4D97-AF65-F5344CB8AC3E}">
        <p14:creationId xmlns:p14="http://schemas.microsoft.com/office/powerpoint/2010/main" val="22490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77D454-A50A-8741-AA0B-23CF4A7E8FCA}"/>
              </a:ext>
            </a:extLst>
          </p:cNvPr>
          <p:cNvSpPr>
            <a:spLocks noGrp="1"/>
          </p:cNvSpPr>
          <p:nvPr>
            <p:ph type="body" sz="quarter" idx="17"/>
          </p:nvPr>
        </p:nvSpPr>
        <p:spPr/>
        <p:txBody>
          <a:bodyPr/>
          <a:lstStyle/>
          <a:p>
            <a:pPr marL="342900" indent="-342900">
              <a:buFont typeface="+mj-lt"/>
              <a:buAutoNum type="alphaLcParenR"/>
            </a:pPr>
            <a:r>
              <a:rPr lang="en-US" dirty="0"/>
              <a:t>Formulation, theory or experiment description</a:t>
            </a:r>
          </a:p>
          <a:p>
            <a:pPr marL="342900" indent="-342900">
              <a:buFont typeface="+mj-lt"/>
              <a:buAutoNum type="alphaLcParenR"/>
            </a:pPr>
            <a:r>
              <a:rPr lang="en-US" dirty="0"/>
              <a:t>Innovation, advancement</a:t>
            </a:r>
          </a:p>
        </p:txBody>
      </p:sp>
      <p:sp>
        <p:nvSpPr>
          <p:cNvPr id="3" name="Text Placeholder 2">
            <a:extLst>
              <a:ext uri="{FF2B5EF4-FFF2-40B4-BE49-F238E27FC236}">
                <a16:creationId xmlns:a16="http://schemas.microsoft.com/office/drawing/2014/main" id="{984A7146-5543-9B4D-9341-971B7D71334D}"/>
              </a:ext>
            </a:extLst>
          </p:cNvPr>
          <p:cNvSpPr>
            <a:spLocks noGrp="1"/>
          </p:cNvSpPr>
          <p:nvPr>
            <p:ph type="body" sz="quarter" idx="3"/>
          </p:nvPr>
        </p:nvSpPr>
        <p:spPr/>
        <p:txBody>
          <a:bodyPr/>
          <a:lstStyle/>
          <a:p>
            <a:r>
              <a:rPr lang="en-US" dirty="0"/>
              <a:t>Methodology</a:t>
            </a:r>
          </a:p>
        </p:txBody>
      </p:sp>
      <p:pic>
        <p:nvPicPr>
          <p:cNvPr id="4" name="Picture 3">
            <a:extLst>
              <a:ext uri="{FF2B5EF4-FFF2-40B4-BE49-F238E27FC236}">
                <a16:creationId xmlns:a16="http://schemas.microsoft.com/office/drawing/2014/main" id="{4BCD17C5-32D4-1B46-A6CE-0664D61A442D}"/>
              </a:ext>
            </a:extLst>
          </p:cNvPr>
          <p:cNvPicPr/>
          <p:nvPr/>
        </p:nvPicPr>
        <p:blipFill>
          <a:blip r:embed="rId4"/>
          <a:stretch>
            <a:fillRect/>
          </a:stretch>
        </p:blipFill>
        <p:spPr>
          <a:xfrm>
            <a:off x="338666" y="1571686"/>
            <a:ext cx="8498964" cy="3292621"/>
          </a:xfrm>
          <a:prstGeom prst="rect">
            <a:avLst/>
          </a:prstGeom>
        </p:spPr>
      </p:pic>
      <p:pic>
        <p:nvPicPr>
          <p:cNvPr id="5" name="Audio Recording Oct 12, 2020 at 1:16:23 PM" descr="Audio Recording Oct 12, 2020 at 1:16:23 PM">
            <a:hlinkClick r:id="" action="ppaction://media"/>
            <a:extLst>
              <a:ext uri="{FF2B5EF4-FFF2-40B4-BE49-F238E27FC236}">
                <a16:creationId xmlns:a16="http://schemas.microsoft.com/office/drawing/2014/main" id="{16FF8102-1E05-CF4B-84CE-0FA970C482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1200" y="0"/>
            <a:ext cx="812800" cy="812800"/>
          </a:xfrm>
          <a:prstGeom prst="rect">
            <a:avLst/>
          </a:prstGeom>
        </p:spPr>
      </p:pic>
    </p:spTree>
    <p:extLst>
      <p:ext uri="{BB962C8B-B14F-4D97-AF65-F5344CB8AC3E}">
        <p14:creationId xmlns:p14="http://schemas.microsoft.com/office/powerpoint/2010/main" val="10297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8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BDD3B9-A11E-2646-AFB3-9B5B4E3C0AC9}"/>
              </a:ext>
            </a:extLst>
          </p:cNvPr>
          <p:cNvSpPr>
            <a:spLocks noGrp="1"/>
          </p:cNvSpPr>
          <p:nvPr>
            <p:ph type="body" sz="quarter" idx="17"/>
          </p:nvPr>
        </p:nvSpPr>
        <p:spPr/>
        <p:txBody>
          <a:bodyPr/>
          <a:lstStyle/>
          <a:p>
            <a:pPr marL="342900" indent="-342900">
              <a:buFont typeface="+mj-lt"/>
              <a:buAutoNum type="alphaLcParenR"/>
            </a:pPr>
            <a:r>
              <a:rPr lang="en-US" dirty="0"/>
              <a:t>Accomplishments versus goals</a:t>
            </a:r>
          </a:p>
          <a:p>
            <a:pPr marL="342900" indent="-342900">
              <a:buFont typeface="+mj-lt"/>
              <a:buAutoNum type="alphaLcParenR"/>
            </a:pPr>
            <a:r>
              <a:rPr lang="en-US" dirty="0"/>
              <a:t>Significance</a:t>
            </a:r>
          </a:p>
          <a:p>
            <a:pPr marL="342900" indent="-342900">
              <a:buFont typeface="+mj-lt"/>
              <a:buAutoNum type="alphaLcParenR"/>
            </a:pPr>
            <a:r>
              <a:rPr lang="en-US" dirty="0"/>
              <a:t>Next steps</a:t>
            </a:r>
          </a:p>
          <a:p>
            <a:endParaRPr lang="en-US" dirty="0"/>
          </a:p>
        </p:txBody>
      </p:sp>
      <p:sp>
        <p:nvSpPr>
          <p:cNvPr id="3" name="Text Placeholder 2">
            <a:extLst>
              <a:ext uri="{FF2B5EF4-FFF2-40B4-BE49-F238E27FC236}">
                <a16:creationId xmlns:a16="http://schemas.microsoft.com/office/drawing/2014/main" id="{7B4E6366-EFBC-5F4B-88DF-2C53F2A89F2E}"/>
              </a:ext>
            </a:extLst>
          </p:cNvPr>
          <p:cNvSpPr>
            <a:spLocks noGrp="1"/>
          </p:cNvSpPr>
          <p:nvPr>
            <p:ph type="body" sz="quarter" idx="3"/>
          </p:nvPr>
        </p:nvSpPr>
        <p:spPr/>
        <p:txBody>
          <a:bodyPr/>
          <a:lstStyle/>
          <a:p>
            <a:r>
              <a:rPr lang="en-US" dirty="0"/>
              <a:t>Results</a:t>
            </a:r>
          </a:p>
        </p:txBody>
      </p:sp>
      <p:pic>
        <p:nvPicPr>
          <p:cNvPr id="4" name="Picture 3">
            <a:extLst>
              <a:ext uri="{FF2B5EF4-FFF2-40B4-BE49-F238E27FC236}">
                <a16:creationId xmlns:a16="http://schemas.microsoft.com/office/drawing/2014/main" id="{68B520F6-F4B2-924E-A3EA-5BFCF661B7EE}"/>
              </a:ext>
            </a:extLst>
          </p:cNvPr>
          <p:cNvPicPr/>
          <p:nvPr/>
        </p:nvPicPr>
        <p:blipFill>
          <a:blip r:embed="rId4"/>
          <a:stretch>
            <a:fillRect/>
          </a:stretch>
        </p:blipFill>
        <p:spPr>
          <a:xfrm>
            <a:off x="350731" y="1412680"/>
            <a:ext cx="8683854" cy="3661732"/>
          </a:xfrm>
          <a:prstGeom prst="rect">
            <a:avLst/>
          </a:prstGeom>
        </p:spPr>
      </p:pic>
      <p:pic>
        <p:nvPicPr>
          <p:cNvPr id="5" name="Audio Recording Oct 12, 2020 at 1:27:21 PM" descr="Audio Recording Oct 12, 2020 at 1:27:21 PM">
            <a:hlinkClick r:id="" action="ppaction://media"/>
            <a:extLst>
              <a:ext uri="{FF2B5EF4-FFF2-40B4-BE49-F238E27FC236}">
                <a16:creationId xmlns:a16="http://schemas.microsoft.com/office/drawing/2014/main" id="{90F25792-1FF7-8E42-9D5E-AD82B42262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1200" y="0"/>
            <a:ext cx="812800" cy="812800"/>
          </a:xfrm>
          <a:prstGeom prst="rect">
            <a:avLst/>
          </a:prstGeom>
        </p:spPr>
      </p:pic>
    </p:spTree>
    <p:extLst>
      <p:ext uri="{BB962C8B-B14F-4D97-AF65-F5344CB8AC3E}">
        <p14:creationId xmlns:p14="http://schemas.microsoft.com/office/powerpoint/2010/main" val="183621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1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0298A-0F1C-6147-ABD6-8E8B623D0F7F}"/>
              </a:ext>
            </a:extLst>
          </p:cNvPr>
          <p:cNvSpPr>
            <a:spLocks noGrp="1"/>
          </p:cNvSpPr>
          <p:nvPr>
            <p:ph type="body" sz="quarter" idx="17"/>
          </p:nvPr>
        </p:nvSpPr>
        <p:spPr/>
        <p:txBody>
          <a:bodyPr/>
          <a:lstStyle/>
          <a:p>
            <a:r>
              <a:rPr lang="en-US" dirty="0"/>
              <a:t>Thank you for your time!</a:t>
            </a:r>
          </a:p>
        </p:txBody>
      </p:sp>
      <p:sp>
        <p:nvSpPr>
          <p:cNvPr id="3" name="Text Placeholder 2">
            <a:extLst>
              <a:ext uri="{FF2B5EF4-FFF2-40B4-BE49-F238E27FC236}">
                <a16:creationId xmlns:a16="http://schemas.microsoft.com/office/drawing/2014/main" id="{A0ECCF47-63E8-6A4F-BBC4-53DE36AF8198}"/>
              </a:ext>
            </a:extLst>
          </p:cNvPr>
          <p:cNvSpPr>
            <a:spLocks noGrp="1"/>
          </p:cNvSpPr>
          <p:nvPr>
            <p:ph type="body" sz="quarter" idx="3"/>
          </p:nvPr>
        </p:nvSpPr>
        <p:spPr/>
        <p:txBody>
          <a:bodyPr/>
          <a:lstStyle/>
          <a:p>
            <a:r>
              <a:rPr lang="en-US" dirty="0"/>
              <a:t>Publications and Acknowledgements</a:t>
            </a:r>
          </a:p>
          <a:p>
            <a:endParaRPr lang="en-US" dirty="0"/>
          </a:p>
        </p:txBody>
      </p:sp>
      <p:pic>
        <p:nvPicPr>
          <p:cNvPr id="4" name="Audio Recording Oct 12, 2020 at 1:28:36 PM" descr="Audio Recording Oct 12, 2020 at 1:28:36 PM">
            <a:hlinkClick r:id="" action="ppaction://media"/>
            <a:extLst>
              <a:ext uri="{FF2B5EF4-FFF2-40B4-BE49-F238E27FC236}">
                <a16:creationId xmlns:a16="http://schemas.microsoft.com/office/drawing/2014/main" id="{FF905BAA-4A90-A143-AA65-FFA4183EC4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38837" y="0"/>
            <a:ext cx="812800" cy="812800"/>
          </a:xfrm>
          <a:prstGeom prst="rect">
            <a:avLst/>
          </a:prstGeom>
        </p:spPr>
      </p:pic>
    </p:spTree>
    <p:extLst>
      <p:ext uri="{BB962C8B-B14F-4D97-AF65-F5344CB8AC3E}">
        <p14:creationId xmlns:p14="http://schemas.microsoft.com/office/powerpoint/2010/main" val="206857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22&quot;&gt;&lt;object type=&quot;3&quot; unique_id=&quot;10523&quot;&gt;&lt;property id=&quot;20148&quot; value=&quot;5&quot;/&gt;&lt;property id=&quot;20300&quot; value=&quot;Slide 1&quot;/&gt;&lt;property id=&quot;20307&quot; value=&quot;277&quot;/&gt;&lt;/object&gt;&lt;object type=&quot;3&quot; unique_id=&quot;10524&quot;&gt;&lt;property id=&quot;20148&quot; value=&quot;5&quot;/&gt;&lt;property id=&quot;20300&quot; value=&quot;Slide 2&quot;/&gt;&lt;property id=&quot;20307&quot; value=&quot;281&quot;/&gt;&lt;/object&gt;&lt;object type=&quot;3&quot; unique_id=&quot;10525&quot;&gt;&lt;property id=&quot;20148&quot; value=&quot;5&quot;/&gt;&lt;property id=&quot;20300&quot; value=&quot;Slide 3&quot;/&gt;&lt;property id=&quot;20307&quot; value=&quot;280&quot;/&gt;&lt;/object&gt;&lt;object type=&quot;3&quot; unique_id=&quot;10526&quot;&gt;&lt;property id=&quot;20148&quot; value=&quot;5&quot;/&gt;&lt;property id=&quot;20300&quot; value=&quot;Slide 4&quot;/&gt;&lt;property id=&quot;20307&quot; value=&quot;278&quot;/&gt;&lt;/object&gt;&lt;/object&gt;&lt;object type=&quot;8&quot; unique_id=&quot;10532&quot;&gt;&lt;/object&gt;&lt;/object&gt;&lt;/database&gt;"/>
  <p:tag name="MMPROD_NEXTUNIQUEID" val="10010"/>
  <p:tag name="SECTOMILLISECCONVERTED" val="1"/>
</p:tagLst>
</file>

<file path=ppt/theme/theme1.xml><?xml version="1.0" encoding="utf-8"?>
<a:theme xmlns:a="http://schemas.openxmlformats.org/drawingml/2006/main" name="NASAjpl-White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13451</TotalTime>
  <Words>541</Words>
  <Application>Microsoft Macintosh PowerPoint</Application>
  <PresentationFormat>On-screen Show (16:9)</PresentationFormat>
  <Paragraphs>26</Paragraphs>
  <Slides>6</Slides>
  <Notes>0</Notes>
  <HiddenSlides>0</HiddenSlides>
  <MMClips>6</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vt:i4>
      </vt:variant>
    </vt:vector>
  </HeadingPairs>
  <TitlesOfParts>
    <vt:vector size="10" baseType="lpstr">
      <vt:lpstr>Arial</vt:lpstr>
      <vt:lpstr>Tahoma</vt:lpstr>
      <vt:lpstr>NASAjpl-WhiteTheme-16x9-vA6</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 Stolze</dc:creator>
  <cp:lastModifiedBy>Dan Sousa</cp:lastModifiedBy>
  <cp:revision>155</cp:revision>
  <dcterms:created xsi:type="dcterms:W3CDTF">2016-09-08T21:41:17Z</dcterms:created>
  <dcterms:modified xsi:type="dcterms:W3CDTF">2020-10-14T22:21:59Z</dcterms:modified>
</cp:coreProperties>
</file>