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11"/>
  </p:notesMasterIdLst>
  <p:handoutMasterIdLst>
    <p:handoutMasterId r:id="rId12"/>
  </p:handoutMasterIdLst>
  <p:sldIdLst>
    <p:sldId id="282" r:id="rId3"/>
    <p:sldId id="283" r:id="rId4"/>
    <p:sldId id="284" r:id="rId5"/>
    <p:sldId id="279" r:id="rId6"/>
    <p:sldId id="280" r:id="rId7"/>
    <p:sldId id="281" r:id="rId8"/>
    <p:sldId id="285" r:id="rId9"/>
    <p:sldId id="286" r:id="rId10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/>
    <p:restoredTop sz="96619" autoAdjust="0"/>
  </p:normalViewPr>
  <p:slideViewPr>
    <p:cSldViewPr snapToGrid="0" snapToObjects="1">
      <p:cViewPr varScale="1">
        <p:scale>
          <a:sx n="266" d="100"/>
          <a:sy n="266" d="100"/>
        </p:scale>
        <p:origin x="192" y="8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11/15/20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11/15/20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11/15/20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-237915"/>
            <a:ext cx="9144000" cy="3742018"/>
          </a:xfrm>
          <a:solidFill>
            <a:schemeClr val="tx1"/>
          </a:solid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F92C3-C9D0-0743-A87B-7E445024F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690" y="-149400"/>
            <a:ext cx="4207509" cy="4207509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1" y="3504107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merican Typewriter" panose="02090604020004020304" pitchFamily="18" charset="77"/>
              </a:rPr>
              <a:t>   2020 Postdoc Research Day Presentation Conference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F809F-D295-CF4A-B583-F28EED4303E1}"/>
              </a:ext>
            </a:extLst>
          </p:cNvPr>
          <p:cNvSpPr txBox="1"/>
          <p:nvPr/>
        </p:nvSpPr>
        <p:spPr>
          <a:xfrm>
            <a:off x="270934" y="4404098"/>
            <a:ext cx="561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>
                <a:latin typeface="American Typewriter" panose="02090604020004020304" pitchFamily="18" charset="77"/>
              </a:rPr>
              <a:t>Organization: 335G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American Typewriter" panose="02090604020004020304" pitchFamily="18" charset="77"/>
              </a:rPr>
              <a:t>Advisor:  Chi </a:t>
            </a:r>
            <a:r>
              <a:rPr lang="en-US" altLang="en-US" sz="1000" dirty="0" err="1">
                <a:latin typeface="American Typewriter" panose="02090604020004020304" pitchFamily="18" charset="77"/>
              </a:rPr>
              <a:t>Ao</a:t>
            </a:r>
            <a:r>
              <a:rPr lang="en-US" altLang="en-US" sz="1000" dirty="0">
                <a:latin typeface="American Typewriter" panose="02090604020004020304" pitchFamily="18" charset="77"/>
              </a:rPr>
              <a:t> (335G)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American Typewriter" panose="02090604020004020304" pitchFamily="18" charset="77"/>
              </a:rPr>
              <a:t>Postdoc Program: NPP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1EEC75B-CC61-E044-8ABA-811DA016D64D}"/>
              </a:ext>
            </a:extLst>
          </p:cNvPr>
          <p:cNvSpPr txBox="1">
            <a:spLocks/>
          </p:cNvSpPr>
          <p:nvPr/>
        </p:nvSpPr>
        <p:spPr>
          <a:xfrm>
            <a:off x="270934" y="4000200"/>
            <a:ext cx="5547359" cy="403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A50021"/>
                </a:solidFill>
                <a:latin typeface="American Typewriter" panose="02090604020004020304" pitchFamily="18" charset="77"/>
              </a:rPr>
              <a:t>Tatiana </a:t>
            </a:r>
            <a:r>
              <a:rPr lang="en-US" sz="1600" dirty="0" err="1">
                <a:solidFill>
                  <a:srgbClr val="A50021"/>
                </a:solidFill>
                <a:latin typeface="American Typewriter" panose="02090604020004020304" pitchFamily="18" charset="77"/>
              </a:rPr>
              <a:t>Bocanegra-Bahamon</a:t>
            </a:r>
            <a:endParaRPr lang="en-US" sz="1600" dirty="0">
              <a:latin typeface="American Typewriter" panose="02090604020004020304" pitchFamily="18" charset="77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1BE6FD-CF06-9C47-86A0-EE22EF2AECCC}"/>
              </a:ext>
            </a:extLst>
          </p:cNvPr>
          <p:cNvSpPr txBox="1">
            <a:spLocks/>
          </p:cNvSpPr>
          <p:nvPr/>
        </p:nvSpPr>
        <p:spPr>
          <a:xfrm>
            <a:off x="207555" y="1084473"/>
            <a:ext cx="8728890" cy="1778454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Radio-holographic methods for inversion of radio occultation experiments on Venus</a:t>
            </a:r>
          </a:p>
        </p:txBody>
      </p:sp>
      <p:pic>
        <p:nvPicPr>
          <p:cNvPr id="2" name="Audio Recording Oct 16, 2020 at 5:28:48 PM" descr="Audio Recording Oct 16, 2020 at 5:28:48 PM">
            <a:hlinkClick r:id="" action="ppaction://media"/>
            <a:extLst>
              <a:ext uri="{FF2B5EF4-FFF2-40B4-BE49-F238E27FC236}">
                <a16:creationId xmlns:a16="http://schemas.microsoft.com/office/drawing/2014/main" id="{882706B7-EBC6-F648-8EDD-BAB2CC9B5B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4640" y="39251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944A3D-2157-7643-9F78-2999E92E1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586" y="960664"/>
            <a:ext cx="3579060" cy="3579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396900-EAA5-2245-88D1-0411AE653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599" y="806525"/>
            <a:ext cx="4315182" cy="431518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567079A1-C28B-0A45-80EA-376CB30A3EF7}"/>
              </a:ext>
            </a:extLst>
          </p:cNvPr>
          <p:cNvSpPr txBox="1">
            <a:spLocks/>
          </p:cNvSpPr>
          <p:nvPr/>
        </p:nvSpPr>
        <p:spPr>
          <a:xfrm>
            <a:off x="254000" y="163578"/>
            <a:ext cx="8514080" cy="434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Why study Venus’ atmosphere?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3ECFD2F-F124-A345-83DE-3207FA669F80}"/>
              </a:ext>
            </a:extLst>
          </p:cNvPr>
          <p:cNvSpPr txBox="1">
            <a:spLocks/>
          </p:cNvSpPr>
          <p:nvPr/>
        </p:nvSpPr>
        <p:spPr>
          <a:xfrm>
            <a:off x="2672080" y="806525"/>
            <a:ext cx="3799839" cy="27193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Earth &amp; Venus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Located at similar distances from the Sun.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Similar sizes and bulk composition.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The most massive of the terrestrial planets.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American Typewriter Light" panose="02090304020004020304" pitchFamily="18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46D4B76-4286-2B48-87A2-6862274B856B}"/>
              </a:ext>
            </a:extLst>
          </p:cNvPr>
          <p:cNvSpPr txBox="1">
            <a:spLocks/>
          </p:cNvSpPr>
          <p:nvPr/>
        </p:nvSpPr>
        <p:spPr>
          <a:xfrm>
            <a:off x="486229" y="3977090"/>
            <a:ext cx="8393611" cy="693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However,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Earth’s “twin” planet took a </a:t>
            </a:r>
            <a:r>
              <a:rPr lang="en-US" sz="2000" b="1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very</a:t>
            </a: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 different evolutionary paths.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Audio Recording Nov 16, 2020 at 4:40:03 AM" descr="Audio Recording Nov 16, 2020 at 4:40:03 AM">
            <a:hlinkClick r:id="" action="ppaction://media"/>
            <a:extLst>
              <a:ext uri="{FF2B5EF4-FFF2-40B4-BE49-F238E27FC236}">
                <a16:creationId xmlns:a16="http://schemas.microsoft.com/office/drawing/2014/main" id="{01F58EEA-EC0E-3F40-86FA-EC31D1A27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0392" y="3164290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173905-0A6C-E841-A029-C6EDFF1D4F2E}"/>
              </a:ext>
            </a:extLst>
          </p:cNvPr>
          <p:cNvSpPr/>
          <p:nvPr/>
        </p:nvSpPr>
        <p:spPr>
          <a:xfrm>
            <a:off x="-28722" y="4768765"/>
            <a:ext cx="4552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Earth image by NASA/Apollo 17 crew</a:t>
            </a:r>
          </a:p>
          <a:p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Venus image by </a:t>
            </a:r>
            <a:r>
              <a:rPr lang="en-US" sz="900" dirty="0" err="1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Damia</a:t>
            </a:r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Bouic</a:t>
            </a:r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 from JAXA/Akatsuki’s UVI camera</a:t>
            </a:r>
          </a:p>
        </p:txBody>
      </p:sp>
    </p:spTree>
    <p:extLst>
      <p:ext uri="{BB962C8B-B14F-4D97-AF65-F5344CB8AC3E}">
        <p14:creationId xmlns:p14="http://schemas.microsoft.com/office/powerpoint/2010/main" val="30727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EB92A1-FEF9-854F-8725-A6137467C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2" y="1298041"/>
            <a:ext cx="3799839" cy="379983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96FCC90-790E-C548-9B35-8A03820CDEE3}"/>
              </a:ext>
            </a:extLst>
          </p:cNvPr>
          <p:cNvSpPr txBox="1">
            <a:spLocks/>
          </p:cNvSpPr>
          <p:nvPr/>
        </p:nvSpPr>
        <p:spPr>
          <a:xfrm>
            <a:off x="254000" y="132080"/>
            <a:ext cx="8514080" cy="434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Why study Venus’ atmosphere?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3B70C6-F826-8042-BD28-195F4121EC51}"/>
              </a:ext>
            </a:extLst>
          </p:cNvPr>
          <p:cNvSpPr txBox="1">
            <a:spLocks/>
          </p:cNvSpPr>
          <p:nvPr/>
        </p:nvSpPr>
        <p:spPr>
          <a:xfrm>
            <a:off x="217591" y="844462"/>
            <a:ext cx="4065451" cy="13699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3F02107-4882-254E-9668-A5EDF15B6EF0}"/>
              </a:ext>
            </a:extLst>
          </p:cNvPr>
          <p:cNvSpPr txBox="1">
            <a:spLocks/>
          </p:cNvSpPr>
          <p:nvPr/>
        </p:nvSpPr>
        <p:spPr>
          <a:xfrm>
            <a:off x="3401632" y="2070685"/>
            <a:ext cx="5524777" cy="2719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merican Typewriter Light" panose="02090304020004020304" pitchFamily="18" charset="77"/>
              </a:rPr>
              <a:t>Determine the radiative and dynamical energy balance of the atmosphere.</a:t>
            </a:r>
          </a:p>
          <a:p>
            <a:r>
              <a:rPr lang="en-US" dirty="0">
                <a:latin typeface="American Typewriter Light" panose="02090304020004020304" pitchFamily="18" charset="77"/>
              </a:rPr>
              <a:t>Characterize the clouds dynamics and chemistry, and identify their role in Venus’ climate.</a:t>
            </a:r>
          </a:p>
          <a:p>
            <a:r>
              <a:rPr lang="en-US" dirty="0">
                <a:latin typeface="American Typewriter Light" panose="02090304020004020304" pitchFamily="18" charset="77"/>
              </a:rPr>
              <a:t>Understand the vertical coupling of the atmosphere and surface interaction.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C24E0AB-AE2B-0B43-B654-EE5F403C8F71}"/>
              </a:ext>
            </a:extLst>
          </p:cNvPr>
          <p:cNvSpPr txBox="1">
            <a:spLocks/>
          </p:cNvSpPr>
          <p:nvPr/>
        </p:nvSpPr>
        <p:spPr>
          <a:xfrm>
            <a:off x="3401632" y="844462"/>
            <a:ext cx="5625068" cy="350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None/>
              <a:tabLst/>
              <a:defRPr sz="20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To understand the mechanism that drives the runaway greenhouse effect on Venus it </a:t>
            </a:r>
            <a:r>
              <a:rPr lang="en-US" dirty="0">
                <a:latin typeface="American Typewriter Light" panose="02090304020004020304" pitchFamily="18" charset="77"/>
              </a:rPr>
              <a:t>is necessary </a:t>
            </a:r>
            <a:r>
              <a:rPr lang="en-US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to</a:t>
            </a:r>
            <a:r>
              <a:rPr lang="en-US" dirty="0">
                <a:latin typeface="American Typewriter Light" panose="02090304020004020304" pitchFamily="18" charset="77"/>
              </a:rPr>
              <a:t>:</a:t>
            </a:r>
          </a:p>
          <a:p>
            <a:pPr algn="just"/>
            <a:endParaRPr lang="en-US" dirty="0"/>
          </a:p>
        </p:txBody>
      </p:sp>
      <p:pic>
        <p:nvPicPr>
          <p:cNvPr id="3" name="Audio Recording Nov 16, 2020 at 4:48:09 AM" descr="Audio Recording Nov 16, 2020 at 4:48:09 AM">
            <a:hlinkClick r:id="" action="ppaction://media"/>
            <a:extLst>
              <a:ext uri="{FF2B5EF4-FFF2-40B4-BE49-F238E27FC236}">
                <a16:creationId xmlns:a16="http://schemas.microsoft.com/office/drawing/2014/main" id="{64D69248-0E65-394E-BE8E-098C52449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063" y="41986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848CDEB-676F-B04D-85B4-121CBCDD68FC}"/>
              </a:ext>
            </a:extLst>
          </p:cNvPr>
          <p:cNvSpPr txBox="1">
            <a:spLocks/>
          </p:cNvSpPr>
          <p:nvPr/>
        </p:nvSpPr>
        <p:spPr>
          <a:xfrm>
            <a:off x="254000" y="139487"/>
            <a:ext cx="8292124" cy="434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Objective:</a:t>
            </a:r>
            <a:br>
              <a:rPr lang="en-US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endParaRPr lang="en-US" sz="28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5D47B5-9F5B-7C46-91F7-3E4072A48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513" y="2697340"/>
            <a:ext cx="4990567" cy="210294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AABCFA-9784-5243-8F7D-785F7D0FAD3F}"/>
              </a:ext>
            </a:extLst>
          </p:cNvPr>
          <p:cNvSpPr txBox="1">
            <a:spLocks/>
          </p:cNvSpPr>
          <p:nvPr/>
        </p:nvSpPr>
        <p:spPr>
          <a:xfrm>
            <a:off x="254000" y="695249"/>
            <a:ext cx="8514080" cy="133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Provide atmospheric temperature profiles with high vertical resolution, wide spatial and temporal coverage.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Determine the abundance, global distribution and long-term variability of sulfuric acid in the clouds of Venus.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US" sz="2000" dirty="0">
              <a:solidFill>
                <a:schemeClr val="bg1"/>
              </a:solidFill>
              <a:latin typeface="American Typewriter Light" panose="02090304020004020304" pitchFamily="18" charset="77"/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C042813F-367D-0B4B-AA0E-EA618B4FD827}"/>
              </a:ext>
            </a:extLst>
          </p:cNvPr>
          <p:cNvSpPr txBox="1">
            <a:spLocks/>
          </p:cNvSpPr>
          <p:nvPr/>
        </p:nvSpPr>
        <p:spPr>
          <a:xfrm>
            <a:off x="254000" y="2748554"/>
            <a:ext cx="3145007" cy="27193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Analysis of radio occultation  signals with </a:t>
            </a:r>
            <a:r>
              <a:rPr lang="en-US" sz="2000" b="1" dirty="0">
                <a:solidFill>
                  <a:srgbClr val="00B0F0"/>
                </a:solidFill>
                <a:latin typeface="AMERICAN TYPEWRITER LIGHT" panose="02090304020004020304" pitchFamily="18" charset="77"/>
              </a:rPr>
              <a:t>radio holographic methods.</a:t>
            </a:r>
            <a:endParaRPr lang="en-US" sz="2000" b="1" dirty="0">
              <a:latin typeface="AMERICAN TYPEWRITER LIGHT" panose="02090304020004020304" pitchFamily="18" charset="77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3C304DE-637E-D94B-98B5-25C80B220FB0}"/>
              </a:ext>
            </a:extLst>
          </p:cNvPr>
          <p:cNvSpPr txBox="1">
            <a:spLocks/>
          </p:cNvSpPr>
          <p:nvPr/>
        </p:nvSpPr>
        <p:spPr>
          <a:xfrm>
            <a:off x="262709" y="2141023"/>
            <a:ext cx="1683657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latin typeface="American Typewriter" panose="02090604020004020304" pitchFamily="18" charset="77"/>
              </a:rPr>
              <a:t>Method:</a:t>
            </a:r>
            <a:br>
              <a:rPr lang="en-US" sz="2800" b="0" dirty="0">
                <a:latin typeface="American Typewriter" panose="02090604020004020304" pitchFamily="18" charset="77"/>
              </a:rPr>
            </a:br>
            <a:endParaRPr lang="en-US" sz="2800" b="0" dirty="0">
              <a:latin typeface="American Typewriter" panose="02090604020004020304" pitchFamily="18" charset="77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526307E-E7D2-BC4D-9FF2-0C672BA90C67}"/>
              </a:ext>
            </a:extLst>
          </p:cNvPr>
          <p:cNvSpPr txBox="1">
            <a:spLocks/>
          </p:cNvSpPr>
          <p:nvPr/>
        </p:nvSpPr>
        <p:spPr>
          <a:xfrm>
            <a:off x="3669211" y="2113771"/>
            <a:ext cx="1683657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latin typeface="American Typewriter" panose="02090604020004020304" pitchFamily="18" charset="77"/>
              </a:rPr>
              <a:t>Data:</a:t>
            </a:r>
            <a:br>
              <a:rPr lang="en-US" sz="2800" b="0" dirty="0">
                <a:latin typeface="American Typewriter" panose="02090604020004020304" pitchFamily="18" charset="77"/>
              </a:rPr>
            </a:br>
            <a:endParaRPr lang="en-US" sz="2800" b="0" dirty="0">
              <a:latin typeface="American Typewriter" panose="02090604020004020304" pitchFamily="18" charset="77"/>
            </a:endParaRPr>
          </a:p>
        </p:txBody>
      </p:sp>
      <p:pic>
        <p:nvPicPr>
          <p:cNvPr id="3" name="Audio Recording Nov 16, 2020 at 4:55:23 AM" descr="Audio Recording Nov 16, 2020 at 4:55:23 AM">
            <a:hlinkClick r:id="" action="ppaction://media"/>
            <a:extLst>
              <a:ext uri="{FF2B5EF4-FFF2-40B4-BE49-F238E27FC236}">
                <a16:creationId xmlns:a16="http://schemas.microsoft.com/office/drawing/2014/main" id="{30614AB3-564A-5C4A-8441-86EB3BF3B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920" y="40418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2BE6DB8-4DF2-ED45-BAD0-5E211CCAE2E1}"/>
              </a:ext>
            </a:extLst>
          </p:cNvPr>
          <p:cNvSpPr txBox="1">
            <a:spLocks/>
          </p:cNvSpPr>
          <p:nvPr/>
        </p:nvSpPr>
        <p:spPr>
          <a:xfrm>
            <a:off x="254000" y="132080"/>
            <a:ext cx="8514080" cy="434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merican Typewriter" panose="02090604020004020304" pitchFamily="18" charset="77"/>
              </a:rPr>
              <a:t>Method: Planetary radio occultation technique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CDC0BB2-AB8D-0549-94E9-133FD5A3CE46}"/>
              </a:ext>
            </a:extLst>
          </p:cNvPr>
          <p:cNvSpPr txBox="1">
            <a:spLocks/>
          </p:cNvSpPr>
          <p:nvPr/>
        </p:nvSpPr>
        <p:spPr>
          <a:xfrm>
            <a:off x="375919" y="1410788"/>
            <a:ext cx="3884897" cy="3051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The spacecraft carrier signal experiences </a:t>
            </a:r>
            <a:r>
              <a:rPr lang="en-US" sz="2000" dirty="0">
                <a:solidFill>
                  <a:srgbClr val="00B0F0"/>
                </a:solidFill>
                <a:latin typeface="American Typewriter Light" panose="02090304020004020304" pitchFamily="18" charset="77"/>
              </a:rPr>
              <a:t>refraction</a:t>
            </a:r>
            <a:r>
              <a:rPr lang="en-US" sz="2000" dirty="0">
                <a:latin typeface="American Typewriter Light" panose="02090304020004020304" pitchFamily="18" charset="77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and </a:t>
            </a:r>
            <a:r>
              <a:rPr lang="en-US" sz="2000" dirty="0">
                <a:solidFill>
                  <a:srgbClr val="FFC000"/>
                </a:solidFill>
                <a:latin typeface="American Typewriter Light" panose="02090304020004020304" pitchFamily="18" charset="77"/>
              </a:rPr>
              <a:t>absorption</a:t>
            </a:r>
            <a:r>
              <a:rPr lang="en-US" sz="2000" dirty="0">
                <a:latin typeface="American Typewriter Light" panose="02090304020004020304" pitchFamily="18" charset="77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as the planet ‘occults’ the spacecraft, due to the propagation of the signal through the planet’s atmosphere on its way to the receiving ground station.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31B0CF7-BDEB-4D46-A906-4B8D0E874A83}"/>
              </a:ext>
            </a:extLst>
          </p:cNvPr>
          <p:cNvSpPr txBox="1">
            <a:spLocks/>
          </p:cNvSpPr>
          <p:nvPr/>
        </p:nvSpPr>
        <p:spPr>
          <a:xfrm>
            <a:off x="171269" y="142240"/>
            <a:ext cx="8514080" cy="434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Method: Planetary radio occultation technique</a:t>
            </a:r>
          </a:p>
        </p:txBody>
      </p:sp>
      <p:pic>
        <p:nvPicPr>
          <p:cNvPr id="3" name="Audio Recording Nov 16, 2020 at 5:24:35 AM" descr="Audio Recording Nov 16, 2020 at 5:24:35 AM">
            <a:hlinkClick r:id="" action="ppaction://media"/>
            <a:extLst>
              <a:ext uri="{FF2B5EF4-FFF2-40B4-BE49-F238E27FC236}">
                <a16:creationId xmlns:a16="http://schemas.microsoft.com/office/drawing/2014/main" id="{DC7B34F7-5EE5-1C48-952B-B679E1F46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246" y="3916220"/>
            <a:ext cx="812800" cy="8128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2DE1D0C-1831-3940-BAB1-FA165C104097}"/>
              </a:ext>
            </a:extLst>
          </p:cNvPr>
          <p:cNvGrpSpPr/>
          <p:nvPr/>
        </p:nvGrpSpPr>
        <p:grpSpPr>
          <a:xfrm>
            <a:off x="3622630" y="1330883"/>
            <a:ext cx="4290062" cy="3478748"/>
            <a:chOff x="4000837" y="904802"/>
            <a:chExt cx="4290062" cy="34787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AB4A3D-4922-C449-8C77-47C0F9E0E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3310" y="1519973"/>
              <a:ext cx="1782326" cy="181724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5E9228-1327-9344-AB90-03C2E13FD948}"/>
                </a:ext>
              </a:extLst>
            </p:cNvPr>
            <p:cNvSpPr/>
            <p:nvPr/>
          </p:nvSpPr>
          <p:spPr>
            <a:xfrm>
              <a:off x="6412945" y="1815945"/>
              <a:ext cx="952701" cy="962273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2BAFC1-92D3-E142-BDEB-50EA92335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0837" y="3627540"/>
              <a:ext cx="812800" cy="75601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D14230-079C-934C-BAB4-85047F210645}"/>
                </a:ext>
              </a:extLst>
            </p:cNvPr>
            <p:cNvSpPr/>
            <p:nvPr/>
          </p:nvSpPr>
          <p:spPr>
            <a:xfrm>
              <a:off x="4734346" y="3949677"/>
              <a:ext cx="210647" cy="406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2ADC7D7-E453-0D4A-979C-DED11AFA1611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>
              <a:off x="5017703" y="2233256"/>
              <a:ext cx="1173218" cy="1490125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03E2D8C-578E-474D-AE98-79D00B25CA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3187" y="1233816"/>
              <a:ext cx="1919758" cy="23663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FD79965-898E-7244-9538-32EA81EDF678}"/>
                </a:ext>
              </a:extLst>
            </p:cNvPr>
            <p:cNvSpPr/>
            <p:nvPr/>
          </p:nvSpPr>
          <p:spPr>
            <a:xfrm rot="18293193">
              <a:off x="5754096" y="1825408"/>
              <a:ext cx="2436805" cy="1905621"/>
            </a:xfrm>
            <a:prstGeom prst="arc">
              <a:avLst>
                <a:gd name="adj1" fmla="val 16200000"/>
                <a:gd name="adj2" fmla="val 20117192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C43D30-8C57-754D-BCD8-98597CF7E6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6660" y="1587219"/>
              <a:ext cx="732182" cy="484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4B5317D-7A04-4B46-AEC3-1135D11FF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4521" y="1223656"/>
              <a:ext cx="1616171" cy="22644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F1AC6E-93A5-3341-A0D6-829881E1EBE8}"/>
                </a:ext>
              </a:extLst>
            </p:cNvPr>
            <p:cNvSpPr txBox="1"/>
            <p:nvPr/>
          </p:nvSpPr>
          <p:spPr>
            <a:xfrm>
              <a:off x="6484357" y="2052970"/>
              <a:ext cx="815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solid planet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41B4199-E2FB-F448-A893-20BF78CB9274}"/>
                </a:ext>
              </a:extLst>
            </p:cNvPr>
            <p:cNvGrpSpPr/>
            <p:nvPr/>
          </p:nvGrpSpPr>
          <p:grpSpPr>
            <a:xfrm rot="9209019">
              <a:off x="6297885" y="904802"/>
              <a:ext cx="458153" cy="348853"/>
              <a:chOff x="4481275" y="958117"/>
              <a:chExt cx="458153" cy="34885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7796FBA-9D33-A74D-98FC-F1542F016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1275" y="958117"/>
                <a:ext cx="401912" cy="307000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E23AC96-9CBE-4A46-9143-45AB57CCB062}"/>
                  </a:ext>
                </a:extLst>
              </p:cNvPr>
              <p:cNvSpPr/>
              <p:nvPr/>
            </p:nvSpPr>
            <p:spPr>
              <a:xfrm>
                <a:off x="4774521" y="1142389"/>
                <a:ext cx="164907" cy="1645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9936BB5-921D-F743-9AE0-57BE1ED0A418}"/>
                </a:ext>
              </a:extLst>
            </p:cNvPr>
            <p:cNvGrpSpPr/>
            <p:nvPr/>
          </p:nvGrpSpPr>
          <p:grpSpPr>
            <a:xfrm rot="9209019">
              <a:off x="6712417" y="994330"/>
              <a:ext cx="458153" cy="348853"/>
              <a:chOff x="4481275" y="958117"/>
              <a:chExt cx="458153" cy="34885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8D6D5EE-C936-854C-B57D-2FA62EADE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1275" y="958117"/>
                <a:ext cx="401912" cy="307000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BD3E658-9394-2046-AFC3-ABE5EE363C73}"/>
                  </a:ext>
                </a:extLst>
              </p:cNvPr>
              <p:cNvSpPr/>
              <p:nvPr/>
            </p:nvSpPr>
            <p:spPr>
              <a:xfrm>
                <a:off x="4774521" y="1142389"/>
                <a:ext cx="164907" cy="1645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FA780DF-601B-9A46-A85C-11D63A9A90FA}"/>
                </a:ext>
              </a:extLst>
            </p:cNvPr>
            <p:cNvGrpSpPr/>
            <p:nvPr/>
          </p:nvGrpSpPr>
          <p:grpSpPr>
            <a:xfrm rot="9209019">
              <a:off x="7832746" y="1286560"/>
              <a:ext cx="458153" cy="348853"/>
              <a:chOff x="4481275" y="958117"/>
              <a:chExt cx="458153" cy="348853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A484338-2F09-BD4C-AB73-227B95D4F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1275" y="958117"/>
                <a:ext cx="401912" cy="307000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F218C98-2801-3C4B-8A25-E02D9147B23F}"/>
                  </a:ext>
                </a:extLst>
              </p:cNvPr>
              <p:cNvSpPr/>
              <p:nvPr/>
            </p:nvSpPr>
            <p:spPr>
              <a:xfrm>
                <a:off x="4774521" y="1142389"/>
                <a:ext cx="164907" cy="1645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88C8175-2E1A-C041-A2B9-FF5337702C46}"/>
              </a:ext>
            </a:extLst>
          </p:cNvPr>
          <p:cNvCxnSpPr>
            <a:cxnSpLocks/>
          </p:cNvCxnSpPr>
          <p:nvPr/>
        </p:nvCxnSpPr>
        <p:spPr>
          <a:xfrm>
            <a:off x="6537628" y="1075496"/>
            <a:ext cx="969600" cy="55554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B2C8546-0C97-0644-862A-03B763F45226}"/>
              </a:ext>
            </a:extLst>
          </p:cNvPr>
          <p:cNvSpPr txBox="1"/>
          <p:nvPr/>
        </p:nvSpPr>
        <p:spPr>
          <a:xfrm>
            <a:off x="7183099" y="1148362"/>
            <a:ext cx="152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spacecraft motion</a:t>
            </a:r>
          </a:p>
        </p:txBody>
      </p:sp>
    </p:spTree>
    <p:extLst>
      <p:ext uri="{BB962C8B-B14F-4D97-AF65-F5344CB8AC3E}">
        <p14:creationId xmlns:p14="http://schemas.microsoft.com/office/powerpoint/2010/main" val="18362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>
            <a:extLst>
              <a:ext uri="{FF2B5EF4-FFF2-40B4-BE49-F238E27FC236}">
                <a16:creationId xmlns:a16="http://schemas.microsoft.com/office/drawing/2014/main" id="{CAD22EF1-C728-6C4F-8B8D-66019CCEE454}"/>
              </a:ext>
            </a:extLst>
          </p:cNvPr>
          <p:cNvSpPr txBox="1">
            <a:spLocks/>
          </p:cNvSpPr>
          <p:nvPr/>
        </p:nvSpPr>
        <p:spPr>
          <a:xfrm>
            <a:off x="242389" y="173401"/>
            <a:ext cx="8514080" cy="434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Method: Planetary radio occultation technique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41758A23-4386-8345-9CEC-B21E1269784D}"/>
              </a:ext>
            </a:extLst>
          </p:cNvPr>
          <p:cNvSpPr txBox="1">
            <a:spLocks/>
          </p:cNvSpPr>
          <p:nvPr/>
        </p:nvSpPr>
        <p:spPr>
          <a:xfrm>
            <a:off x="72198" y="760470"/>
            <a:ext cx="4298730" cy="27193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Radio occultation is the remote sensing technique that can probe the lowest altitudes in thick planetary  atmospheres at very high vertical resolution.</a:t>
            </a:r>
          </a:p>
          <a:p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Deliverables: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American Typewriter Light" panose="02090304020004020304" pitchFamily="18" charset="77"/>
              </a:rPr>
              <a:t>Atmospheric temperature, pressure and density profiles.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  <a:latin typeface="American Typewriter Light" panose="02090304020004020304" pitchFamily="18" charset="77"/>
              </a:rPr>
              <a:t>Ionospheric electron densities. 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  <a:latin typeface="American Typewriter Light" panose="02090304020004020304" pitchFamily="18" charset="77"/>
              </a:rPr>
              <a:t>Sulfuric acid vapor abundances (in the case of Venus).</a:t>
            </a:r>
          </a:p>
        </p:txBody>
      </p:sp>
      <p:pic>
        <p:nvPicPr>
          <p:cNvPr id="3" name="Audio Recording Nov 16, 2020 at 5:36:55 AM" descr="Audio Recording Nov 16, 2020 at 5:36:55 AM">
            <a:hlinkClick r:id="" action="ppaction://media"/>
            <a:extLst>
              <a:ext uri="{FF2B5EF4-FFF2-40B4-BE49-F238E27FC236}">
                <a16:creationId xmlns:a16="http://schemas.microsoft.com/office/drawing/2014/main" id="{35681A0E-361D-EF40-8523-9D95E8DD5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389" y="4121143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F49A22-9B8C-E44E-AABB-DBA6C06DB8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821421"/>
            <a:ext cx="4375330" cy="17503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7C3B65-0E5A-7449-820D-7E225718F061}"/>
              </a:ext>
            </a:extLst>
          </p:cNvPr>
          <p:cNvSpPr/>
          <p:nvPr/>
        </p:nvSpPr>
        <p:spPr>
          <a:xfrm>
            <a:off x="4457406" y="2554837"/>
            <a:ext cx="4552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Atmospheric density, temperature and pressure profiles derived from Venus Express radio occultation data (</a:t>
            </a:r>
            <a:r>
              <a:rPr lang="en-US" sz="900" dirty="0" err="1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Bocanegra-Bahamon</a:t>
            </a:r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 et al., 2019).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81CB0-E401-984E-AE57-6764AC056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550" y="3135119"/>
            <a:ext cx="4408255" cy="15224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DF1519-97A2-F544-BAE5-FE67421B6E0B}"/>
              </a:ext>
            </a:extLst>
          </p:cNvPr>
          <p:cNvSpPr/>
          <p:nvPr/>
        </p:nvSpPr>
        <p:spPr>
          <a:xfrm>
            <a:off x="4370928" y="4630582"/>
            <a:ext cx="4552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Sulfuric acid vapor abundances derived from Venus Express radio occultation data by the </a:t>
            </a:r>
            <a:r>
              <a:rPr lang="en-US" sz="900" dirty="0" err="1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VeRa</a:t>
            </a:r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 team (</a:t>
            </a:r>
            <a:r>
              <a:rPr lang="en-US" sz="900" dirty="0" err="1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Oschlisnoik</a:t>
            </a:r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 et al., 2012).</a:t>
            </a:r>
          </a:p>
        </p:txBody>
      </p:sp>
    </p:spTree>
    <p:extLst>
      <p:ext uri="{BB962C8B-B14F-4D97-AF65-F5344CB8AC3E}">
        <p14:creationId xmlns:p14="http://schemas.microsoft.com/office/powerpoint/2010/main" val="20685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E11F8D1-3A9B-F343-9193-B2272446CB95}"/>
              </a:ext>
            </a:extLst>
          </p:cNvPr>
          <p:cNvSpPr txBox="1">
            <a:spLocks/>
          </p:cNvSpPr>
          <p:nvPr/>
        </p:nvSpPr>
        <p:spPr>
          <a:xfrm>
            <a:off x="254000" y="132080"/>
            <a:ext cx="8292124" cy="764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Methodology: Using radio holographic methods to analyze the complex radio occultation signal.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85EE08A-E767-EB41-9E27-724E66A4412C}"/>
              </a:ext>
            </a:extLst>
          </p:cNvPr>
          <p:cNvSpPr txBox="1">
            <a:spLocks/>
          </p:cNvSpPr>
          <p:nvPr/>
        </p:nvSpPr>
        <p:spPr>
          <a:xfrm>
            <a:off x="292519" y="1277360"/>
            <a:ext cx="8215085" cy="764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  <a:ea typeface="Apple Color Emoji" pitchFamily="2" charset="0"/>
              </a:rPr>
              <a:t>Advantages of radio-holographic methods in comparison to traditional (geometric optics) methods :</a:t>
            </a:r>
          </a:p>
          <a:p>
            <a:endParaRPr lang="en-US" sz="20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00CDD72-10E9-B64A-BA32-EB5AEE6FF9E7}"/>
              </a:ext>
            </a:extLst>
          </p:cNvPr>
          <p:cNvSpPr txBox="1">
            <a:spLocks/>
          </p:cNvSpPr>
          <p:nvPr/>
        </p:nvSpPr>
        <p:spPr>
          <a:xfrm>
            <a:off x="406400" y="2252122"/>
            <a:ext cx="4572000" cy="2792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  <a:ea typeface="Apple Color Emoji" pitchFamily="2" charset="0"/>
              </a:rPr>
              <a:t>Untangles atmospheric multi-path interference.</a:t>
            </a:r>
          </a:p>
          <a:p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  <a:ea typeface="Apple Color Emoji" pitchFamily="2" charset="0"/>
              </a:rPr>
              <a:t>Unravels the refractive defocusing effects.</a:t>
            </a:r>
          </a:p>
          <a:p>
            <a:r>
              <a:rPr lang="en-US" sz="2000" dirty="0">
                <a:solidFill>
                  <a:schemeClr val="bg1"/>
                </a:solidFill>
                <a:latin typeface="American Typewriter Light" panose="02090304020004020304" pitchFamily="18" charset="77"/>
                <a:ea typeface="Apple Color Emoji" pitchFamily="2" charset="0"/>
              </a:rPr>
              <a:t>Provides higher (sub-Fresnel) vertical resolution (approx. 150 m at X-band).  </a:t>
            </a:r>
            <a:endParaRPr lang="en-US" sz="2000" dirty="0">
              <a:solidFill>
                <a:schemeClr val="bg1"/>
              </a:solidFill>
              <a:latin typeface="American Typewriter Light" panose="02090304020004020304" pitchFamily="18" charset="77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F827B-2902-C441-84E3-9D96A850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476" y="1834740"/>
            <a:ext cx="3320053" cy="28987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C428F7-F560-0A47-87AD-B88FB28957AC}"/>
              </a:ext>
            </a:extLst>
          </p:cNvPr>
          <p:cNvSpPr/>
          <p:nvPr/>
        </p:nvSpPr>
        <p:spPr>
          <a:xfrm>
            <a:off x="5289550" y="4733466"/>
            <a:ext cx="3548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merican Typewriter Light" panose="02090304020004020304" pitchFamily="18" charset="77"/>
                <a:ea typeface="Roboto" panose="02000000000000000000" pitchFamily="2" charset="0"/>
              </a:rPr>
              <a:t>Example of application of radio-holographic methods for radio occultation data of Akatsuki (Imamura et al., 2018).</a:t>
            </a:r>
          </a:p>
        </p:txBody>
      </p:sp>
      <p:pic>
        <p:nvPicPr>
          <p:cNvPr id="3" name="Audio Recording Nov 16, 2020 at 7:05:37 AM" descr="Audio Recording Nov 16, 2020 at 7:05:37 AM">
            <a:hlinkClick r:id="" action="ppaction://media"/>
            <a:extLst>
              <a:ext uri="{FF2B5EF4-FFF2-40B4-BE49-F238E27FC236}">
                <a16:creationId xmlns:a16="http://schemas.microsoft.com/office/drawing/2014/main" id="{9CE67634-AC5E-0A49-8CDC-283591DBD8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" y="41986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F81379-AEDB-CB40-8275-364A9BCE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540" y="-20897"/>
            <a:ext cx="4434496" cy="5164397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5A2455B2-0F8D-254D-A627-3A54915A2587}"/>
              </a:ext>
            </a:extLst>
          </p:cNvPr>
          <p:cNvSpPr txBox="1">
            <a:spLocks/>
          </p:cNvSpPr>
          <p:nvPr/>
        </p:nvSpPr>
        <p:spPr>
          <a:xfrm>
            <a:off x="47916" y="132080"/>
            <a:ext cx="8514080" cy="434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Relevance and impact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F623F61-AB84-D040-B979-315DC522B04C}"/>
              </a:ext>
            </a:extLst>
          </p:cNvPr>
          <p:cNvSpPr txBox="1">
            <a:spLocks/>
          </p:cNvSpPr>
          <p:nvPr/>
        </p:nvSpPr>
        <p:spPr>
          <a:xfrm>
            <a:off x="4304956" y="-6748"/>
            <a:ext cx="4494349" cy="2698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Map the sulfuric acid vapor abundance of the clouds of Venus, with its spatial and temporal variability over 4 solar cycles using radio-holographic methods.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Provide observational constraints to improve our understanding of the chemical schemes that govern Venus’ neutral atmosphere and the evolution of its climate.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The atmospheric profiles will be included in the ongoing efforts of updating the Venus International Reference Atmospheric (VIRA) model, to be used as input for Venus Global Circulation Models (GCMs).</a:t>
            </a:r>
          </a:p>
          <a:p>
            <a:pPr algn="just"/>
            <a:r>
              <a:rPr lang="en-US" sz="1800" dirty="0">
                <a:solidFill>
                  <a:schemeClr val="bg1"/>
                </a:solidFill>
                <a:latin typeface="American Typewriter Light" panose="02090304020004020304" pitchFamily="18" charset="77"/>
              </a:rPr>
              <a:t>The previously unprocessed radio occultation datasets will be available to the scientific community.</a:t>
            </a:r>
          </a:p>
        </p:txBody>
      </p:sp>
      <p:pic>
        <p:nvPicPr>
          <p:cNvPr id="2" name="Audio Recording Nov 16, 2020 at 6:21:24 AM" descr="Audio Recording Nov 16, 2020 at 6:21:24 AM">
            <a:hlinkClick r:id="" action="ppaction://media"/>
            <a:extLst>
              <a:ext uri="{FF2B5EF4-FFF2-40B4-BE49-F238E27FC236}">
                <a16:creationId xmlns:a16="http://schemas.microsoft.com/office/drawing/2014/main" id="{9FD1DFAC-094C-634E-81CD-C4AA7377E7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622" y="39288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14613</TotalTime>
  <Words>535</Words>
  <Application>Microsoft Macintosh PowerPoint</Application>
  <PresentationFormat>On-screen Show (16:9)</PresentationFormat>
  <Paragraphs>50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American Typewriter</vt:lpstr>
      <vt:lpstr>American Typewriter Light</vt:lpstr>
      <vt:lpstr>American Typewriter Light</vt:lpstr>
      <vt:lpstr>Arial</vt:lpstr>
      <vt:lpstr>Calibri</vt:lpstr>
      <vt:lpstr>NASAjpl-WhiteTheme-16x9-vA6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180</cp:revision>
  <dcterms:created xsi:type="dcterms:W3CDTF">2016-09-08T21:41:17Z</dcterms:created>
  <dcterms:modified xsi:type="dcterms:W3CDTF">2020-11-16T15:12:13Z</dcterms:modified>
</cp:coreProperties>
</file>