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9"/>
  </p:notesMasterIdLst>
  <p:handoutMasterIdLst>
    <p:handoutMasterId r:id="rId10"/>
  </p:handoutMasterIdLst>
  <p:sldIdLst>
    <p:sldId id="282" r:id="rId3"/>
    <p:sldId id="283" r:id="rId4"/>
    <p:sldId id="284" r:id="rId5"/>
    <p:sldId id="279" r:id="rId6"/>
    <p:sldId id="280" r:id="rId7"/>
    <p:sldId id="281" r:id="rId8"/>
  </p:sldIdLst>
  <p:sldSz cx="9144000" cy="5143500" type="screen16x9"/>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600"/>
    <a:srgbClr val="FF4A01"/>
    <a:srgbClr val="B88C00"/>
    <a:srgbClr val="FFFF00"/>
    <a:srgbClr val="0173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95" autoAdjust="0"/>
    <p:restoredTop sz="84341" autoAdjust="0"/>
  </p:normalViewPr>
  <p:slideViewPr>
    <p:cSldViewPr snapToGrid="0" snapToObjects="1">
      <p:cViewPr varScale="1">
        <p:scale>
          <a:sx n="168" d="100"/>
          <a:sy n="168" d="100"/>
        </p:scale>
        <p:origin x="144" y="756"/>
      </p:cViewPr>
      <p:guideLst>
        <p:guide orient="horz" pos="1620"/>
        <p:guide pos="2880"/>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10/16/2020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10/16/2020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welcome to the 2020 JPL Postdoc Research Day Conference. My name is Chang Sub Kim, a JPL postdoc scholar advised by Dan Cunnane in superconducting materials and devices group. Today, I am happy to present my research on developing wafer-scale MgB2 superconducting thin films.</a:t>
            </a:r>
          </a:p>
        </p:txBody>
      </p:sp>
      <p:sp>
        <p:nvSpPr>
          <p:cNvPr id="4" name="Slide Number Placeholder 3"/>
          <p:cNvSpPr>
            <a:spLocks noGrp="1"/>
          </p:cNvSpPr>
          <p:nvPr>
            <p:ph type="sldNum" sz="quarter" idx="5"/>
          </p:nvPr>
        </p:nvSpPr>
        <p:spPr/>
        <p:txBody>
          <a:bodyPr/>
          <a:lstStyle/>
          <a:p>
            <a:fld id="{4180AB40-CF9C-CB44-AF47-E5E5B00AC330}" type="slidenum">
              <a:rPr lang="en-US" smtClean="0"/>
              <a:pPr/>
              <a:t>1</a:t>
            </a:fld>
            <a:endParaRPr lang="en-US" dirty="0"/>
          </a:p>
        </p:txBody>
      </p:sp>
    </p:spTree>
    <p:extLst>
      <p:ext uri="{BB962C8B-B14F-4D97-AF65-F5344CB8AC3E}">
        <p14:creationId xmlns:p14="http://schemas.microsoft.com/office/powerpoint/2010/main" val="344327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MgB2, a phonon-mediated superconductor, has many advantages over other superconductors in use today.</a:t>
            </a:r>
          </a:p>
          <a:p>
            <a:r>
              <a:rPr lang="en-US" dirty="0"/>
              <a:t>For example, compared to Niobium-based materials, MgB2 has potential for lower loss and higher frequency operation as superconducting photon detectors in astrophysics research.</a:t>
            </a:r>
          </a:p>
          <a:p>
            <a:endParaRPr lang="en-US" dirty="0"/>
          </a:p>
          <a:p>
            <a:r>
              <a:rPr lang="en-US" dirty="0"/>
              <a:t>Its high critical temperature (with bulk Tc of 39 K) will enable devices operating at higher temperatures. (that is, between 20 and 30 Kelvins)</a:t>
            </a:r>
          </a:p>
          <a:p>
            <a:endParaRPr lang="en-US" dirty="0"/>
          </a:p>
          <a:p>
            <a:r>
              <a:rPr lang="en-US" dirty="0"/>
              <a:t>So instead of bringing up hundreds of gallons of liquid helium into space (which, by the way, only last few years at most), low-power space cryocoolers can be used.</a:t>
            </a:r>
          </a:p>
          <a:p>
            <a:endParaRPr lang="en-US" dirty="0"/>
          </a:p>
          <a:p>
            <a:r>
              <a:rPr lang="en-US" dirty="0"/>
              <a:t>In order to utilize MgB2 films for these applications, we need large area films with high quality superconducting properties to infuse into existing fabrication processes.</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2</a:t>
            </a:fld>
            <a:endParaRPr lang="en-US" dirty="0"/>
          </a:p>
        </p:txBody>
      </p:sp>
    </p:spTree>
    <p:extLst>
      <p:ext uri="{BB962C8B-B14F-4D97-AF65-F5344CB8AC3E}">
        <p14:creationId xmlns:p14="http://schemas.microsoft.com/office/powerpoint/2010/main" val="1876646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state-of-the-art superconducting MgB2 films deposited by a custom built HPCVD system are limited to a single 1-inch squared size sample for each deposition.</a:t>
            </a:r>
          </a:p>
          <a:p>
            <a:endParaRPr lang="en-US" dirty="0"/>
          </a:p>
          <a:p>
            <a:r>
              <a:rPr lang="en-US" dirty="0"/>
              <a:t>So, the goal of this research is to demonstrate large area superconducting films over 4 inch in diameter, that can be deposited by standard physical vapor deposition techniques, so that high quality films can become available for larger research population.</a:t>
            </a:r>
          </a:p>
          <a:p>
            <a:endParaRPr lang="en-US" dirty="0"/>
          </a:p>
          <a:p>
            <a:r>
              <a:rPr lang="en-US" dirty="0"/>
              <a:t>The five main criteria in developing MgB2 films are:</a:t>
            </a:r>
          </a:p>
          <a:p>
            <a:pPr marL="228600" indent="-228600">
              <a:buAutoNum type="arabicPeriod"/>
            </a:pPr>
            <a:r>
              <a:rPr lang="en-US" dirty="0"/>
              <a:t>Using an industry standard deposition technique</a:t>
            </a:r>
          </a:p>
          <a:p>
            <a:pPr marL="228600" indent="-228600">
              <a:buAutoNum type="arabicPeriod"/>
            </a:pPr>
            <a:r>
              <a:rPr lang="en-US" dirty="0"/>
              <a:t>Scaling up to large areas, 4” or greater in diameter</a:t>
            </a:r>
          </a:p>
          <a:p>
            <a:pPr marL="228600" indent="-228600">
              <a:buAutoNum type="arabicPeriod"/>
            </a:pPr>
            <a:r>
              <a:rPr lang="en-US" dirty="0"/>
              <a:t>With high transition temperature over 30 Kelvins</a:t>
            </a:r>
          </a:p>
          <a:p>
            <a:pPr marL="228600" indent="-228600">
              <a:buAutoNum type="arabicPeriod"/>
            </a:pPr>
            <a:r>
              <a:rPr lang="en-US" dirty="0"/>
              <a:t>With smooth surface</a:t>
            </a:r>
          </a:p>
          <a:p>
            <a:pPr marL="228600" indent="-228600">
              <a:buAutoNum type="arabicPeriod"/>
            </a:pPr>
            <a:r>
              <a:rPr lang="en-US" dirty="0"/>
              <a:t>And finally 98~99% uniformity across the wafer</a:t>
            </a:r>
          </a:p>
        </p:txBody>
      </p:sp>
      <p:sp>
        <p:nvSpPr>
          <p:cNvPr id="4" name="Slide Number Placeholder 3"/>
          <p:cNvSpPr>
            <a:spLocks noGrp="1"/>
          </p:cNvSpPr>
          <p:nvPr>
            <p:ph type="sldNum" sz="quarter" idx="5"/>
          </p:nvPr>
        </p:nvSpPr>
        <p:spPr/>
        <p:txBody>
          <a:bodyPr/>
          <a:lstStyle/>
          <a:p>
            <a:fld id="{4180AB40-CF9C-CB44-AF47-E5E5B00AC330}" type="slidenum">
              <a:rPr lang="en-US" smtClean="0"/>
              <a:pPr/>
              <a:t>3</a:t>
            </a:fld>
            <a:endParaRPr lang="en-US" dirty="0"/>
          </a:p>
        </p:txBody>
      </p:sp>
    </p:spTree>
    <p:extLst>
      <p:ext uri="{BB962C8B-B14F-4D97-AF65-F5344CB8AC3E}">
        <p14:creationId xmlns:p14="http://schemas.microsoft.com/office/powerpoint/2010/main" val="137116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films were deposited by an industry standard technique: magnetron sputter, with 3-inch Magnesium and Boron elemental targets.</a:t>
            </a:r>
          </a:p>
          <a:p>
            <a:endParaRPr lang="en-US" dirty="0"/>
          </a:p>
          <a:p>
            <a:r>
              <a:rPr lang="en-US" dirty="0"/>
              <a:t>Argon ions bombarding the targets create physical vapors which get deposited on the substrate.</a:t>
            </a:r>
          </a:p>
          <a:p>
            <a:endParaRPr lang="en-US" dirty="0"/>
          </a:p>
          <a:p>
            <a:r>
              <a:rPr lang="en-US" dirty="0"/>
              <a:t>A thin tantalum layer is deposited on top of Magnesium-Boron layer, then annealed either inside the sputter chamber, or using a rapid thermal processor.</a:t>
            </a:r>
          </a:p>
          <a:p>
            <a:endParaRPr lang="en-US" dirty="0"/>
          </a:p>
          <a:p>
            <a:r>
              <a:rPr lang="en-US" dirty="0"/>
              <a:t>Using a Tantalum capping layer is quite unique.</a:t>
            </a:r>
          </a:p>
          <a:p>
            <a:r>
              <a:rPr lang="en-US" dirty="0"/>
              <a:t>Since Tantalum does not react with either Magnesium or Boron, it ensures a closed environment for Magnesium and Boron to react without evaporation, and also reduce roughening of the surface.</a:t>
            </a:r>
          </a:p>
        </p:txBody>
      </p:sp>
      <p:sp>
        <p:nvSpPr>
          <p:cNvPr id="4" name="Slide Number Placeholder 3"/>
          <p:cNvSpPr>
            <a:spLocks noGrp="1"/>
          </p:cNvSpPr>
          <p:nvPr>
            <p:ph type="sldNum" sz="quarter" idx="5"/>
          </p:nvPr>
        </p:nvSpPr>
        <p:spPr/>
        <p:txBody>
          <a:bodyPr/>
          <a:lstStyle/>
          <a:p>
            <a:fld id="{4180AB40-CF9C-CB44-AF47-E5E5B00AC330}" type="slidenum">
              <a:rPr lang="en-US" smtClean="0"/>
              <a:pPr/>
              <a:t>4</a:t>
            </a:fld>
            <a:endParaRPr lang="en-US" dirty="0"/>
          </a:p>
        </p:txBody>
      </p:sp>
    </p:spTree>
    <p:extLst>
      <p:ext uri="{BB962C8B-B14F-4D97-AF65-F5344CB8AC3E}">
        <p14:creationId xmlns:p14="http://schemas.microsoft.com/office/powerpoint/2010/main" val="320881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year, I have gradually improved the properties and critical temperature of the MgB2 films by sputter deposition, and recently accomplished 50 nm thick MgB2 films with critical temperature over 30 Kelvins.</a:t>
            </a:r>
          </a:p>
          <a:p>
            <a:r>
              <a:rPr lang="en-US" dirty="0"/>
              <a:t>The resistance (normalized by the room temperature resistance) vs temperature graph of four different MgB2 films shows progress in superconducting properties.</a:t>
            </a:r>
          </a:p>
          <a:p>
            <a:endParaRPr lang="en-US" dirty="0"/>
          </a:p>
          <a:p>
            <a:r>
              <a:rPr lang="en-US" dirty="0"/>
              <a:t>First, films were made without Tantalum cap layers, which resulted in magnesium evaporation during annealing process and magnesium deficient films of poor quality and low transition temperature, superconducting only below 6 Kelvins.</a:t>
            </a:r>
          </a:p>
          <a:p>
            <a:endParaRPr lang="en-US" dirty="0"/>
          </a:p>
          <a:p>
            <a:r>
              <a:rPr lang="en-US" dirty="0"/>
              <a:t>After putting a tantalum cap layer, the transition temperature increased, but only up to 12 Kelvins due to poor heating performance of the substrate heater inside the sputter chamber.</a:t>
            </a:r>
          </a:p>
          <a:p>
            <a:endParaRPr lang="en-US" dirty="0"/>
          </a:p>
          <a:p>
            <a:r>
              <a:rPr lang="en-US" dirty="0"/>
              <a:t>By using a rapid thermal processor, which can reach annealing temperatures within minutes, smoother films with transition temperature over 20 Kelvins were obtained.</a:t>
            </a:r>
          </a:p>
          <a:p>
            <a:endParaRPr lang="en-US" dirty="0"/>
          </a:p>
          <a:p>
            <a:r>
              <a:rPr lang="en-US" dirty="0"/>
              <a:t>This is still much lower than the bulk transition temperature, and I hypothesized that it’s due to a limitation in MgB2 grain size growth from small magnesium and boron particles, and so depositing separate layers of Magnesium and Boron would result in larger grains of MgB2 during annealing.</a:t>
            </a:r>
          </a:p>
          <a:p>
            <a:endParaRPr lang="en-US" dirty="0"/>
          </a:p>
          <a:p>
            <a:r>
              <a:rPr lang="en-US" dirty="0"/>
              <a:t>So by simply arranging magnesium and boron in a new way, I was able to get 50 nm thin MgB2 films with 32.5 K transition temperature.</a:t>
            </a:r>
          </a:p>
          <a:p>
            <a:r>
              <a:rPr lang="en-US" dirty="0"/>
              <a:t>In order to use this MgB2 thin film for applications, we have to get rid of the tantalum cap. So right now, I am working on selectively etching the tantalum layer.</a:t>
            </a:r>
          </a:p>
          <a:p>
            <a:r>
              <a:rPr lang="en-US" dirty="0"/>
              <a:t>Once this is resolved, I cannot wait to work on wafer-scale applications of this high Tc superconducting film for photon detectors/mixers, superconducting circuits, multipliers, superconducting RF cavities, and more.</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5</a:t>
            </a:fld>
            <a:endParaRPr lang="en-US" dirty="0"/>
          </a:p>
        </p:txBody>
      </p:sp>
    </p:spTree>
    <p:extLst>
      <p:ext uri="{BB962C8B-B14F-4D97-AF65-F5344CB8AC3E}">
        <p14:creationId xmlns:p14="http://schemas.microsoft.com/office/powerpoint/2010/main" val="328260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provisional patent has been recently filed for this wafer scale high Tc superconducting thin film development, and we are also preparing a manuscript covering more details.</a:t>
            </a:r>
          </a:p>
          <a:p>
            <a:endParaRPr lang="en-US" dirty="0"/>
          </a:p>
          <a:p>
            <a:r>
              <a:rPr lang="en-US" dirty="0"/>
              <a:t>With that, I would like to thank my advisor, Dan Cunnane for his support, and acknowledge that this work has been performed at JPL and KNI at Caltech, and was supported by NASA’s Nancy Grace Roman Technology Fellowship Program.</a:t>
            </a:r>
          </a:p>
          <a:p>
            <a:endParaRPr lang="en-US" dirty="0"/>
          </a:p>
          <a:p>
            <a:r>
              <a:rPr lang="en-US" dirty="0"/>
              <a:t>Hope you learned something new and interesting today!</a:t>
            </a:r>
          </a:p>
        </p:txBody>
      </p:sp>
      <p:sp>
        <p:nvSpPr>
          <p:cNvPr id="4" name="Slide Number Placeholder 3"/>
          <p:cNvSpPr>
            <a:spLocks noGrp="1"/>
          </p:cNvSpPr>
          <p:nvPr>
            <p:ph type="sldNum" sz="quarter" idx="5"/>
          </p:nvPr>
        </p:nvSpPr>
        <p:spPr/>
        <p:txBody>
          <a:bodyPr/>
          <a:lstStyle/>
          <a:p>
            <a:fld id="{4180AB40-CF9C-CB44-AF47-E5E5B00AC330}" type="slidenum">
              <a:rPr lang="en-US" smtClean="0"/>
              <a:pPr/>
              <a:t>6</a:t>
            </a:fld>
            <a:endParaRPr lang="en-US" dirty="0"/>
          </a:p>
        </p:txBody>
      </p:sp>
    </p:spTree>
    <p:extLst>
      <p:ext uri="{BB962C8B-B14F-4D97-AF65-F5344CB8AC3E}">
        <p14:creationId xmlns:p14="http://schemas.microsoft.com/office/powerpoint/2010/main" val="1829570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10/16/2020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10/16/2020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10/16/2020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2" y="279192"/>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10/16/2020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10/16/2020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10/16/2020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10/16/2020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10/16/2020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10/16/2020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10/16/2020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Chang Sub Kim</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389I (Superconducting Materials &amp; Devices Group)</a:t>
            </a:r>
          </a:p>
          <a:p>
            <a:pPr>
              <a:spcBef>
                <a:spcPct val="0"/>
              </a:spcBef>
            </a:pPr>
            <a:r>
              <a:rPr lang="en-US" altLang="en-US" sz="1000" dirty="0">
                <a:latin typeface="Tahoma" panose="020B0604030504040204" pitchFamily="34" charset="0"/>
              </a:rPr>
              <a:t>Advisor:  Daniel Cunnane (389I)</a:t>
            </a:r>
          </a:p>
          <a:p>
            <a:pPr>
              <a:spcBef>
                <a:spcPct val="0"/>
              </a:spcBef>
            </a:pPr>
            <a:r>
              <a:rPr lang="en-US" altLang="en-US" sz="1000" dirty="0">
                <a:latin typeface="Tahoma" panose="020B0604030504040204" pitchFamily="34" charset="0"/>
              </a:rPr>
              <a:t>Postdoc Program: JPL</a:t>
            </a:r>
          </a:p>
        </p:txBody>
      </p:sp>
      <p:sp>
        <p:nvSpPr>
          <p:cNvPr id="39" name="Rectangle 38">
            <a:extLst>
              <a:ext uri="{FF2B5EF4-FFF2-40B4-BE49-F238E27FC236}">
                <a16:creationId xmlns:a16="http://schemas.microsoft.com/office/drawing/2014/main" id="{55753FDC-2188-4541-99EE-886D85A9740D}"/>
              </a:ext>
            </a:extLst>
          </p:cNvPr>
          <p:cNvSpPr/>
          <p:nvPr/>
        </p:nvSpPr>
        <p:spPr>
          <a:xfrm>
            <a:off x="1463470" y="4916701"/>
            <a:ext cx="6217059" cy="246221"/>
          </a:xfrm>
          <a:prstGeom prst="rect">
            <a:avLst/>
          </a:prstGeom>
        </p:spPr>
        <p:txBody>
          <a:bodyPr wrap="square">
            <a:spAutoFit/>
          </a:bodyPr>
          <a:lstStyle/>
          <a:p>
            <a:pPr algn="ctr"/>
            <a:r>
              <a:rPr lang="en-US" sz="1000" dirty="0">
                <a:latin typeface="Calibri" panose="020F0502020204030204" pitchFamily="34" charset="0"/>
                <a:cs typeface="Calibri" panose="020F0502020204030204" pitchFamily="34" charset="0"/>
              </a:rPr>
              <a:t>Copyright 2020 California Institute of Technology. U.S. Government sponsorship acknowledged</a:t>
            </a:r>
          </a:p>
        </p:txBody>
      </p:sp>
      <p:pic>
        <p:nvPicPr>
          <p:cNvPr id="21" name="Picture Placeholder 11" descr="Photo-2015-03-12-085758 - D2015_0302_D370_CMSalt2.jpg">
            <a:extLst>
              <a:ext uri="{FF2B5EF4-FFF2-40B4-BE49-F238E27FC236}">
                <a16:creationId xmlns:a16="http://schemas.microsoft.com/office/drawing/2014/main" id="{E1619F4B-6983-46FE-A6A5-E99D2ED8AE28}"/>
              </a:ext>
            </a:extLst>
          </p:cNvPr>
          <p:cNvPicPr>
            <a:picLocks noChangeAspect="1"/>
          </p:cNvPicPr>
          <p:nvPr/>
        </p:nvPicPr>
        <p:blipFill rotWithShape="1">
          <a:blip r:embed="rId5">
            <a:extLst>
              <a:ext uri="{28A0092B-C50C-407E-A947-70E740481C1C}">
                <a14:useLocalDpi xmlns:a14="http://schemas.microsoft.com/office/drawing/2010/main" val="0"/>
              </a:ext>
            </a:extLst>
          </a:blip>
          <a:srcRect t="52805" b="6483"/>
          <a:stretch/>
        </p:blipFill>
        <p:spPr>
          <a:xfrm>
            <a:off x="-1907" y="0"/>
            <a:ext cx="9144000" cy="3417503"/>
          </a:xfrm>
          <a:prstGeom prst="rect">
            <a:avLst/>
          </a:prstGeom>
        </p:spPr>
      </p:pic>
      <p:sp>
        <p:nvSpPr>
          <p:cNvPr id="25" name="TextBox 24">
            <a:extLst>
              <a:ext uri="{FF2B5EF4-FFF2-40B4-BE49-F238E27FC236}">
                <a16:creationId xmlns:a16="http://schemas.microsoft.com/office/drawing/2014/main" id="{F4563C46-77FA-4547-B073-3FD921FE2D8B}"/>
              </a:ext>
            </a:extLst>
          </p:cNvPr>
          <p:cNvSpPr txBox="1"/>
          <p:nvPr/>
        </p:nvSpPr>
        <p:spPr>
          <a:xfrm>
            <a:off x="1623338" y="1101306"/>
            <a:ext cx="5897321" cy="1015663"/>
          </a:xfrm>
          <a:prstGeom prst="rect">
            <a:avLst/>
          </a:prstGeom>
          <a:noFill/>
        </p:spPr>
        <p:txBody>
          <a:bodyPr wrap="square" rtlCol="0">
            <a:spAutoFit/>
          </a:bodyPr>
          <a:lstStyle/>
          <a:p>
            <a:pPr algn="ctr"/>
            <a:r>
              <a:rPr lang="en-US" sz="3000" b="1" dirty="0">
                <a:solidFill>
                  <a:schemeClr val="bg1"/>
                </a:solidFill>
                <a:effectLst>
                  <a:outerShdw blurRad="50800" dist="38100" dir="2700000" algn="tl" rotWithShape="0">
                    <a:prstClr val="black">
                      <a:alpha val="40000"/>
                    </a:prstClr>
                  </a:outerShdw>
                </a:effectLst>
              </a:rPr>
              <a:t>Developing Wafer-scale MgB</a:t>
            </a:r>
            <a:r>
              <a:rPr lang="en-US" sz="3000" b="1" baseline="-25000" dirty="0">
                <a:solidFill>
                  <a:schemeClr val="bg1"/>
                </a:solidFill>
                <a:effectLst>
                  <a:outerShdw blurRad="50800" dist="38100" dir="2700000" algn="tl" rotWithShape="0">
                    <a:prstClr val="black">
                      <a:alpha val="40000"/>
                    </a:prstClr>
                  </a:outerShdw>
                </a:effectLst>
              </a:rPr>
              <a:t>2</a:t>
            </a:r>
            <a:r>
              <a:rPr lang="en-US" sz="3000" b="1" dirty="0">
                <a:solidFill>
                  <a:schemeClr val="bg1"/>
                </a:solidFill>
                <a:effectLst>
                  <a:outerShdw blurRad="50800" dist="38100" dir="2700000" algn="tl" rotWithShape="0">
                    <a:prstClr val="black">
                      <a:alpha val="40000"/>
                    </a:prstClr>
                  </a:outerShdw>
                </a:effectLst>
              </a:rPr>
              <a:t> Superconducting Thin Films</a:t>
            </a:r>
          </a:p>
        </p:txBody>
      </p:sp>
      <p:sp>
        <p:nvSpPr>
          <p:cNvPr id="32" name="Text Placeholder 1">
            <a:extLst>
              <a:ext uri="{FF2B5EF4-FFF2-40B4-BE49-F238E27FC236}">
                <a16:creationId xmlns:a16="http://schemas.microsoft.com/office/drawing/2014/main" id="{BA675484-472E-4D7A-9682-A08E6331B6E4}"/>
              </a:ext>
            </a:extLst>
          </p:cNvPr>
          <p:cNvSpPr txBox="1">
            <a:spLocks/>
          </p:cNvSpPr>
          <p:nvPr/>
        </p:nvSpPr>
        <p:spPr>
          <a:xfrm>
            <a:off x="353930" y="3490736"/>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2020 Postdoc Research Day Presentation Conference</a:t>
            </a:r>
          </a:p>
        </p:txBody>
      </p:sp>
      <p:pic>
        <p:nvPicPr>
          <p:cNvPr id="2" name="01">
            <a:hlinkClick r:id="" action="ppaction://media"/>
            <a:extLst>
              <a:ext uri="{FF2B5EF4-FFF2-40B4-BE49-F238E27FC236}">
                <a16:creationId xmlns:a16="http://schemas.microsoft.com/office/drawing/2014/main" id="{DABE45E6-FDAB-4E58-923B-6491F83F1E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97115" y="1084007"/>
            <a:ext cx="8454602" cy="3480373"/>
          </a:xfrm>
        </p:spPr>
        <p:txBody>
          <a:bodyPr/>
          <a:lstStyle/>
          <a:p>
            <a:r>
              <a:rPr lang="en-US" sz="1400" b="1" dirty="0"/>
              <a:t>Abstract</a:t>
            </a:r>
          </a:p>
          <a:p>
            <a:endParaRPr lang="en-US" sz="1400" dirty="0"/>
          </a:p>
          <a:p>
            <a:pPr>
              <a:lnSpc>
                <a:spcPct val="120000"/>
              </a:lnSpc>
            </a:pPr>
            <a:r>
              <a:rPr lang="en-US" sz="1400" b="1" dirty="0"/>
              <a:t>MgB</a:t>
            </a:r>
            <a:r>
              <a:rPr lang="en-US" sz="1400" b="1" baseline="-25000" dirty="0"/>
              <a:t>2</a:t>
            </a:r>
            <a:r>
              <a:rPr lang="en-US" sz="1400" dirty="0"/>
              <a:t> has </a:t>
            </a:r>
            <a:r>
              <a:rPr lang="en-US" sz="1400" b="1" dirty="0"/>
              <a:t>performance enhancing </a:t>
            </a:r>
            <a:r>
              <a:rPr lang="en-US" sz="1400" dirty="0"/>
              <a:t>properties for a number of technologies currently under development.</a:t>
            </a:r>
          </a:p>
          <a:p>
            <a:pPr>
              <a:lnSpc>
                <a:spcPct val="120000"/>
              </a:lnSpc>
            </a:pPr>
            <a:r>
              <a:rPr lang="en-US" sz="1400" dirty="0"/>
              <a:t>Potential for </a:t>
            </a:r>
            <a:r>
              <a:rPr lang="en-US" sz="1400" b="1" dirty="0"/>
              <a:t>lower loss &amp; higher frequency operation </a:t>
            </a:r>
            <a:r>
              <a:rPr lang="en-US" sz="1400" dirty="0"/>
              <a:t>than </a:t>
            </a:r>
            <a:r>
              <a:rPr lang="en-US" sz="1400" dirty="0" err="1"/>
              <a:t>Nb</a:t>
            </a:r>
            <a:r>
              <a:rPr lang="en-US" sz="1400" dirty="0"/>
              <a:t>-based materials is critical for the high sensitivity needed for receivers to answer astrophysics questions.</a:t>
            </a:r>
          </a:p>
          <a:p>
            <a:pPr>
              <a:lnSpc>
                <a:spcPct val="120000"/>
              </a:lnSpc>
            </a:pPr>
            <a:r>
              <a:rPr lang="en-US" sz="1400" dirty="0"/>
              <a:t>Some applications can take advantage of the </a:t>
            </a:r>
            <a:r>
              <a:rPr lang="en-US" sz="1400" b="1" dirty="0"/>
              <a:t>higher critical temperature</a:t>
            </a:r>
            <a:r>
              <a:rPr lang="en-US" sz="1400" dirty="0"/>
              <a:t> (bulk T</a:t>
            </a:r>
            <a:r>
              <a:rPr lang="en-US" sz="1400" baseline="-25000" dirty="0"/>
              <a:t>C</a:t>
            </a:r>
            <a:r>
              <a:rPr lang="en-US" sz="1400" dirty="0"/>
              <a:t> = 39 K) to utilize low-power space cryocoolers for 20-30 K operation.</a:t>
            </a:r>
          </a:p>
          <a:p>
            <a:pPr>
              <a:lnSpc>
                <a:spcPct val="120000"/>
              </a:lnSpc>
            </a:pPr>
            <a:r>
              <a:rPr lang="en-US" sz="1400" dirty="0"/>
              <a:t>In order to utilize the films for these applications, </a:t>
            </a:r>
            <a:r>
              <a:rPr lang="en-US" sz="1400" b="1" dirty="0"/>
              <a:t>large area films are needed </a:t>
            </a:r>
            <a:r>
              <a:rPr lang="en-US" sz="1400" dirty="0"/>
              <a:t>with high quality superconducting properties to infuse into existing fabrication processes.</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Introduction</a:t>
            </a:r>
          </a:p>
        </p:txBody>
      </p:sp>
      <p:sp>
        <p:nvSpPr>
          <p:cNvPr id="4" name="Rectangle 3">
            <a:extLst>
              <a:ext uri="{FF2B5EF4-FFF2-40B4-BE49-F238E27FC236}">
                <a16:creationId xmlns:a16="http://schemas.microsoft.com/office/drawing/2014/main" id="{BFF65B89-2F91-48AE-8643-968436AC70DE}"/>
              </a:ext>
            </a:extLst>
          </p:cNvPr>
          <p:cNvSpPr/>
          <p:nvPr/>
        </p:nvSpPr>
        <p:spPr>
          <a:xfrm>
            <a:off x="1463470" y="4864308"/>
            <a:ext cx="6217059" cy="276999"/>
          </a:xfrm>
          <a:prstGeom prst="rect">
            <a:avLst/>
          </a:prstGeom>
        </p:spPr>
        <p:txBody>
          <a:bodyPr wrap="square">
            <a:spAutoFit/>
          </a:bodyPr>
          <a:lstStyle/>
          <a:p>
            <a:pPr algn="ctr"/>
            <a:r>
              <a:rPr lang="en-US" sz="1200" dirty="0"/>
              <a:t>Copyright 2020 California Institute of Technology. U.S. Government sponsorship acknowledged</a:t>
            </a:r>
          </a:p>
        </p:txBody>
      </p:sp>
      <p:pic>
        <p:nvPicPr>
          <p:cNvPr id="5" name="002">
            <a:hlinkClick r:id="" action="ppaction://media"/>
            <a:extLst>
              <a:ext uri="{FF2B5EF4-FFF2-40B4-BE49-F238E27FC236}">
                <a16:creationId xmlns:a16="http://schemas.microsoft.com/office/drawing/2014/main" id="{B0E3E26A-F7E8-4081-AA8C-5B4C11C365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4597" y="99775"/>
            <a:ext cx="609600" cy="609600"/>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44699" y="1226247"/>
            <a:ext cx="8454602" cy="3575941"/>
          </a:xfrm>
        </p:spPr>
        <p:txBody>
          <a:bodyPr/>
          <a:lstStyle/>
          <a:p>
            <a:pPr marL="228600" indent="-228600">
              <a:buFont typeface="Arial" panose="020B0604020202020204" pitchFamily="34" charset="0"/>
              <a:buAutoNum type="alphaLcParenR"/>
            </a:pPr>
            <a:r>
              <a:rPr lang="en-US" sz="1400" dirty="0"/>
              <a:t>Current state-of-the-art superconducting MgB</a:t>
            </a:r>
            <a:r>
              <a:rPr lang="en-US" sz="1400" baseline="-25000" dirty="0"/>
              <a:t>2</a:t>
            </a:r>
            <a:r>
              <a:rPr lang="en-US" sz="1400" dirty="0"/>
              <a:t> thin films </a:t>
            </a:r>
            <a:r>
              <a:rPr lang="en-US" sz="1400" b="1" dirty="0"/>
              <a:t>limited to small area </a:t>
            </a:r>
            <a:r>
              <a:rPr lang="en-US" sz="1400" dirty="0"/>
              <a:t>(1-inch)</a:t>
            </a:r>
          </a:p>
          <a:p>
            <a:pPr marL="228600" indent="-228600">
              <a:buFont typeface="Arial" panose="020B0604020202020204" pitchFamily="34" charset="0"/>
              <a:buAutoNum type="alphaLcParenR"/>
            </a:pPr>
            <a:r>
              <a:rPr lang="en-US" sz="1400" dirty="0"/>
              <a:t>Goal: To demonstrate </a:t>
            </a:r>
            <a:r>
              <a:rPr lang="en-US" sz="1400" b="1" dirty="0"/>
              <a:t>large area </a:t>
            </a:r>
            <a:r>
              <a:rPr lang="en-US" sz="1400" dirty="0"/>
              <a:t>(&gt; 4”) </a:t>
            </a:r>
            <a:r>
              <a:rPr lang="en-US" sz="1400" b="1" dirty="0"/>
              <a:t>superconducting films </a:t>
            </a:r>
            <a:r>
              <a:rPr lang="en-US" sz="1400" dirty="0"/>
              <a:t>that can be deposited by </a:t>
            </a:r>
            <a:r>
              <a:rPr lang="en-US" sz="1400" b="1" dirty="0"/>
              <a:t>standard physical vapor deposition techniques</a:t>
            </a:r>
            <a:r>
              <a:rPr lang="en-US" sz="1400" dirty="0"/>
              <a:t> so that high quality films can be available to the larger research population</a:t>
            </a:r>
          </a:p>
          <a:p>
            <a:pPr marL="228600" indent="-228600">
              <a:buFont typeface="Arial" panose="020B0604020202020204" pitchFamily="34" charset="0"/>
              <a:buAutoNum type="alphaLcParenR"/>
            </a:pPr>
            <a:r>
              <a:rPr lang="en-US" sz="1400" dirty="0"/>
              <a:t>Develop MgB</a:t>
            </a:r>
            <a:r>
              <a:rPr lang="en-US" sz="1400" baseline="-25000" dirty="0"/>
              <a:t>2</a:t>
            </a:r>
            <a:r>
              <a:rPr lang="en-US" sz="1400" dirty="0"/>
              <a:t> films with: </a:t>
            </a:r>
          </a:p>
          <a:p>
            <a:pPr marL="754380" lvl="1" indent="-342900">
              <a:lnSpc>
                <a:spcPct val="120000"/>
              </a:lnSpc>
              <a:buAutoNum type="arabicPeriod"/>
            </a:pPr>
            <a:r>
              <a:rPr lang="en-US" sz="1400" dirty="0"/>
              <a:t>Industry standard deposition technique</a:t>
            </a:r>
          </a:p>
          <a:p>
            <a:pPr marL="754380" lvl="1" indent="-342900">
              <a:lnSpc>
                <a:spcPct val="120000"/>
              </a:lnSpc>
              <a:buAutoNum type="arabicPeriod"/>
            </a:pPr>
            <a:r>
              <a:rPr lang="en-US" sz="1400" dirty="0"/>
              <a:t>Large Area Scalable to 4” or greater</a:t>
            </a:r>
          </a:p>
          <a:p>
            <a:pPr marL="754380" lvl="1" indent="-342900">
              <a:lnSpc>
                <a:spcPct val="120000"/>
              </a:lnSpc>
              <a:buAutoNum type="arabicPeriod"/>
            </a:pPr>
            <a:r>
              <a:rPr lang="en-US" sz="1400" dirty="0"/>
              <a:t>High transition temperature (T</a:t>
            </a:r>
            <a:r>
              <a:rPr lang="en-US" sz="1400" baseline="-25000" dirty="0"/>
              <a:t>C</a:t>
            </a:r>
            <a:r>
              <a:rPr lang="en-US" sz="1400" dirty="0"/>
              <a:t> &gt; 30 K)</a:t>
            </a:r>
          </a:p>
          <a:p>
            <a:pPr marL="754380" lvl="1" indent="-342900">
              <a:lnSpc>
                <a:spcPct val="120000"/>
              </a:lnSpc>
              <a:buAutoNum type="arabicPeriod"/>
            </a:pPr>
            <a:r>
              <a:rPr lang="en-US" sz="1400" dirty="0"/>
              <a:t>Smooth (1 nm or less rms)</a:t>
            </a:r>
          </a:p>
          <a:p>
            <a:pPr marL="754380" lvl="1" indent="-342900">
              <a:lnSpc>
                <a:spcPct val="120000"/>
              </a:lnSpc>
              <a:buAutoNum type="arabicPeriod"/>
            </a:pPr>
            <a:r>
              <a:rPr lang="en-US" sz="1400" dirty="0"/>
              <a:t>Uniform (1-2% properties spreads on-chip)</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Problem Description / Objective</a:t>
            </a:r>
          </a:p>
        </p:txBody>
      </p:sp>
      <p:sp>
        <p:nvSpPr>
          <p:cNvPr id="5" name="Rectangle 4">
            <a:extLst>
              <a:ext uri="{FF2B5EF4-FFF2-40B4-BE49-F238E27FC236}">
                <a16:creationId xmlns:a16="http://schemas.microsoft.com/office/drawing/2014/main" id="{F810C3AF-24AE-4714-AE30-27422EEAA545}"/>
              </a:ext>
            </a:extLst>
          </p:cNvPr>
          <p:cNvSpPr/>
          <p:nvPr/>
        </p:nvSpPr>
        <p:spPr>
          <a:xfrm>
            <a:off x="1463470" y="4864308"/>
            <a:ext cx="6217059" cy="276999"/>
          </a:xfrm>
          <a:prstGeom prst="rect">
            <a:avLst/>
          </a:prstGeom>
        </p:spPr>
        <p:txBody>
          <a:bodyPr wrap="square">
            <a:spAutoFit/>
          </a:bodyPr>
          <a:lstStyle/>
          <a:p>
            <a:pPr algn="ctr"/>
            <a:r>
              <a:rPr lang="en-US" sz="1200" dirty="0"/>
              <a:t>Copyright 2020 California Institute of Technology. U.S. Government sponsorship acknowledged</a:t>
            </a:r>
          </a:p>
        </p:txBody>
      </p:sp>
      <p:pic>
        <p:nvPicPr>
          <p:cNvPr id="4" name="003">
            <a:hlinkClick r:id="" action="ppaction://media"/>
            <a:extLst>
              <a:ext uri="{FF2B5EF4-FFF2-40B4-BE49-F238E27FC236}">
                <a16:creationId xmlns:a16="http://schemas.microsoft.com/office/drawing/2014/main" id="{D3F9EBCB-9001-480A-9729-1C6658AF5E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4595" y="99775"/>
            <a:ext cx="609600" cy="609600"/>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D49ED5C9-C7E2-4071-98CD-352FB2404794}"/>
              </a:ext>
            </a:extLst>
          </p:cNvPr>
          <p:cNvGrpSpPr>
            <a:grpSpLocks noChangeAspect="1"/>
          </p:cNvGrpSpPr>
          <p:nvPr/>
        </p:nvGrpSpPr>
        <p:grpSpPr>
          <a:xfrm>
            <a:off x="4585896" y="3745327"/>
            <a:ext cx="589087" cy="641227"/>
            <a:chOff x="6430010" y="1739236"/>
            <a:chExt cx="914400" cy="995333"/>
          </a:xfrm>
          <a:solidFill>
            <a:srgbClr val="DBD600"/>
          </a:solidFill>
        </p:grpSpPr>
        <p:pic>
          <p:nvPicPr>
            <p:cNvPr id="89" name="Graphic 88" descr="Lightbulb">
              <a:extLst>
                <a:ext uri="{FF2B5EF4-FFF2-40B4-BE49-F238E27FC236}">
                  <a16:creationId xmlns:a16="http://schemas.microsoft.com/office/drawing/2014/main" id="{A25F7D6F-67FA-45F2-B5CC-6EBFAB64F3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6430010" y="1739236"/>
              <a:ext cx="914400" cy="914400"/>
            </a:xfrm>
            <a:prstGeom prst="rect">
              <a:avLst/>
            </a:prstGeom>
          </p:spPr>
        </p:pic>
        <p:cxnSp>
          <p:nvCxnSpPr>
            <p:cNvPr id="90" name="Straight Connector 89">
              <a:extLst>
                <a:ext uri="{FF2B5EF4-FFF2-40B4-BE49-F238E27FC236}">
                  <a16:creationId xmlns:a16="http://schemas.microsoft.com/office/drawing/2014/main" id="{9C811DB1-1A2F-46AA-A027-BE792F0D1D2C}"/>
                </a:ext>
              </a:extLst>
            </p:cNvPr>
            <p:cNvCxnSpPr/>
            <p:nvPr/>
          </p:nvCxnSpPr>
          <p:spPr>
            <a:xfrm>
              <a:off x="6886870" y="2643129"/>
              <a:ext cx="0" cy="91440"/>
            </a:xfrm>
            <a:prstGeom prst="line">
              <a:avLst/>
            </a:prstGeom>
            <a:grpFill/>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8C19E17-F118-4F88-9E40-584302016774}"/>
                </a:ext>
              </a:extLst>
            </p:cNvPr>
            <p:cNvCxnSpPr>
              <a:cxnSpLocks/>
            </p:cNvCxnSpPr>
            <p:nvPr/>
          </p:nvCxnSpPr>
          <p:spPr>
            <a:xfrm rot="1800000">
              <a:off x="6689626" y="2597409"/>
              <a:ext cx="0" cy="91440"/>
            </a:xfrm>
            <a:prstGeom prst="line">
              <a:avLst/>
            </a:prstGeom>
            <a:grpFill/>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52B7CD1-0317-465B-85AD-F9E91824E628}"/>
                </a:ext>
              </a:extLst>
            </p:cNvPr>
            <p:cNvCxnSpPr>
              <a:cxnSpLocks/>
            </p:cNvCxnSpPr>
            <p:nvPr/>
          </p:nvCxnSpPr>
          <p:spPr>
            <a:xfrm rot="3600000">
              <a:off x="6564053" y="2468551"/>
              <a:ext cx="0" cy="91440"/>
            </a:xfrm>
            <a:prstGeom prst="line">
              <a:avLst/>
            </a:prstGeom>
            <a:grpFill/>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D56B81C-B054-48A2-B479-D907205A3A04}"/>
                </a:ext>
              </a:extLst>
            </p:cNvPr>
            <p:cNvCxnSpPr>
              <a:cxnSpLocks/>
            </p:cNvCxnSpPr>
            <p:nvPr/>
          </p:nvCxnSpPr>
          <p:spPr>
            <a:xfrm rot="5400000">
              <a:off x="6514097" y="2291568"/>
              <a:ext cx="0" cy="91440"/>
            </a:xfrm>
            <a:prstGeom prst="line">
              <a:avLst/>
            </a:prstGeom>
            <a:grpFill/>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FAFEB9-1EA2-4212-8219-55E8A54390BF}"/>
                </a:ext>
              </a:extLst>
            </p:cNvPr>
            <p:cNvCxnSpPr>
              <a:cxnSpLocks/>
            </p:cNvCxnSpPr>
            <p:nvPr/>
          </p:nvCxnSpPr>
          <p:spPr>
            <a:xfrm rot="19800000" flipH="1">
              <a:off x="7084115" y="2600713"/>
              <a:ext cx="0" cy="91440"/>
            </a:xfrm>
            <a:prstGeom prst="line">
              <a:avLst/>
            </a:prstGeom>
            <a:grpFill/>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7FAE177-0DBC-4EE8-823F-9C661BE851F1}"/>
                </a:ext>
              </a:extLst>
            </p:cNvPr>
            <p:cNvCxnSpPr>
              <a:cxnSpLocks/>
            </p:cNvCxnSpPr>
            <p:nvPr/>
          </p:nvCxnSpPr>
          <p:spPr>
            <a:xfrm rot="18000000" flipH="1">
              <a:off x="7214887" y="2468552"/>
              <a:ext cx="0" cy="91440"/>
            </a:xfrm>
            <a:prstGeom prst="line">
              <a:avLst/>
            </a:prstGeom>
            <a:grpFill/>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5F1157E-6BFA-4ED2-AC95-9E549A386B7E}"/>
                </a:ext>
              </a:extLst>
            </p:cNvPr>
            <p:cNvCxnSpPr>
              <a:cxnSpLocks/>
            </p:cNvCxnSpPr>
            <p:nvPr/>
          </p:nvCxnSpPr>
          <p:spPr>
            <a:xfrm rot="5400000">
              <a:off x="7263004" y="2291568"/>
              <a:ext cx="0" cy="91440"/>
            </a:xfrm>
            <a:prstGeom prst="line">
              <a:avLst/>
            </a:prstGeom>
            <a:grpFill/>
            <a:ln w="381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50732" y="915579"/>
            <a:ext cx="4221268" cy="3292621"/>
          </a:xfrm>
        </p:spPr>
        <p:txBody>
          <a:bodyPr/>
          <a:lstStyle/>
          <a:p>
            <a:pPr marL="342900" indent="-342900">
              <a:lnSpc>
                <a:spcPct val="120000"/>
              </a:lnSpc>
              <a:buFont typeface="+mj-lt"/>
              <a:buAutoNum type="alphaLcParenR"/>
            </a:pPr>
            <a:r>
              <a:rPr lang="en-US" b="1" dirty="0"/>
              <a:t>Thin film deposition</a:t>
            </a:r>
            <a:r>
              <a:rPr lang="en-US" dirty="0"/>
              <a:t>: RF sputter elemental Magnesium and Boron targets (3”) in Argon atmosphere on sapphire substrate. The amorphous film is then capped by sputtering Tantalum.</a:t>
            </a:r>
          </a:p>
          <a:p>
            <a:pPr marL="342900" indent="-342900">
              <a:buFont typeface="+mj-lt"/>
              <a:buAutoNum type="alphaLcParenR"/>
            </a:pPr>
            <a:r>
              <a:rPr lang="en-US" dirty="0"/>
              <a:t>Annealing</a:t>
            </a:r>
          </a:p>
          <a:p>
            <a:pPr marL="754380" lvl="1" indent="-342900">
              <a:buFont typeface="+mj-lt"/>
              <a:buAutoNum type="arabicPeriod"/>
            </a:pPr>
            <a:r>
              <a:rPr lang="en-US" dirty="0"/>
              <a:t>Slow sputter heating</a:t>
            </a:r>
          </a:p>
          <a:p>
            <a:pPr marL="754380" lvl="1" indent="-342900">
              <a:buFont typeface="+mj-lt"/>
              <a:buAutoNum type="arabicPeriod"/>
            </a:pPr>
            <a:r>
              <a:rPr lang="en-US" dirty="0"/>
              <a:t>Rapid Thermal Process (SSI Solaris 150, up to 6”)</a:t>
            </a:r>
          </a:p>
          <a:p>
            <a:pPr marL="754380" lvl="1" indent="-342900">
              <a:buFont typeface="+mj-lt"/>
              <a:buAutoNum type="arabicPeriod"/>
            </a:pPr>
            <a:endParaRPr lang="en-US" dirty="0"/>
          </a:p>
          <a:p>
            <a:pPr marL="342900" indent="-342900">
              <a:buFont typeface="+mj-lt"/>
              <a:buAutoNum type="alphaLcParenR"/>
            </a:pPr>
            <a:r>
              <a:rPr lang="en-US" dirty="0"/>
              <a:t>Innovation, advancement</a:t>
            </a:r>
          </a:p>
          <a:p>
            <a:pPr marL="754380" lvl="1" indent="-342900">
              <a:buFont typeface="+mj-lt"/>
              <a:buAutoNum type="alphaLcParenR"/>
            </a:pPr>
            <a:r>
              <a:rPr lang="en-US" sz="1200" dirty="0"/>
              <a:t>Tantalum thin film serves as a capping layer =&gt; closed environment as well as minimize surface roughening</a:t>
            </a:r>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p:txBody>
          <a:bodyPr/>
          <a:lstStyle/>
          <a:p>
            <a:r>
              <a:rPr lang="en-US" dirty="0"/>
              <a:t>Methodology</a:t>
            </a:r>
          </a:p>
        </p:txBody>
      </p:sp>
      <p:sp>
        <p:nvSpPr>
          <p:cNvPr id="33" name="Rectangle 32">
            <a:extLst>
              <a:ext uri="{FF2B5EF4-FFF2-40B4-BE49-F238E27FC236}">
                <a16:creationId xmlns:a16="http://schemas.microsoft.com/office/drawing/2014/main" id="{CDEF3C2D-5C4C-4796-BF77-4BED96B6DCC3}"/>
              </a:ext>
            </a:extLst>
          </p:cNvPr>
          <p:cNvSpPr/>
          <p:nvPr/>
        </p:nvSpPr>
        <p:spPr>
          <a:xfrm>
            <a:off x="1463470" y="4864308"/>
            <a:ext cx="6217059" cy="276999"/>
          </a:xfrm>
          <a:prstGeom prst="rect">
            <a:avLst/>
          </a:prstGeom>
        </p:spPr>
        <p:txBody>
          <a:bodyPr wrap="square">
            <a:spAutoFit/>
          </a:bodyPr>
          <a:lstStyle/>
          <a:p>
            <a:pPr algn="ctr"/>
            <a:r>
              <a:rPr lang="en-US" sz="1200" dirty="0"/>
              <a:t>Copyright 2020 California Institute of Technology. U.S. Government sponsorship acknowledged</a:t>
            </a:r>
          </a:p>
        </p:txBody>
      </p:sp>
      <p:grpSp>
        <p:nvGrpSpPr>
          <p:cNvPr id="44" name="Group 43">
            <a:extLst>
              <a:ext uri="{FF2B5EF4-FFF2-40B4-BE49-F238E27FC236}">
                <a16:creationId xmlns:a16="http://schemas.microsoft.com/office/drawing/2014/main" id="{0E1B7AFC-B7AE-420B-8405-B7B385F45A3B}"/>
              </a:ext>
            </a:extLst>
          </p:cNvPr>
          <p:cNvGrpSpPr/>
          <p:nvPr/>
        </p:nvGrpSpPr>
        <p:grpSpPr>
          <a:xfrm>
            <a:off x="7107533" y="1837553"/>
            <a:ext cx="1752636" cy="1462365"/>
            <a:chOff x="6570619" y="3215830"/>
            <a:chExt cx="2063025" cy="2061800"/>
          </a:xfrm>
        </p:grpSpPr>
        <p:sp>
          <p:nvSpPr>
            <p:cNvPr id="45" name="Rectangle 44">
              <a:extLst>
                <a:ext uri="{FF2B5EF4-FFF2-40B4-BE49-F238E27FC236}">
                  <a16:creationId xmlns:a16="http://schemas.microsoft.com/office/drawing/2014/main" id="{331BDA4F-D619-4F00-A845-50A003038139}"/>
                </a:ext>
              </a:extLst>
            </p:cNvPr>
            <p:cNvSpPr>
              <a:spLocks noChangeAspect="1"/>
            </p:cNvSpPr>
            <p:nvPr/>
          </p:nvSpPr>
          <p:spPr>
            <a:xfrm>
              <a:off x="7157381" y="3505600"/>
              <a:ext cx="1371600" cy="1371600"/>
            </a:xfrm>
            <a:prstGeom prst="rect">
              <a:avLst/>
            </a:prstGeom>
            <a:solidFill>
              <a:schemeClr val="accent1">
                <a:lumMod val="60000"/>
                <a:lumOff val="40000"/>
              </a:schemeClr>
            </a:solidFill>
            <a:ln>
              <a:solidFill>
                <a:schemeClr val="accent1">
                  <a:lumMod val="60000"/>
                  <a:lumOff val="40000"/>
                </a:schemeClr>
              </a:solidFill>
            </a:ln>
            <a:scene3d>
              <a:camera prst="isometricOffAxis2Top">
                <a:rot lat="18600000" lon="3000000" rev="18000000"/>
              </a:camera>
              <a:lightRig rig="threePt" dir="t"/>
            </a:scene3d>
            <a:sp3d extrusionH="5080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6EF4B430-2710-4973-A9FB-E67635B6B488}"/>
                </a:ext>
              </a:extLst>
            </p:cNvPr>
            <p:cNvSpPr>
              <a:spLocks noChangeAspect="1"/>
            </p:cNvSpPr>
            <p:nvPr/>
          </p:nvSpPr>
          <p:spPr>
            <a:xfrm>
              <a:off x="7164525" y="3331870"/>
              <a:ext cx="1371600" cy="1371600"/>
            </a:xfrm>
            <a:prstGeom prst="rect">
              <a:avLst/>
            </a:prstGeom>
            <a:solidFill>
              <a:schemeClr val="accent2">
                <a:lumMod val="60000"/>
                <a:lumOff val="40000"/>
              </a:schemeClr>
            </a:solidFill>
            <a:ln>
              <a:solidFill>
                <a:schemeClr val="accent2">
                  <a:lumMod val="60000"/>
                  <a:lumOff val="40000"/>
                </a:schemeClr>
              </a:solidFill>
            </a:ln>
            <a:scene3d>
              <a:camera prst="isometricOffAxis2Top">
                <a:rot lat="18600000" lon="3000000" rev="18000000"/>
              </a:camera>
              <a:lightRig rig="threePt" dir="t"/>
            </a:scene3d>
            <a:sp3d extrusionH="2540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BE347A41-57E7-4590-910F-6E9F40F0AA41}"/>
                </a:ext>
              </a:extLst>
            </p:cNvPr>
            <p:cNvSpPr>
              <a:spLocks/>
            </p:cNvSpPr>
            <p:nvPr/>
          </p:nvSpPr>
          <p:spPr>
            <a:xfrm>
              <a:off x="7169401" y="3215830"/>
              <a:ext cx="1371600" cy="1371600"/>
            </a:xfrm>
            <a:prstGeom prst="rect">
              <a:avLst/>
            </a:prstGeom>
            <a:solidFill>
              <a:schemeClr val="bg1">
                <a:lumMod val="85000"/>
              </a:schemeClr>
            </a:solidFill>
            <a:ln>
              <a:solidFill>
                <a:schemeClr val="bg1">
                  <a:lumMod val="85000"/>
                </a:schemeClr>
              </a:solidFill>
            </a:ln>
            <a:scene3d>
              <a:camera prst="isometricOffAxis2Top">
                <a:rot lat="18600000" lon="3000000" rev="18000000"/>
              </a:camera>
              <a:lightRig rig="threePt" dir="t"/>
            </a:scene3d>
            <a:sp3d extrusionH="1270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TextBox 47">
              <a:extLst>
                <a:ext uri="{FF2B5EF4-FFF2-40B4-BE49-F238E27FC236}">
                  <a16:creationId xmlns:a16="http://schemas.microsoft.com/office/drawing/2014/main" id="{EFEA3173-FF7E-4658-A090-700D0F2C0FA0}"/>
                </a:ext>
              </a:extLst>
            </p:cNvPr>
            <p:cNvSpPr txBox="1"/>
            <p:nvPr/>
          </p:nvSpPr>
          <p:spPr>
            <a:xfrm>
              <a:off x="7102317" y="3713203"/>
              <a:ext cx="1531327" cy="390543"/>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Ta capping layer</a:t>
              </a:r>
            </a:p>
          </p:txBody>
        </p:sp>
        <p:sp>
          <p:nvSpPr>
            <p:cNvPr id="49" name="Rectangle 48">
              <a:extLst>
                <a:ext uri="{FF2B5EF4-FFF2-40B4-BE49-F238E27FC236}">
                  <a16:creationId xmlns:a16="http://schemas.microsoft.com/office/drawing/2014/main" id="{C2734C24-93CF-4152-AFA9-FE176B29ACA4}"/>
                </a:ext>
              </a:extLst>
            </p:cNvPr>
            <p:cNvSpPr>
              <a:spLocks noChangeAspect="1"/>
            </p:cNvSpPr>
            <p:nvPr/>
          </p:nvSpPr>
          <p:spPr>
            <a:xfrm rot="540000">
              <a:off x="6570619" y="4327390"/>
              <a:ext cx="1854968" cy="950240"/>
            </a:xfrm>
            <a:prstGeom prst="rect">
              <a:avLst/>
            </a:prstGeom>
            <a:noFill/>
            <a:ln>
              <a:noFill/>
            </a:ln>
            <a:scene3d>
              <a:camera prst="perspectiveHeroicExtremeLeftFacing"/>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pc="-113" dirty="0">
                  <a:solidFill>
                    <a:schemeClr val="tx1"/>
                  </a:solidFill>
                  <a:latin typeface="Arial Rounded MT Bold" panose="020F0704030504030204" pitchFamily="34" charset="0"/>
                  <a:ea typeface="Batang" panose="02030600000101010101" pitchFamily="18" charset="-127"/>
                  <a:cs typeface="Arial" panose="020B0604020202020204" pitchFamily="34" charset="0"/>
                </a:rPr>
                <a:t>Substrate</a:t>
              </a:r>
            </a:p>
          </p:txBody>
        </p:sp>
        <p:sp>
          <p:nvSpPr>
            <p:cNvPr id="50" name="Rectangle 49">
              <a:extLst>
                <a:ext uri="{FF2B5EF4-FFF2-40B4-BE49-F238E27FC236}">
                  <a16:creationId xmlns:a16="http://schemas.microsoft.com/office/drawing/2014/main" id="{59886A41-6FFF-4876-AEEC-FC436A2AFBEC}"/>
                </a:ext>
              </a:extLst>
            </p:cNvPr>
            <p:cNvSpPr>
              <a:spLocks noChangeAspect="1"/>
            </p:cNvSpPr>
            <p:nvPr/>
          </p:nvSpPr>
          <p:spPr>
            <a:xfrm rot="540000">
              <a:off x="6589501" y="3934941"/>
              <a:ext cx="1854968" cy="950240"/>
            </a:xfrm>
            <a:prstGeom prst="rect">
              <a:avLst/>
            </a:prstGeom>
            <a:noFill/>
            <a:ln>
              <a:noFill/>
            </a:ln>
            <a:scene3d>
              <a:camera prst="perspectiveHeroicExtremeLeftFacing"/>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pc="-113" dirty="0">
                  <a:solidFill>
                    <a:schemeClr val="tx1"/>
                  </a:solidFill>
                  <a:latin typeface="Arial Rounded MT Bold" panose="020F0704030504030204" pitchFamily="34" charset="0"/>
                  <a:ea typeface="Batang" panose="02030600000101010101" pitchFamily="18" charset="-127"/>
                  <a:cs typeface="Arial" panose="020B0604020202020204" pitchFamily="34" charset="0"/>
                </a:rPr>
                <a:t>Mg-B film</a:t>
              </a:r>
            </a:p>
          </p:txBody>
        </p:sp>
      </p:grpSp>
      <p:sp>
        <p:nvSpPr>
          <p:cNvPr id="51" name="Content Placeholder 3">
            <a:extLst>
              <a:ext uri="{FF2B5EF4-FFF2-40B4-BE49-F238E27FC236}">
                <a16:creationId xmlns:a16="http://schemas.microsoft.com/office/drawing/2014/main" id="{1FA5D732-1164-435E-B8A7-EEF0AD28CF67}"/>
              </a:ext>
            </a:extLst>
          </p:cNvPr>
          <p:cNvSpPr txBox="1">
            <a:spLocks/>
          </p:cNvSpPr>
          <p:nvPr/>
        </p:nvSpPr>
        <p:spPr>
          <a:xfrm>
            <a:off x="6232244" y="1935860"/>
            <a:ext cx="1474807" cy="355296"/>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Clr>
                <a:schemeClr val="bg1">
                  <a:lumMod val="50000"/>
                </a:schemeClr>
              </a:buClr>
              <a:buFont typeface="Arial" pitchFamily="34" charset="0"/>
              <a:buChar char="•"/>
              <a:defRPr sz="1800" kern="1200">
                <a:solidFill>
                  <a:schemeClr val="tx1"/>
                </a:solidFill>
                <a:latin typeface="+mn-lt"/>
                <a:ea typeface="+mn-ea"/>
                <a:cs typeface="+mn-cs"/>
              </a:defRPr>
            </a:lvl1pPr>
            <a:lvl2pPr marL="640080" indent="-228600" algn="l" defTabSz="914400" rtl="0" eaLnBrk="1" latinLnBrk="0" hangingPunct="1">
              <a:spcBef>
                <a:spcPct val="20000"/>
              </a:spcBef>
              <a:buClr>
                <a:schemeClr val="bg1">
                  <a:lumMod val="50000"/>
                </a:schemeClr>
              </a:buClr>
              <a:buFont typeface="Arial" pitchFamily="34" charset="0"/>
              <a:buChar char="•"/>
              <a:defRPr sz="1600" kern="1200">
                <a:solidFill>
                  <a:schemeClr val="tx1"/>
                </a:solidFill>
                <a:latin typeface="+mn-lt"/>
                <a:ea typeface="+mn-ea"/>
                <a:cs typeface="+mn-cs"/>
              </a:defRPr>
            </a:lvl2pPr>
            <a:lvl3pPr marL="1005840" indent="-228600" algn="l" defTabSz="914400" rtl="0" eaLnBrk="1" latinLnBrk="0" hangingPunct="1">
              <a:spcBef>
                <a:spcPct val="20000"/>
              </a:spcBef>
              <a:buClr>
                <a:schemeClr val="bg1">
                  <a:lumMod val="50000"/>
                </a:schemeClr>
              </a:buClr>
              <a:buFont typeface="Arial" pitchFamily="34" charset="0"/>
              <a:buChar char="•"/>
              <a:defRPr sz="1400" kern="1200">
                <a:solidFill>
                  <a:schemeClr val="tx1"/>
                </a:solidFill>
                <a:latin typeface="+mn-lt"/>
                <a:ea typeface="+mn-ea"/>
                <a:cs typeface="+mn-cs"/>
              </a:defRPr>
            </a:lvl3pPr>
            <a:lvl4pPr marL="1280160" indent="-228600" algn="l" defTabSz="914400" rtl="0" eaLnBrk="1" latinLnBrk="0" hangingPunct="1">
              <a:spcBef>
                <a:spcPct val="20000"/>
              </a:spcBef>
              <a:buClr>
                <a:schemeClr val="bg1">
                  <a:lumMod val="50000"/>
                </a:schemeClr>
              </a:buClr>
              <a:buFont typeface="Arial" pitchFamily="34" charset="0"/>
              <a:buChar char="•"/>
              <a:defRPr sz="1200" kern="1200">
                <a:solidFill>
                  <a:schemeClr val="tx1"/>
                </a:solidFill>
                <a:latin typeface="+mn-lt"/>
                <a:ea typeface="+mn-ea"/>
                <a:cs typeface="+mn-cs"/>
              </a:defRPr>
            </a:lvl4pPr>
            <a:lvl5pPr marL="1554480" indent="-228600" algn="l" defTabSz="914400" rtl="0" eaLnBrk="1" latinLnBrk="0" hangingPunct="1">
              <a:spcBef>
                <a:spcPct val="20000"/>
              </a:spcBef>
              <a:buClr>
                <a:schemeClr val="bg1">
                  <a:lumMod val="50000"/>
                </a:schemeClr>
              </a:buClr>
              <a:buFont typeface="Arial" pitchFamily="34" charset="0"/>
              <a:buChar char="•"/>
              <a:defRPr sz="10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7pPr>
            <a:lvl8pPr marL="210312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8pPr>
            <a:lvl9pPr marL="228600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9pPr>
          </a:lstStyle>
          <a:p>
            <a:pPr marL="0" indent="0" algn="ctr">
              <a:buFont typeface="Arial" pitchFamily="34" charset="0"/>
              <a:buNone/>
            </a:pPr>
            <a:r>
              <a:rPr lang="en-US" sz="1500" dirty="0">
                <a:solidFill>
                  <a:schemeClr val="accent6"/>
                </a:solidFill>
              </a:rPr>
              <a:t>Sputter Ta cap</a:t>
            </a:r>
          </a:p>
        </p:txBody>
      </p:sp>
      <p:cxnSp>
        <p:nvCxnSpPr>
          <p:cNvPr id="52" name="Straight Arrow Connector 51">
            <a:extLst>
              <a:ext uri="{FF2B5EF4-FFF2-40B4-BE49-F238E27FC236}">
                <a16:creationId xmlns:a16="http://schemas.microsoft.com/office/drawing/2014/main" id="{2B13079B-27BC-489F-B609-4707CB4654BA}"/>
              </a:ext>
            </a:extLst>
          </p:cNvPr>
          <p:cNvCxnSpPr>
            <a:cxnSpLocks/>
          </p:cNvCxnSpPr>
          <p:nvPr/>
        </p:nvCxnSpPr>
        <p:spPr>
          <a:xfrm flipH="1">
            <a:off x="6975847" y="1491090"/>
            <a:ext cx="0" cy="457200"/>
          </a:xfrm>
          <a:prstGeom prst="straightConnector1">
            <a:avLst/>
          </a:prstGeom>
          <a:ln w="63500">
            <a:solidFill>
              <a:srgbClr val="002060"/>
            </a:solidFill>
            <a:tailEnd type="triangle"/>
          </a:ln>
        </p:spPr>
        <p:style>
          <a:lnRef idx="1">
            <a:schemeClr val="accent2"/>
          </a:lnRef>
          <a:fillRef idx="0">
            <a:schemeClr val="accent2"/>
          </a:fillRef>
          <a:effectRef idx="0">
            <a:schemeClr val="accent2"/>
          </a:effectRef>
          <a:fontRef idx="minor">
            <a:schemeClr val="tx1"/>
          </a:fontRef>
        </p:style>
      </p:cxnSp>
      <p:pic>
        <p:nvPicPr>
          <p:cNvPr id="53" name="Picture 52">
            <a:extLst>
              <a:ext uri="{FF2B5EF4-FFF2-40B4-BE49-F238E27FC236}">
                <a16:creationId xmlns:a16="http://schemas.microsoft.com/office/drawing/2014/main" id="{7602A959-00CB-4912-A4C9-511EC61B629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981685" y="85478"/>
            <a:ext cx="1828800" cy="1434354"/>
          </a:xfrm>
          <a:prstGeom prst="rect">
            <a:avLst/>
          </a:prstGeom>
        </p:spPr>
      </p:pic>
      <p:pic>
        <p:nvPicPr>
          <p:cNvPr id="54" name="Picture 53">
            <a:extLst>
              <a:ext uri="{FF2B5EF4-FFF2-40B4-BE49-F238E27FC236}">
                <a16:creationId xmlns:a16="http://schemas.microsoft.com/office/drawing/2014/main" id="{280A9009-1D3C-4023-AC3A-F9DC2A26ABA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981685" y="1990501"/>
            <a:ext cx="1828800" cy="1294293"/>
          </a:xfrm>
          <a:prstGeom prst="rect">
            <a:avLst/>
          </a:prstGeom>
        </p:spPr>
      </p:pic>
      <p:grpSp>
        <p:nvGrpSpPr>
          <p:cNvPr id="55" name="Group 54">
            <a:extLst>
              <a:ext uri="{FF2B5EF4-FFF2-40B4-BE49-F238E27FC236}">
                <a16:creationId xmlns:a16="http://schemas.microsoft.com/office/drawing/2014/main" id="{44A5286D-F3BF-465D-8525-AD6E2BA7B15C}"/>
              </a:ext>
            </a:extLst>
          </p:cNvPr>
          <p:cNvGrpSpPr/>
          <p:nvPr/>
        </p:nvGrpSpPr>
        <p:grpSpPr>
          <a:xfrm>
            <a:off x="7071472" y="196451"/>
            <a:ext cx="1709995" cy="1450694"/>
            <a:chOff x="6673607" y="3813708"/>
            <a:chExt cx="1996931" cy="1922614"/>
          </a:xfrm>
        </p:grpSpPr>
        <p:sp>
          <p:nvSpPr>
            <p:cNvPr id="56" name="Rectangle 55">
              <a:extLst>
                <a:ext uri="{FF2B5EF4-FFF2-40B4-BE49-F238E27FC236}">
                  <a16:creationId xmlns:a16="http://schemas.microsoft.com/office/drawing/2014/main" id="{1F7EF62B-E34F-4546-A19D-AA8367198846}"/>
                </a:ext>
              </a:extLst>
            </p:cNvPr>
            <p:cNvSpPr>
              <a:spLocks noChangeAspect="1"/>
            </p:cNvSpPr>
            <p:nvPr/>
          </p:nvSpPr>
          <p:spPr>
            <a:xfrm>
              <a:off x="7291794" y="3987438"/>
              <a:ext cx="1371600" cy="1371600"/>
            </a:xfrm>
            <a:prstGeom prst="rect">
              <a:avLst/>
            </a:prstGeom>
            <a:solidFill>
              <a:schemeClr val="accent1">
                <a:lumMod val="60000"/>
                <a:lumOff val="40000"/>
              </a:schemeClr>
            </a:solidFill>
            <a:ln>
              <a:solidFill>
                <a:schemeClr val="accent1">
                  <a:lumMod val="60000"/>
                  <a:lumOff val="40000"/>
                </a:schemeClr>
              </a:solidFill>
            </a:ln>
            <a:scene3d>
              <a:camera prst="isometricOffAxis2Top">
                <a:rot lat="18600000" lon="3000000" rev="18000000"/>
              </a:camera>
              <a:lightRig rig="threePt" dir="t"/>
            </a:scene3d>
            <a:sp3d extrusionH="5080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D3DBD396-2377-466A-ABE2-C5848F7160A0}"/>
                </a:ext>
              </a:extLst>
            </p:cNvPr>
            <p:cNvSpPr>
              <a:spLocks noChangeAspect="1"/>
            </p:cNvSpPr>
            <p:nvPr/>
          </p:nvSpPr>
          <p:spPr>
            <a:xfrm>
              <a:off x="7298938" y="3813708"/>
              <a:ext cx="1371600" cy="1371600"/>
            </a:xfrm>
            <a:prstGeom prst="rect">
              <a:avLst/>
            </a:prstGeom>
            <a:solidFill>
              <a:schemeClr val="accent2">
                <a:lumMod val="60000"/>
                <a:lumOff val="40000"/>
              </a:schemeClr>
            </a:solidFill>
            <a:ln>
              <a:solidFill>
                <a:schemeClr val="accent2">
                  <a:lumMod val="60000"/>
                  <a:lumOff val="40000"/>
                </a:schemeClr>
              </a:solidFill>
            </a:ln>
            <a:scene3d>
              <a:camera prst="isometricOffAxis2Top">
                <a:rot lat="18600000" lon="3000000" rev="18000000"/>
              </a:camera>
              <a:lightRig rig="threePt" dir="t"/>
            </a:scene3d>
            <a:sp3d extrusionH="2540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Rectangle 57">
              <a:extLst>
                <a:ext uri="{FF2B5EF4-FFF2-40B4-BE49-F238E27FC236}">
                  <a16:creationId xmlns:a16="http://schemas.microsoft.com/office/drawing/2014/main" id="{F8940319-7B8D-4F54-8B3B-03AD0B90AE50}"/>
                </a:ext>
              </a:extLst>
            </p:cNvPr>
            <p:cNvSpPr>
              <a:spLocks noChangeAspect="1"/>
            </p:cNvSpPr>
            <p:nvPr/>
          </p:nvSpPr>
          <p:spPr>
            <a:xfrm rot="540000">
              <a:off x="6673607" y="4786081"/>
              <a:ext cx="1854968" cy="950241"/>
            </a:xfrm>
            <a:prstGeom prst="rect">
              <a:avLst/>
            </a:prstGeom>
            <a:noFill/>
            <a:ln>
              <a:noFill/>
            </a:ln>
            <a:scene3d>
              <a:camera prst="perspectiveHeroicExtremeLeftFacing"/>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pc="-113" dirty="0">
                  <a:solidFill>
                    <a:schemeClr val="tx1"/>
                  </a:solidFill>
                  <a:latin typeface="Arial Rounded MT Bold" panose="020F0704030504030204" pitchFamily="34" charset="0"/>
                  <a:ea typeface="Batang" panose="02030600000101010101" pitchFamily="18" charset="-127"/>
                  <a:cs typeface="Arial" panose="020B0604020202020204" pitchFamily="34" charset="0"/>
                </a:rPr>
                <a:t>Substrate</a:t>
              </a:r>
            </a:p>
          </p:txBody>
        </p:sp>
        <p:sp>
          <p:nvSpPr>
            <p:cNvPr id="59" name="Rectangle 58">
              <a:extLst>
                <a:ext uri="{FF2B5EF4-FFF2-40B4-BE49-F238E27FC236}">
                  <a16:creationId xmlns:a16="http://schemas.microsoft.com/office/drawing/2014/main" id="{57E9E961-C118-4C0C-B449-5817792C5C26}"/>
                </a:ext>
              </a:extLst>
            </p:cNvPr>
            <p:cNvSpPr>
              <a:spLocks noChangeAspect="1"/>
            </p:cNvSpPr>
            <p:nvPr/>
          </p:nvSpPr>
          <p:spPr>
            <a:xfrm rot="540000">
              <a:off x="6692346" y="4380654"/>
              <a:ext cx="1854968" cy="950241"/>
            </a:xfrm>
            <a:prstGeom prst="rect">
              <a:avLst/>
            </a:prstGeom>
            <a:noFill/>
            <a:ln>
              <a:noFill/>
            </a:ln>
            <a:scene3d>
              <a:camera prst="perspectiveHeroicExtremeLeftFacing"/>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pc="-113" dirty="0">
                  <a:solidFill>
                    <a:schemeClr val="tx1"/>
                  </a:solidFill>
                  <a:latin typeface="Arial Rounded MT Bold" panose="020F0704030504030204" pitchFamily="34" charset="0"/>
                  <a:ea typeface="Batang" panose="02030600000101010101" pitchFamily="18" charset="-127"/>
                  <a:cs typeface="Arial" panose="020B0604020202020204" pitchFamily="34" charset="0"/>
                </a:rPr>
                <a:t>Mg-B film</a:t>
              </a:r>
            </a:p>
          </p:txBody>
        </p:sp>
      </p:grpSp>
      <p:sp>
        <p:nvSpPr>
          <p:cNvPr id="60" name="Content Placeholder 3">
            <a:extLst>
              <a:ext uri="{FF2B5EF4-FFF2-40B4-BE49-F238E27FC236}">
                <a16:creationId xmlns:a16="http://schemas.microsoft.com/office/drawing/2014/main" id="{2678F792-DC65-4133-8F25-7C635B2CD211}"/>
              </a:ext>
            </a:extLst>
          </p:cNvPr>
          <p:cNvSpPr txBox="1">
            <a:spLocks/>
          </p:cNvSpPr>
          <p:nvPr/>
        </p:nvSpPr>
        <p:spPr>
          <a:xfrm>
            <a:off x="5834537" y="184658"/>
            <a:ext cx="2216484" cy="456286"/>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Clr>
                <a:schemeClr val="bg1">
                  <a:lumMod val="50000"/>
                </a:schemeClr>
              </a:buClr>
              <a:buFont typeface="Arial" pitchFamily="34" charset="0"/>
              <a:buChar char="•"/>
              <a:defRPr sz="1800" kern="1200">
                <a:solidFill>
                  <a:schemeClr val="tx1"/>
                </a:solidFill>
                <a:latin typeface="+mn-lt"/>
                <a:ea typeface="+mn-ea"/>
                <a:cs typeface="+mn-cs"/>
              </a:defRPr>
            </a:lvl1pPr>
            <a:lvl2pPr marL="640080" indent="-228600" algn="l" defTabSz="914400" rtl="0" eaLnBrk="1" latinLnBrk="0" hangingPunct="1">
              <a:spcBef>
                <a:spcPct val="20000"/>
              </a:spcBef>
              <a:buClr>
                <a:schemeClr val="bg1">
                  <a:lumMod val="50000"/>
                </a:schemeClr>
              </a:buClr>
              <a:buFont typeface="Arial" pitchFamily="34" charset="0"/>
              <a:buChar char="•"/>
              <a:defRPr sz="1600" kern="1200">
                <a:solidFill>
                  <a:schemeClr val="tx1"/>
                </a:solidFill>
                <a:latin typeface="+mn-lt"/>
                <a:ea typeface="+mn-ea"/>
                <a:cs typeface="+mn-cs"/>
              </a:defRPr>
            </a:lvl2pPr>
            <a:lvl3pPr marL="1005840" indent="-228600" algn="l" defTabSz="914400" rtl="0" eaLnBrk="1" latinLnBrk="0" hangingPunct="1">
              <a:spcBef>
                <a:spcPct val="20000"/>
              </a:spcBef>
              <a:buClr>
                <a:schemeClr val="bg1">
                  <a:lumMod val="50000"/>
                </a:schemeClr>
              </a:buClr>
              <a:buFont typeface="Arial" pitchFamily="34" charset="0"/>
              <a:buChar char="•"/>
              <a:defRPr sz="1400" kern="1200">
                <a:solidFill>
                  <a:schemeClr val="tx1"/>
                </a:solidFill>
                <a:latin typeface="+mn-lt"/>
                <a:ea typeface="+mn-ea"/>
                <a:cs typeface="+mn-cs"/>
              </a:defRPr>
            </a:lvl3pPr>
            <a:lvl4pPr marL="1280160" indent="-228600" algn="l" defTabSz="914400" rtl="0" eaLnBrk="1" latinLnBrk="0" hangingPunct="1">
              <a:spcBef>
                <a:spcPct val="20000"/>
              </a:spcBef>
              <a:buClr>
                <a:schemeClr val="bg1">
                  <a:lumMod val="50000"/>
                </a:schemeClr>
              </a:buClr>
              <a:buFont typeface="Arial" pitchFamily="34" charset="0"/>
              <a:buChar char="•"/>
              <a:defRPr sz="1200" kern="1200">
                <a:solidFill>
                  <a:schemeClr val="tx1"/>
                </a:solidFill>
                <a:latin typeface="+mn-lt"/>
                <a:ea typeface="+mn-ea"/>
                <a:cs typeface="+mn-cs"/>
              </a:defRPr>
            </a:lvl4pPr>
            <a:lvl5pPr marL="1554480" indent="-228600" algn="l" defTabSz="914400" rtl="0" eaLnBrk="1" latinLnBrk="0" hangingPunct="1">
              <a:spcBef>
                <a:spcPct val="20000"/>
              </a:spcBef>
              <a:buClr>
                <a:schemeClr val="bg1">
                  <a:lumMod val="50000"/>
                </a:schemeClr>
              </a:buClr>
              <a:buFont typeface="Arial" pitchFamily="34" charset="0"/>
              <a:buChar char="•"/>
              <a:defRPr sz="10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7pPr>
            <a:lvl8pPr marL="210312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8pPr>
            <a:lvl9pPr marL="228600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9pPr>
          </a:lstStyle>
          <a:p>
            <a:pPr marL="0" indent="0" algn="ctr">
              <a:spcBef>
                <a:spcPts val="0"/>
              </a:spcBef>
              <a:buFont typeface="Arial" pitchFamily="34" charset="0"/>
              <a:buNone/>
            </a:pPr>
            <a:r>
              <a:rPr lang="en-US" sz="1200" dirty="0">
                <a:solidFill>
                  <a:schemeClr val="accent6"/>
                </a:solidFill>
              </a:rPr>
              <a:t>Sputter deposition of Mg and B</a:t>
            </a:r>
          </a:p>
          <a:p>
            <a:pPr marL="0" indent="0" algn="ctr">
              <a:spcBef>
                <a:spcPts val="0"/>
              </a:spcBef>
              <a:buFont typeface="Arial" pitchFamily="34" charset="0"/>
              <a:buNone/>
            </a:pPr>
            <a:r>
              <a:rPr lang="en-US" sz="1200" dirty="0">
                <a:solidFill>
                  <a:schemeClr val="accent6"/>
                </a:solidFill>
              </a:rPr>
              <a:t>(1:2 atomic ratio)</a:t>
            </a:r>
          </a:p>
        </p:txBody>
      </p:sp>
      <p:sp>
        <p:nvSpPr>
          <p:cNvPr id="61" name="Content Placeholder 3">
            <a:extLst>
              <a:ext uri="{FF2B5EF4-FFF2-40B4-BE49-F238E27FC236}">
                <a16:creationId xmlns:a16="http://schemas.microsoft.com/office/drawing/2014/main" id="{3EC438B9-C401-46A0-9D7A-B20CBA782F48}"/>
              </a:ext>
            </a:extLst>
          </p:cNvPr>
          <p:cNvSpPr txBox="1">
            <a:spLocks/>
          </p:cNvSpPr>
          <p:nvPr/>
        </p:nvSpPr>
        <p:spPr>
          <a:xfrm>
            <a:off x="5562590" y="3841433"/>
            <a:ext cx="1828801" cy="383873"/>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Clr>
                <a:schemeClr val="bg1">
                  <a:lumMod val="50000"/>
                </a:schemeClr>
              </a:buClr>
              <a:buFont typeface="Arial" pitchFamily="34" charset="0"/>
              <a:buChar char="•"/>
              <a:defRPr sz="1800" kern="1200">
                <a:solidFill>
                  <a:schemeClr val="tx1"/>
                </a:solidFill>
                <a:latin typeface="+mn-lt"/>
                <a:ea typeface="+mn-ea"/>
                <a:cs typeface="+mn-cs"/>
              </a:defRPr>
            </a:lvl1pPr>
            <a:lvl2pPr marL="640080" indent="-228600" algn="l" defTabSz="914400" rtl="0" eaLnBrk="1" latinLnBrk="0" hangingPunct="1">
              <a:spcBef>
                <a:spcPct val="20000"/>
              </a:spcBef>
              <a:buClr>
                <a:schemeClr val="bg1">
                  <a:lumMod val="50000"/>
                </a:schemeClr>
              </a:buClr>
              <a:buFont typeface="Arial" pitchFamily="34" charset="0"/>
              <a:buChar char="•"/>
              <a:defRPr sz="1600" kern="1200">
                <a:solidFill>
                  <a:schemeClr val="tx1"/>
                </a:solidFill>
                <a:latin typeface="+mn-lt"/>
                <a:ea typeface="+mn-ea"/>
                <a:cs typeface="+mn-cs"/>
              </a:defRPr>
            </a:lvl2pPr>
            <a:lvl3pPr marL="1005840" indent="-228600" algn="l" defTabSz="914400" rtl="0" eaLnBrk="1" latinLnBrk="0" hangingPunct="1">
              <a:spcBef>
                <a:spcPct val="20000"/>
              </a:spcBef>
              <a:buClr>
                <a:schemeClr val="bg1">
                  <a:lumMod val="50000"/>
                </a:schemeClr>
              </a:buClr>
              <a:buFont typeface="Arial" pitchFamily="34" charset="0"/>
              <a:buChar char="•"/>
              <a:defRPr sz="1400" kern="1200">
                <a:solidFill>
                  <a:schemeClr val="tx1"/>
                </a:solidFill>
                <a:latin typeface="+mn-lt"/>
                <a:ea typeface="+mn-ea"/>
                <a:cs typeface="+mn-cs"/>
              </a:defRPr>
            </a:lvl3pPr>
            <a:lvl4pPr marL="1280160" indent="-228600" algn="l" defTabSz="914400" rtl="0" eaLnBrk="1" latinLnBrk="0" hangingPunct="1">
              <a:spcBef>
                <a:spcPct val="20000"/>
              </a:spcBef>
              <a:buClr>
                <a:schemeClr val="bg1">
                  <a:lumMod val="50000"/>
                </a:schemeClr>
              </a:buClr>
              <a:buFont typeface="Arial" pitchFamily="34" charset="0"/>
              <a:buChar char="•"/>
              <a:defRPr sz="1200" kern="1200">
                <a:solidFill>
                  <a:schemeClr val="tx1"/>
                </a:solidFill>
                <a:latin typeface="+mn-lt"/>
                <a:ea typeface="+mn-ea"/>
                <a:cs typeface="+mn-cs"/>
              </a:defRPr>
            </a:lvl4pPr>
            <a:lvl5pPr marL="1554480" indent="-228600" algn="l" defTabSz="914400" rtl="0" eaLnBrk="1" latinLnBrk="0" hangingPunct="1">
              <a:spcBef>
                <a:spcPct val="20000"/>
              </a:spcBef>
              <a:buClr>
                <a:schemeClr val="bg1">
                  <a:lumMod val="50000"/>
                </a:schemeClr>
              </a:buClr>
              <a:buFont typeface="Arial" pitchFamily="34" charset="0"/>
              <a:buChar char="•"/>
              <a:defRPr sz="10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7pPr>
            <a:lvl8pPr marL="210312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8pPr>
            <a:lvl9pPr marL="228600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9pPr>
          </a:lstStyle>
          <a:p>
            <a:pPr marL="0" indent="0" algn="ctr">
              <a:spcBef>
                <a:spcPts val="0"/>
              </a:spcBef>
              <a:buFont typeface="Arial" pitchFamily="34" charset="0"/>
              <a:buNone/>
            </a:pPr>
            <a:r>
              <a:rPr lang="en-US" sz="1100" dirty="0"/>
              <a:t>Rapid thermal process for reaction and crystallization</a:t>
            </a:r>
          </a:p>
        </p:txBody>
      </p:sp>
      <p:sp>
        <p:nvSpPr>
          <p:cNvPr id="70" name="Content Placeholder 3">
            <a:extLst>
              <a:ext uri="{FF2B5EF4-FFF2-40B4-BE49-F238E27FC236}">
                <a16:creationId xmlns:a16="http://schemas.microsoft.com/office/drawing/2014/main" id="{036CB46C-AC58-42DB-BC2F-B42814F8032C}"/>
              </a:ext>
            </a:extLst>
          </p:cNvPr>
          <p:cNvSpPr txBox="1">
            <a:spLocks/>
          </p:cNvSpPr>
          <p:nvPr/>
        </p:nvSpPr>
        <p:spPr>
          <a:xfrm>
            <a:off x="5282135" y="4282730"/>
            <a:ext cx="451536" cy="219150"/>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Clr>
                <a:schemeClr val="bg1">
                  <a:lumMod val="50000"/>
                </a:schemeClr>
              </a:buClr>
              <a:buFont typeface="Arial" pitchFamily="34" charset="0"/>
              <a:buChar char="•"/>
              <a:defRPr sz="1800" kern="1200">
                <a:solidFill>
                  <a:schemeClr val="tx1"/>
                </a:solidFill>
                <a:latin typeface="+mn-lt"/>
                <a:ea typeface="+mn-ea"/>
                <a:cs typeface="+mn-cs"/>
              </a:defRPr>
            </a:lvl1pPr>
            <a:lvl2pPr marL="640080" indent="-228600" algn="l" defTabSz="914400" rtl="0" eaLnBrk="1" latinLnBrk="0" hangingPunct="1">
              <a:spcBef>
                <a:spcPct val="20000"/>
              </a:spcBef>
              <a:buClr>
                <a:schemeClr val="bg1">
                  <a:lumMod val="50000"/>
                </a:schemeClr>
              </a:buClr>
              <a:buFont typeface="Arial" pitchFamily="34" charset="0"/>
              <a:buChar char="•"/>
              <a:defRPr sz="1600" kern="1200">
                <a:solidFill>
                  <a:schemeClr val="tx1"/>
                </a:solidFill>
                <a:latin typeface="+mn-lt"/>
                <a:ea typeface="+mn-ea"/>
                <a:cs typeface="+mn-cs"/>
              </a:defRPr>
            </a:lvl2pPr>
            <a:lvl3pPr marL="1005840" indent="-228600" algn="l" defTabSz="914400" rtl="0" eaLnBrk="1" latinLnBrk="0" hangingPunct="1">
              <a:spcBef>
                <a:spcPct val="20000"/>
              </a:spcBef>
              <a:buClr>
                <a:schemeClr val="bg1">
                  <a:lumMod val="50000"/>
                </a:schemeClr>
              </a:buClr>
              <a:buFont typeface="Arial" pitchFamily="34" charset="0"/>
              <a:buChar char="•"/>
              <a:defRPr sz="1400" kern="1200">
                <a:solidFill>
                  <a:schemeClr val="tx1"/>
                </a:solidFill>
                <a:latin typeface="+mn-lt"/>
                <a:ea typeface="+mn-ea"/>
                <a:cs typeface="+mn-cs"/>
              </a:defRPr>
            </a:lvl3pPr>
            <a:lvl4pPr marL="1280160" indent="-228600" algn="l" defTabSz="914400" rtl="0" eaLnBrk="1" latinLnBrk="0" hangingPunct="1">
              <a:spcBef>
                <a:spcPct val="20000"/>
              </a:spcBef>
              <a:buClr>
                <a:schemeClr val="bg1">
                  <a:lumMod val="50000"/>
                </a:schemeClr>
              </a:buClr>
              <a:buFont typeface="Arial" pitchFamily="34" charset="0"/>
              <a:buChar char="•"/>
              <a:defRPr sz="1200" kern="1200">
                <a:solidFill>
                  <a:schemeClr val="tx1"/>
                </a:solidFill>
                <a:latin typeface="+mn-lt"/>
                <a:ea typeface="+mn-ea"/>
                <a:cs typeface="+mn-cs"/>
              </a:defRPr>
            </a:lvl4pPr>
            <a:lvl5pPr marL="1554480" indent="-228600" algn="l" defTabSz="914400" rtl="0" eaLnBrk="1" latinLnBrk="0" hangingPunct="1">
              <a:spcBef>
                <a:spcPct val="20000"/>
              </a:spcBef>
              <a:buClr>
                <a:schemeClr val="bg1">
                  <a:lumMod val="50000"/>
                </a:schemeClr>
              </a:buClr>
              <a:buFont typeface="Arial" pitchFamily="34" charset="0"/>
              <a:buChar char="•"/>
              <a:defRPr sz="10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7pPr>
            <a:lvl8pPr marL="210312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8pPr>
            <a:lvl9pPr marL="228600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9pPr>
          </a:lstStyle>
          <a:p>
            <a:pPr marL="0" indent="0" algn="ctr">
              <a:spcBef>
                <a:spcPts val="0"/>
              </a:spcBef>
              <a:buFont typeface="Arial" pitchFamily="34" charset="0"/>
              <a:buNone/>
            </a:pPr>
            <a:r>
              <a:rPr lang="en-US" sz="1000" b="1" dirty="0">
                <a:solidFill>
                  <a:srgbClr val="0070C0"/>
                </a:solidFill>
              </a:rPr>
              <a:t>vs</a:t>
            </a:r>
          </a:p>
        </p:txBody>
      </p:sp>
      <p:sp>
        <p:nvSpPr>
          <p:cNvPr id="72" name="Content Placeholder 3">
            <a:extLst>
              <a:ext uri="{FF2B5EF4-FFF2-40B4-BE49-F238E27FC236}">
                <a16:creationId xmlns:a16="http://schemas.microsoft.com/office/drawing/2014/main" id="{B4A42267-25C6-4AD8-9C4B-89FF9C17F0F7}"/>
              </a:ext>
            </a:extLst>
          </p:cNvPr>
          <p:cNvSpPr txBox="1">
            <a:spLocks/>
          </p:cNvSpPr>
          <p:nvPr/>
        </p:nvSpPr>
        <p:spPr>
          <a:xfrm>
            <a:off x="6235905" y="3429039"/>
            <a:ext cx="2078905" cy="228941"/>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Clr>
                <a:schemeClr val="bg1">
                  <a:lumMod val="50000"/>
                </a:schemeClr>
              </a:buClr>
              <a:buFont typeface="Arial" pitchFamily="34" charset="0"/>
              <a:buChar char="•"/>
              <a:defRPr sz="1800" kern="1200">
                <a:solidFill>
                  <a:schemeClr val="tx1"/>
                </a:solidFill>
                <a:latin typeface="+mn-lt"/>
                <a:ea typeface="+mn-ea"/>
                <a:cs typeface="+mn-cs"/>
              </a:defRPr>
            </a:lvl1pPr>
            <a:lvl2pPr marL="640080" indent="-228600" algn="l" defTabSz="914400" rtl="0" eaLnBrk="1" latinLnBrk="0" hangingPunct="1">
              <a:spcBef>
                <a:spcPct val="20000"/>
              </a:spcBef>
              <a:buClr>
                <a:schemeClr val="bg1">
                  <a:lumMod val="50000"/>
                </a:schemeClr>
              </a:buClr>
              <a:buFont typeface="Arial" pitchFamily="34" charset="0"/>
              <a:buChar char="•"/>
              <a:defRPr sz="1600" kern="1200">
                <a:solidFill>
                  <a:schemeClr val="tx1"/>
                </a:solidFill>
                <a:latin typeface="+mn-lt"/>
                <a:ea typeface="+mn-ea"/>
                <a:cs typeface="+mn-cs"/>
              </a:defRPr>
            </a:lvl2pPr>
            <a:lvl3pPr marL="1005840" indent="-228600" algn="l" defTabSz="914400" rtl="0" eaLnBrk="1" latinLnBrk="0" hangingPunct="1">
              <a:spcBef>
                <a:spcPct val="20000"/>
              </a:spcBef>
              <a:buClr>
                <a:schemeClr val="bg1">
                  <a:lumMod val="50000"/>
                </a:schemeClr>
              </a:buClr>
              <a:buFont typeface="Arial" pitchFamily="34" charset="0"/>
              <a:buChar char="•"/>
              <a:defRPr sz="1400" kern="1200">
                <a:solidFill>
                  <a:schemeClr val="tx1"/>
                </a:solidFill>
                <a:latin typeface="+mn-lt"/>
                <a:ea typeface="+mn-ea"/>
                <a:cs typeface="+mn-cs"/>
              </a:defRPr>
            </a:lvl3pPr>
            <a:lvl4pPr marL="1280160" indent="-228600" algn="l" defTabSz="914400" rtl="0" eaLnBrk="1" latinLnBrk="0" hangingPunct="1">
              <a:spcBef>
                <a:spcPct val="20000"/>
              </a:spcBef>
              <a:buClr>
                <a:schemeClr val="bg1">
                  <a:lumMod val="50000"/>
                </a:schemeClr>
              </a:buClr>
              <a:buFont typeface="Arial" pitchFamily="34" charset="0"/>
              <a:buChar char="•"/>
              <a:defRPr sz="1200" kern="1200">
                <a:solidFill>
                  <a:schemeClr val="tx1"/>
                </a:solidFill>
                <a:latin typeface="+mn-lt"/>
                <a:ea typeface="+mn-ea"/>
                <a:cs typeface="+mn-cs"/>
              </a:defRPr>
            </a:lvl4pPr>
            <a:lvl5pPr marL="1554480" indent="-228600" algn="l" defTabSz="914400" rtl="0" eaLnBrk="1" latinLnBrk="0" hangingPunct="1">
              <a:spcBef>
                <a:spcPct val="20000"/>
              </a:spcBef>
              <a:buClr>
                <a:schemeClr val="bg1">
                  <a:lumMod val="50000"/>
                </a:schemeClr>
              </a:buClr>
              <a:buFont typeface="Arial" pitchFamily="34" charset="0"/>
              <a:buChar char="•"/>
              <a:defRPr sz="10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7pPr>
            <a:lvl8pPr marL="210312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8pPr>
            <a:lvl9pPr marL="228600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9pPr>
          </a:lstStyle>
          <a:p>
            <a:pPr marL="0" indent="0" algn="ctr">
              <a:spcBef>
                <a:spcPts val="0"/>
              </a:spcBef>
              <a:buFont typeface="Arial" pitchFamily="34" charset="0"/>
              <a:buNone/>
            </a:pPr>
            <a:r>
              <a:rPr lang="en-US" sz="1200" dirty="0">
                <a:solidFill>
                  <a:schemeClr val="accent6"/>
                </a:solidFill>
              </a:rPr>
              <a:t>Reaction and crystallization</a:t>
            </a:r>
          </a:p>
        </p:txBody>
      </p:sp>
      <p:grpSp>
        <p:nvGrpSpPr>
          <p:cNvPr id="73" name="Group 72">
            <a:extLst>
              <a:ext uri="{FF2B5EF4-FFF2-40B4-BE49-F238E27FC236}">
                <a16:creationId xmlns:a16="http://schemas.microsoft.com/office/drawing/2014/main" id="{ECFA8EC9-1D41-41F0-BCC8-0F29F920FBB1}"/>
              </a:ext>
            </a:extLst>
          </p:cNvPr>
          <p:cNvGrpSpPr/>
          <p:nvPr/>
        </p:nvGrpSpPr>
        <p:grpSpPr>
          <a:xfrm>
            <a:off x="7072720" y="3552868"/>
            <a:ext cx="1733582" cy="1462365"/>
            <a:chOff x="6570619" y="3215830"/>
            <a:chExt cx="2040596" cy="2061800"/>
          </a:xfrm>
        </p:grpSpPr>
        <p:sp>
          <p:nvSpPr>
            <p:cNvPr id="74" name="Rectangle 73">
              <a:extLst>
                <a:ext uri="{FF2B5EF4-FFF2-40B4-BE49-F238E27FC236}">
                  <a16:creationId xmlns:a16="http://schemas.microsoft.com/office/drawing/2014/main" id="{E59C34D3-662E-4992-AD72-A59AB3C07108}"/>
                </a:ext>
              </a:extLst>
            </p:cNvPr>
            <p:cNvSpPr>
              <a:spLocks noChangeAspect="1"/>
            </p:cNvSpPr>
            <p:nvPr/>
          </p:nvSpPr>
          <p:spPr>
            <a:xfrm>
              <a:off x="7157381" y="3505600"/>
              <a:ext cx="1371600" cy="1371600"/>
            </a:xfrm>
            <a:prstGeom prst="rect">
              <a:avLst/>
            </a:prstGeom>
            <a:solidFill>
              <a:schemeClr val="accent1">
                <a:lumMod val="60000"/>
                <a:lumOff val="40000"/>
              </a:schemeClr>
            </a:solidFill>
            <a:ln>
              <a:solidFill>
                <a:schemeClr val="accent1">
                  <a:lumMod val="60000"/>
                  <a:lumOff val="40000"/>
                </a:schemeClr>
              </a:solidFill>
            </a:ln>
            <a:scene3d>
              <a:camera prst="isometricOffAxis2Top">
                <a:rot lat="18600000" lon="3000000" rev="18000000"/>
              </a:camera>
              <a:lightRig rig="threePt" dir="t"/>
            </a:scene3d>
            <a:sp3d extrusionH="5080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5" name="Rectangle 74">
              <a:extLst>
                <a:ext uri="{FF2B5EF4-FFF2-40B4-BE49-F238E27FC236}">
                  <a16:creationId xmlns:a16="http://schemas.microsoft.com/office/drawing/2014/main" id="{9036D644-BD0F-49FE-982F-694FCC306394}"/>
                </a:ext>
              </a:extLst>
            </p:cNvPr>
            <p:cNvSpPr>
              <a:spLocks noChangeAspect="1"/>
            </p:cNvSpPr>
            <p:nvPr/>
          </p:nvSpPr>
          <p:spPr>
            <a:xfrm>
              <a:off x="7164525" y="3331870"/>
              <a:ext cx="1371600" cy="1371600"/>
            </a:xfrm>
            <a:prstGeom prst="rect">
              <a:avLst/>
            </a:prstGeom>
            <a:solidFill>
              <a:schemeClr val="accent2">
                <a:lumMod val="60000"/>
                <a:lumOff val="40000"/>
              </a:schemeClr>
            </a:solidFill>
            <a:ln>
              <a:solidFill>
                <a:schemeClr val="accent2">
                  <a:lumMod val="60000"/>
                  <a:lumOff val="40000"/>
                </a:schemeClr>
              </a:solidFill>
            </a:ln>
            <a:scene3d>
              <a:camera prst="isometricOffAxis2Top">
                <a:rot lat="18600000" lon="3000000" rev="18000000"/>
              </a:camera>
              <a:lightRig rig="threePt" dir="t"/>
            </a:scene3d>
            <a:sp3d extrusionH="2540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6" name="Rectangle 75">
              <a:extLst>
                <a:ext uri="{FF2B5EF4-FFF2-40B4-BE49-F238E27FC236}">
                  <a16:creationId xmlns:a16="http://schemas.microsoft.com/office/drawing/2014/main" id="{1E3B8F80-A470-4D1D-8710-31A38AF2AC7A}"/>
                </a:ext>
              </a:extLst>
            </p:cNvPr>
            <p:cNvSpPr>
              <a:spLocks/>
            </p:cNvSpPr>
            <p:nvPr/>
          </p:nvSpPr>
          <p:spPr>
            <a:xfrm>
              <a:off x="7169401" y="3215830"/>
              <a:ext cx="1371600" cy="1371600"/>
            </a:xfrm>
            <a:prstGeom prst="rect">
              <a:avLst/>
            </a:prstGeom>
            <a:solidFill>
              <a:schemeClr val="bg1">
                <a:lumMod val="85000"/>
              </a:schemeClr>
            </a:solidFill>
            <a:ln>
              <a:solidFill>
                <a:schemeClr val="bg1">
                  <a:lumMod val="85000"/>
                </a:schemeClr>
              </a:solidFill>
            </a:ln>
            <a:scene3d>
              <a:camera prst="isometricOffAxis2Top">
                <a:rot lat="18600000" lon="3000000" rev="18000000"/>
              </a:camera>
              <a:lightRig rig="threePt" dir="t"/>
            </a:scene3d>
            <a:sp3d extrusionH="1270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7" name="TextBox 76">
              <a:extLst>
                <a:ext uri="{FF2B5EF4-FFF2-40B4-BE49-F238E27FC236}">
                  <a16:creationId xmlns:a16="http://schemas.microsoft.com/office/drawing/2014/main" id="{1872AFF4-6BFA-4E27-9589-8B202149D2E3}"/>
                </a:ext>
              </a:extLst>
            </p:cNvPr>
            <p:cNvSpPr txBox="1"/>
            <p:nvPr/>
          </p:nvSpPr>
          <p:spPr>
            <a:xfrm>
              <a:off x="7079888" y="3693058"/>
              <a:ext cx="1531327" cy="390543"/>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Ta capping layer</a:t>
              </a:r>
            </a:p>
          </p:txBody>
        </p:sp>
        <p:sp>
          <p:nvSpPr>
            <p:cNvPr id="78" name="Rectangle 77">
              <a:extLst>
                <a:ext uri="{FF2B5EF4-FFF2-40B4-BE49-F238E27FC236}">
                  <a16:creationId xmlns:a16="http://schemas.microsoft.com/office/drawing/2014/main" id="{E71E85CD-9314-4BAD-8684-030085C2B497}"/>
                </a:ext>
              </a:extLst>
            </p:cNvPr>
            <p:cNvSpPr>
              <a:spLocks noChangeAspect="1"/>
            </p:cNvSpPr>
            <p:nvPr/>
          </p:nvSpPr>
          <p:spPr>
            <a:xfrm rot="540000">
              <a:off x="6570619" y="4327390"/>
              <a:ext cx="1854968" cy="950240"/>
            </a:xfrm>
            <a:prstGeom prst="rect">
              <a:avLst/>
            </a:prstGeom>
            <a:noFill/>
            <a:ln>
              <a:noFill/>
            </a:ln>
            <a:scene3d>
              <a:camera prst="perspectiveHeroicExtremeLeftFacing"/>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pc="-113" dirty="0">
                  <a:solidFill>
                    <a:schemeClr val="tx1"/>
                  </a:solidFill>
                  <a:latin typeface="Arial Rounded MT Bold" panose="020F0704030504030204" pitchFamily="34" charset="0"/>
                  <a:ea typeface="Batang" panose="02030600000101010101" pitchFamily="18" charset="-127"/>
                  <a:cs typeface="Arial" panose="020B0604020202020204" pitchFamily="34" charset="0"/>
                </a:rPr>
                <a:t>Substrate</a:t>
              </a:r>
            </a:p>
          </p:txBody>
        </p:sp>
        <p:sp>
          <p:nvSpPr>
            <p:cNvPr id="79" name="Rectangle 78">
              <a:extLst>
                <a:ext uri="{FF2B5EF4-FFF2-40B4-BE49-F238E27FC236}">
                  <a16:creationId xmlns:a16="http://schemas.microsoft.com/office/drawing/2014/main" id="{40EEB338-4929-4C4D-BDB4-F7D593EBA76E}"/>
                </a:ext>
              </a:extLst>
            </p:cNvPr>
            <p:cNvSpPr>
              <a:spLocks noChangeAspect="1"/>
            </p:cNvSpPr>
            <p:nvPr/>
          </p:nvSpPr>
          <p:spPr>
            <a:xfrm rot="540000">
              <a:off x="6589501" y="3934941"/>
              <a:ext cx="1854968" cy="950240"/>
            </a:xfrm>
            <a:prstGeom prst="rect">
              <a:avLst/>
            </a:prstGeom>
            <a:noFill/>
            <a:ln>
              <a:noFill/>
            </a:ln>
            <a:scene3d>
              <a:camera prst="perspectiveHeroicExtremeLeftFacing"/>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pc="-113" dirty="0">
                  <a:solidFill>
                    <a:schemeClr val="tx1"/>
                  </a:solidFill>
                  <a:latin typeface="Arial Rounded MT Bold" panose="020F0704030504030204" pitchFamily="34" charset="0"/>
                  <a:ea typeface="Batang" panose="02030600000101010101" pitchFamily="18" charset="-127"/>
                  <a:cs typeface="Arial" panose="020B0604020202020204" pitchFamily="34" charset="0"/>
                </a:rPr>
                <a:t>MgB</a:t>
              </a:r>
              <a:r>
                <a:rPr lang="en-US" sz="1100" spc="-113" baseline="-25000" dirty="0">
                  <a:solidFill>
                    <a:schemeClr val="tx1"/>
                  </a:solidFill>
                  <a:latin typeface="Arial Rounded MT Bold" panose="020F0704030504030204" pitchFamily="34" charset="0"/>
                  <a:ea typeface="Batang" panose="02030600000101010101" pitchFamily="18" charset="-127"/>
                  <a:cs typeface="Arial" panose="020B0604020202020204" pitchFamily="34" charset="0"/>
                </a:rPr>
                <a:t>2</a:t>
              </a:r>
              <a:r>
                <a:rPr lang="en-US" sz="1100" spc="-113" dirty="0">
                  <a:solidFill>
                    <a:schemeClr val="tx1"/>
                  </a:solidFill>
                  <a:latin typeface="Arial Rounded MT Bold" panose="020F0704030504030204" pitchFamily="34" charset="0"/>
                  <a:ea typeface="Batang" panose="02030600000101010101" pitchFamily="18" charset="-127"/>
                  <a:cs typeface="Arial" panose="020B0604020202020204" pitchFamily="34" charset="0"/>
                </a:rPr>
                <a:t> film</a:t>
              </a:r>
            </a:p>
          </p:txBody>
        </p:sp>
      </p:grpSp>
      <p:cxnSp>
        <p:nvCxnSpPr>
          <p:cNvPr id="80" name="Straight Arrow Connector 79">
            <a:extLst>
              <a:ext uri="{FF2B5EF4-FFF2-40B4-BE49-F238E27FC236}">
                <a16:creationId xmlns:a16="http://schemas.microsoft.com/office/drawing/2014/main" id="{ADC70241-0CA1-4DBF-956D-5D2318675A07}"/>
              </a:ext>
            </a:extLst>
          </p:cNvPr>
          <p:cNvCxnSpPr>
            <a:cxnSpLocks/>
          </p:cNvCxnSpPr>
          <p:nvPr/>
        </p:nvCxnSpPr>
        <p:spPr>
          <a:xfrm flipH="1">
            <a:off x="6975847" y="2921119"/>
            <a:ext cx="0" cy="457200"/>
          </a:xfrm>
          <a:prstGeom prst="straightConnector1">
            <a:avLst/>
          </a:prstGeom>
          <a:ln w="63500">
            <a:solidFill>
              <a:srgbClr val="002060"/>
            </a:solidFill>
            <a:tailEnd type="triangle"/>
          </a:ln>
        </p:spPr>
        <p:style>
          <a:lnRef idx="1">
            <a:schemeClr val="accent2"/>
          </a:lnRef>
          <a:fillRef idx="0">
            <a:schemeClr val="accent2"/>
          </a:fillRef>
          <a:effectRef idx="0">
            <a:schemeClr val="accent2"/>
          </a:effectRef>
          <a:fontRef idx="minor">
            <a:schemeClr val="tx1"/>
          </a:fontRef>
        </p:style>
      </p:cxnSp>
      <p:pic>
        <p:nvPicPr>
          <p:cNvPr id="62" name="Picture 61">
            <a:extLst>
              <a:ext uri="{FF2B5EF4-FFF2-40B4-BE49-F238E27FC236}">
                <a16:creationId xmlns:a16="http://schemas.microsoft.com/office/drawing/2014/main" id="{5C2A32EE-34ED-400B-9541-2A32D5D60F3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b="50352"/>
          <a:stretch/>
        </p:blipFill>
        <p:spPr>
          <a:xfrm>
            <a:off x="3604147" y="3796655"/>
            <a:ext cx="1828800" cy="712120"/>
          </a:xfrm>
          <a:prstGeom prst="rect">
            <a:avLst/>
          </a:prstGeom>
        </p:spPr>
      </p:pic>
      <p:sp>
        <p:nvSpPr>
          <p:cNvPr id="68" name="Content Placeholder 3">
            <a:extLst>
              <a:ext uri="{FF2B5EF4-FFF2-40B4-BE49-F238E27FC236}">
                <a16:creationId xmlns:a16="http://schemas.microsoft.com/office/drawing/2014/main" id="{EFA4C024-13AF-44E7-832E-C6B0791AD1A9}"/>
              </a:ext>
            </a:extLst>
          </p:cNvPr>
          <p:cNvSpPr txBox="1">
            <a:spLocks/>
          </p:cNvSpPr>
          <p:nvPr/>
        </p:nvSpPr>
        <p:spPr>
          <a:xfrm>
            <a:off x="3910967" y="3974701"/>
            <a:ext cx="1478849" cy="219150"/>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Clr>
                <a:schemeClr val="bg1">
                  <a:lumMod val="50000"/>
                </a:schemeClr>
              </a:buClr>
              <a:buFont typeface="Arial" pitchFamily="34" charset="0"/>
              <a:buChar char="•"/>
              <a:defRPr sz="1800" kern="1200">
                <a:solidFill>
                  <a:schemeClr val="tx1"/>
                </a:solidFill>
                <a:latin typeface="+mn-lt"/>
                <a:ea typeface="+mn-ea"/>
                <a:cs typeface="+mn-cs"/>
              </a:defRPr>
            </a:lvl1pPr>
            <a:lvl2pPr marL="640080" indent="-228600" algn="l" defTabSz="914400" rtl="0" eaLnBrk="1" latinLnBrk="0" hangingPunct="1">
              <a:spcBef>
                <a:spcPct val="20000"/>
              </a:spcBef>
              <a:buClr>
                <a:schemeClr val="bg1">
                  <a:lumMod val="50000"/>
                </a:schemeClr>
              </a:buClr>
              <a:buFont typeface="Arial" pitchFamily="34" charset="0"/>
              <a:buChar char="•"/>
              <a:defRPr sz="1600" kern="1200">
                <a:solidFill>
                  <a:schemeClr val="tx1"/>
                </a:solidFill>
                <a:latin typeface="+mn-lt"/>
                <a:ea typeface="+mn-ea"/>
                <a:cs typeface="+mn-cs"/>
              </a:defRPr>
            </a:lvl2pPr>
            <a:lvl3pPr marL="1005840" indent="-228600" algn="l" defTabSz="914400" rtl="0" eaLnBrk="1" latinLnBrk="0" hangingPunct="1">
              <a:spcBef>
                <a:spcPct val="20000"/>
              </a:spcBef>
              <a:buClr>
                <a:schemeClr val="bg1">
                  <a:lumMod val="50000"/>
                </a:schemeClr>
              </a:buClr>
              <a:buFont typeface="Arial" pitchFamily="34" charset="0"/>
              <a:buChar char="•"/>
              <a:defRPr sz="1400" kern="1200">
                <a:solidFill>
                  <a:schemeClr val="tx1"/>
                </a:solidFill>
                <a:latin typeface="+mn-lt"/>
                <a:ea typeface="+mn-ea"/>
                <a:cs typeface="+mn-cs"/>
              </a:defRPr>
            </a:lvl3pPr>
            <a:lvl4pPr marL="1280160" indent="-228600" algn="l" defTabSz="914400" rtl="0" eaLnBrk="1" latinLnBrk="0" hangingPunct="1">
              <a:spcBef>
                <a:spcPct val="20000"/>
              </a:spcBef>
              <a:buClr>
                <a:schemeClr val="bg1">
                  <a:lumMod val="50000"/>
                </a:schemeClr>
              </a:buClr>
              <a:buFont typeface="Arial" pitchFamily="34" charset="0"/>
              <a:buChar char="•"/>
              <a:defRPr sz="1200" kern="1200">
                <a:solidFill>
                  <a:schemeClr val="tx1"/>
                </a:solidFill>
                <a:latin typeface="+mn-lt"/>
                <a:ea typeface="+mn-ea"/>
                <a:cs typeface="+mn-cs"/>
              </a:defRPr>
            </a:lvl4pPr>
            <a:lvl5pPr marL="1554480" indent="-228600" algn="l" defTabSz="914400" rtl="0" eaLnBrk="1" latinLnBrk="0" hangingPunct="1">
              <a:spcBef>
                <a:spcPct val="20000"/>
              </a:spcBef>
              <a:buClr>
                <a:schemeClr val="bg1">
                  <a:lumMod val="50000"/>
                </a:schemeClr>
              </a:buClr>
              <a:buFont typeface="Arial" pitchFamily="34" charset="0"/>
              <a:buChar char="•"/>
              <a:defRPr sz="10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7pPr>
            <a:lvl8pPr marL="210312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8pPr>
            <a:lvl9pPr marL="228600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9pPr>
          </a:lstStyle>
          <a:p>
            <a:pPr marL="0" indent="0" algn="ctr">
              <a:spcBef>
                <a:spcPts val="0"/>
              </a:spcBef>
              <a:buFont typeface="Arial" pitchFamily="34" charset="0"/>
              <a:buNone/>
            </a:pPr>
            <a:r>
              <a:rPr lang="en-US" sz="1100" i="1" dirty="0"/>
              <a:t>in-situ</a:t>
            </a:r>
            <a:r>
              <a:rPr lang="en-US" sz="1100" dirty="0"/>
              <a:t> sputter heater</a:t>
            </a:r>
            <a:endParaRPr lang="en-US" sz="1100" i="1" dirty="0"/>
          </a:p>
        </p:txBody>
      </p:sp>
      <p:sp>
        <p:nvSpPr>
          <p:cNvPr id="69" name="Content Placeholder 3">
            <a:extLst>
              <a:ext uri="{FF2B5EF4-FFF2-40B4-BE49-F238E27FC236}">
                <a16:creationId xmlns:a16="http://schemas.microsoft.com/office/drawing/2014/main" id="{EFF01F20-EC66-4842-BA1A-3EE8EBF3AE81}"/>
              </a:ext>
            </a:extLst>
          </p:cNvPr>
          <p:cNvSpPr txBox="1">
            <a:spLocks/>
          </p:cNvSpPr>
          <p:nvPr/>
        </p:nvSpPr>
        <p:spPr>
          <a:xfrm>
            <a:off x="4997190" y="4597524"/>
            <a:ext cx="836684" cy="219150"/>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Clr>
                <a:schemeClr val="bg1">
                  <a:lumMod val="50000"/>
                </a:schemeClr>
              </a:buClr>
              <a:buFont typeface="Arial" pitchFamily="34" charset="0"/>
              <a:buChar char="•"/>
              <a:defRPr sz="1800" kern="1200">
                <a:solidFill>
                  <a:schemeClr val="tx1"/>
                </a:solidFill>
                <a:latin typeface="+mn-lt"/>
                <a:ea typeface="+mn-ea"/>
                <a:cs typeface="+mn-cs"/>
              </a:defRPr>
            </a:lvl1pPr>
            <a:lvl2pPr marL="640080" indent="-228600" algn="l" defTabSz="914400" rtl="0" eaLnBrk="1" latinLnBrk="0" hangingPunct="1">
              <a:spcBef>
                <a:spcPct val="20000"/>
              </a:spcBef>
              <a:buClr>
                <a:schemeClr val="bg1">
                  <a:lumMod val="50000"/>
                </a:schemeClr>
              </a:buClr>
              <a:buFont typeface="Arial" pitchFamily="34" charset="0"/>
              <a:buChar char="•"/>
              <a:defRPr sz="1600" kern="1200">
                <a:solidFill>
                  <a:schemeClr val="tx1"/>
                </a:solidFill>
                <a:latin typeface="+mn-lt"/>
                <a:ea typeface="+mn-ea"/>
                <a:cs typeface="+mn-cs"/>
              </a:defRPr>
            </a:lvl2pPr>
            <a:lvl3pPr marL="1005840" indent="-228600" algn="l" defTabSz="914400" rtl="0" eaLnBrk="1" latinLnBrk="0" hangingPunct="1">
              <a:spcBef>
                <a:spcPct val="20000"/>
              </a:spcBef>
              <a:buClr>
                <a:schemeClr val="bg1">
                  <a:lumMod val="50000"/>
                </a:schemeClr>
              </a:buClr>
              <a:buFont typeface="Arial" pitchFamily="34" charset="0"/>
              <a:buChar char="•"/>
              <a:defRPr sz="1400" kern="1200">
                <a:solidFill>
                  <a:schemeClr val="tx1"/>
                </a:solidFill>
                <a:latin typeface="+mn-lt"/>
                <a:ea typeface="+mn-ea"/>
                <a:cs typeface="+mn-cs"/>
              </a:defRPr>
            </a:lvl3pPr>
            <a:lvl4pPr marL="1280160" indent="-228600" algn="l" defTabSz="914400" rtl="0" eaLnBrk="1" latinLnBrk="0" hangingPunct="1">
              <a:spcBef>
                <a:spcPct val="20000"/>
              </a:spcBef>
              <a:buClr>
                <a:schemeClr val="bg1">
                  <a:lumMod val="50000"/>
                </a:schemeClr>
              </a:buClr>
              <a:buFont typeface="Arial" pitchFamily="34" charset="0"/>
              <a:buChar char="•"/>
              <a:defRPr sz="1200" kern="1200">
                <a:solidFill>
                  <a:schemeClr val="tx1"/>
                </a:solidFill>
                <a:latin typeface="+mn-lt"/>
                <a:ea typeface="+mn-ea"/>
                <a:cs typeface="+mn-cs"/>
              </a:defRPr>
            </a:lvl4pPr>
            <a:lvl5pPr marL="1554480" indent="-228600" algn="l" defTabSz="914400" rtl="0" eaLnBrk="1" latinLnBrk="0" hangingPunct="1">
              <a:spcBef>
                <a:spcPct val="20000"/>
              </a:spcBef>
              <a:buClr>
                <a:schemeClr val="bg1">
                  <a:lumMod val="50000"/>
                </a:schemeClr>
              </a:buClr>
              <a:buFont typeface="Arial" pitchFamily="34" charset="0"/>
              <a:buChar char="•"/>
              <a:defRPr sz="10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7pPr>
            <a:lvl8pPr marL="210312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8pPr>
            <a:lvl9pPr marL="228600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9pPr>
          </a:lstStyle>
          <a:p>
            <a:pPr marL="0" indent="0" algn="ctr">
              <a:spcBef>
                <a:spcPts val="0"/>
              </a:spcBef>
              <a:buFont typeface="Arial" pitchFamily="34" charset="0"/>
              <a:buNone/>
            </a:pPr>
            <a:r>
              <a:rPr lang="en-US" sz="1000" dirty="0"/>
              <a:t>substrate</a:t>
            </a:r>
          </a:p>
        </p:txBody>
      </p:sp>
      <p:grpSp>
        <p:nvGrpSpPr>
          <p:cNvPr id="14" name="Group 13">
            <a:extLst>
              <a:ext uri="{FF2B5EF4-FFF2-40B4-BE49-F238E27FC236}">
                <a16:creationId xmlns:a16="http://schemas.microsoft.com/office/drawing/2014/main" id="{582F953B-5DA1-4C33-80D9-BBF0AE82A185}"/>
              </a:ext>
            </a:extLst>
          </p:cNvPr>
          <p:cNvGrpSpPr/>
          <p:nvPr/>
        </p:nvGrpSpPr>
        <p:grpSpPr>
          <a:xfrm>
            <a:off x="5681004" y="3864112"/>
            <a:ext cx="2292389" cy="1260780"/>
            <a:chOff x="4995811" y="4433577"/>
            <a:chExt cx="2292389" cy="1260780"/>
          </a:xfrm>
        </p:grpSpPr>
        <p:grpSp>
          <p:nvGrpSpPr>
            <p:cNvPr id="64" name="Group 63">
              <a:extLst>
                <a:ext uri="{FF2B5EF4-FFF2-40B4-BE49-F238E27FC236}">
                  <a16:creationId xmlns:a16="http://schemas.microsoft.com/office/drawing/2014/main" id="{856291C6-DF3A-4B8B-8B0A-31A13647992D}"/>
                </a:ext>
              </a:extLst>
            </p:cNvPr>
            <p:cNvGrpSpPr/>
            <p:nvPr/>
          </p:nvGrpSpPr>
          <p:grpSpPr>
            <a:xfrm>
              <a:off x="5149344" y="4433577"/>
              <a:ext cx="1369061" cy="1260780"/>
              <a:chOff x="5060949" y="3117850"/>
              <a:chExt cx="1369061" cy="1260780"/>
            </a:xfrm>
          </p:grpSpPr>
          <p:sp>
            <p:nvSpPr>
              <p:cNvPr id="65" name="Oval 64">
                <a:extLst>
                  <a:ext uri="{FF2B5EF4-FFF2-40B4-BE49-F238E27FC236}">
                    <a16:creationId xmlns:a16="http://schemas.microsoft.com/office/drawing/2014/main" id="{4B8C58A9-8C65-4389-B9AA-E617A6CE29C8}"/>
                  </a:ext>
                </a:extLst>
              </p:cNvPr>
              <p:cNvSpPr/>
              <p:nvPr/>
            </p:nvSpPr>
            <p:spPr>
              <a:xfrm>
                <a:off x="5060950" y="3117850"/>
                <a:ext cx="1369060" cy="914400"/>
              </a:xfrm>
              <a:prstGeom prst="ellipse">
                <a:avLst/>
              </a:prstGeom>
              <a:solidFill>
                <a:srgbClr val="FF4A01"/>
              </a:solidFill>
              <a:ln>
                <a:solidFill>
                  <a:srgbClr val="FF4A01"/>
                </a:solidFill>
              </a:ln>
              <a:scene3d>
                <a:camera prst="isometricOffAxis2Top">
                  <a:rot lat="17769630" lon="4990953" rev="16567473"/>
                </a:camera>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7E3857F-CDF5-44E0-8A18-52948A1ABD80}"/>
                  </a:ext>
                </a:extLst>
              </p:cNvPr>
              <p:cNvSpPr/>
              <p:nvPr/>
            </p:nvSpPr>
            <p:spPr>
              <a:xfrm>
                <a:off x="5288279" y="3284537"/>
                <a:ext cx="914400" cy="914400"/>
              </a:xfrm>
              <a:prstGeom prst="ellipse">
                <a:avLst/>
              </a:prstGeom>
              <a:solidFill>
                <a:schemeClr val="accent1">
                  <a:lumMod val="20000"/>
                  <a:lumOff val="80000"/>
                </a:schemeClr>
              </a:solidFill>
              <a:ln>
                <a:solidFill>
                  <a:schemeClr val="accent1">
                    <a:lumMod val="20000"/>
                    <a:lumOff val="80000"/>
                  </a:schemeClr>
                </a:solidFill>
              </a:ln>
              <a:scene3d>
                <a:camera prst="isometricOffAxis2Top">
                  <a:rot lat="17769630" lon="4990953" rev="16567473"/>
                </a:camera>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60358D64-6E8F-4DD7-9D7B-FF9BF2F1AB2F}"/>
                  </a:ext>
                </a:extLst>
              </p:cNvPr>
              <p:cNvSpPr/>
              <p:nvPr/>
            </p:nvSpPr>
            <p:spPr>
              <a:xfrm>
                <a:off x="5060949" y="3464230"/>
                <a:ext cx="1369060" cy="914400"/>
              </a:xfrm>
              <a:prstGeom prst="ellipse">
                <a:avLst/>
              </a:prstGeom>
              <a:solidFill>
                <a:srgbClr val="FF4A01"/>
              </a:solidFill>
              <a:ln>
                <a:solidFill>
                  <a:srgbClr val="FF4A01"/>
                </a:solidFill>
              </a:ln>
              <a:scene3d>
                <a:camera prst="isometricOffAxis2Top">
                  <a:rot lat="17769630" lon="4990953" rev="16567473"/>
                </a:camera>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2" name="Straight Arrow Connector 81">
              <a:extLst>
                <a:ext uri="{FF2B5EF4-FFF2-40B4-BE49-F238E27FC236}">
                  <a16:creationId xmlns:a16="http://schemas.microsoft.com/office/drawing/2014/main" id="{9E5A9877-349C-40BA-9ED0-7E32EAF40384}"/>
                </a:ext>
              </a:extLst>
            </p:cNvPr>
            <p:cNvCxnSpPr>
              <a:cxnSpLocks/>
            </p:cNvCxnSpPr>
            <p:nvPr/>
          </p:nvCxnSpPr>
          <p:spPr>
            <a:xfrm flipV="1">
              <a:off x="4995811" y="5095162"/>
              <a:ext cx="344518" cy="187982"/>
            </a:xfrm>
            <a:prstGeom prst="straightConnector1">
              <a:avLst/>
            </a:prstGeom>
            <a:ln w="254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83" name="Content Placeholder 3">
              <a:extLst>
                <a:ext uri="{FF2B5EF4-FFF2-40B4-BE49-F238E27FC236}">
                  <a16:creationId xmlns:a16="http://schemas.microsoft.com/office/drawing/2014/main" id="{629190B5-B5CF-4A78-AD5D-41733E42E322}"/>
                </a:ext>
              </a:extLst>
            </p:cNvPr>
            <p:cNvSpPr txBox="1">
              <a:spLocks/>
            </p:cNvSpPr>
            <p:nvPr/>
          </p:nvSpPr>
          <p:spPr>
            <a:xfrm>
              <a:off x="5809351" y="5312072"/>
              <a:ext cx="1478849" cy="219150"/>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Clr>
                  <a:schemeClr val="bg1">
                    <a:lumMod val="50000"/>
                  </a:schemeClr>
                </a:buClr>
                <a:buFont typeface="Arial" pitchFamily="34" charset="0"/>
                <a:buChar char="•"/>
                <a:defRPr sz="1800" kern="1200">
                  <a:solidFill>
                    <a:schemeClr val="tx1"/>
                  </a:solidFill>
                  <a:latin typeface="+mn-lt"/>
                  <a:ea typeface="+mn-ea"/>
                  <a:cs typeface="+mn-cs"/>
                </a:defRPr>
              </a:lvl1pPr>
              <a:lvl2pPr marL="640080" indent="-228600" algn="l" defTabSz="914400" rtl="0" eaLnBrk="1" latinLnBrk="0" hangingPunct="1">
                <a:spcBef>
                  <a:spcPct val="20000"/>
                </a:spcBef>
                <a:buClr>
                  <a:schemeClr val="bg1">
                    <a:lumMod val="50000"/>
                  </a:schemeClr>
                </a:buClr>
                <a:buFont typeface="Arial" pitchFamily="34" charset="0"/>
                <a:buChar char="•"/>
                <a:defRPr sz="1600" kern="1200">
                  <a:solidFill>
                    <a:schemeClr val="tx1"/>
                  </a:solidFill>
                  <a:latin typeface="+mn-lt"/>
                  <a:ea typeface="+mn-ea"/>
                  <a:cs typeface="+mn-cs"/>
                </a:defRPr>
              </a:lvl2pPr>
              <a:lvl3pPr marL="1005840" indent="-228600" algn="l" defTabSz="914400" rtl="0" eaLnBrk="1" latinLnBrk="0" hangingPunct="1">
                <a:spcBef>
                  <a:spcPct val="20000"/>
                </a:spcBef>
                <a:buClr>
                  <a:schemeClr val="bg1">
                    <a:lumMod val="50000"/>
                  </a:schemeClr>
                </a:buClr>
                <a:buFont typeface="Arial" pitchFamily="34" charset="0"/>
                <a:buChar char="•"/>
                <a:defRPr sz="1400" kern="1200">
                  <a:solidFill>
                    <a:schemeClr val="tx1"/>
                  </a:solidFill>
                  <a:latin typeface="+mn-lt"/>
                  <a:ea typeface="+mn-ea"/>
                  <a:cs typeface="+mn-cs"/>
                </a:defRPr>
              </a:lvl3pPr>
              <a:lvl4pPr marL="1280160" indent="-228600" algn="l" defTabSz="914400" rtl="0" eaLnBrk="1" latinLnBrk="0" hangingPunct="1">
                <a:spcBef>
                  <a:spcPct val="20000"/>
                </a:spcBef>
                <a:buClr>
                  <a:schemeClr val="bg1">
                    <a:lumMod val="50000"/>
                  </a:schemeClr>
                </a:buClr>
                <a:buFont typeface="Arial" pitchFamily="34" charset="0"/>
                <a:buChar char="•"/>
                <a:defRPr sz="1200" kern="1200">
                  <a:solidFill>
                    <a:schemeClr val="tx1"/>
                  </a:solidFill>
                  <a:latin typeface="+mn-lt"/>
                  <a:ea typeface="+mn-ea"/>
                  <a:cs typeface="+mn-cs"/>
                </a:defRPr>
              </a:lvl4pPr>
              <a:lvl5pPr marL="1554480" indent="-228600" algn="l" defTabSz="914400" rtl="0" eaLnBrk="1" latinLnBrk="0" hangingPunct="1">
                <a:spcBef>
                  <a:spcPct val="20000"/>
                </a:spcBef>
                <a:buClr>
                  <a:schemeClr val="bg1">
                    <a:lumMod val="50000"/>
                  </a:schemeClr>
                </a:buClr>
                <a:buFont typeface="Arial" pitchFamily="34" charset="0"/>
                <a:buChar char="•"/>
                <a:defRPr sz="10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7pPr>
              <a:lvl8pPr marL="210312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8pPr>
              <a:lvl9pPr marL="228600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9pPr>
            </a:lstStyle>
            <a:p>
              <a:pPr marL="0" indent="0" algn="ctr">
                <a:spcBef>
                  <a:spcPts val="0"/>
                </a:spcBef>
                <a:buFont typeface="Arial" pitchFamily="34" charset="0"/>
                <a:buNone/>
              </a:pPr>
              <a:r>
                <a:rPr lang="en-US" sz="900" dirty="0"/>
                <a:t>heating elements</a:t>
              </a:r>
              <a:endParaRPr lang="en-US" sz="900" i="1" dirty="0"/>
            </a:p>
          </p:txBody>
        </p:sp>
        <p:cxnSp>
          <p:nvCxnSpPr>
            <p:cNvPr id="84" name="Straight Arrow Connector 83">
              <a:extLst>
                <a:ext uri="{FF2B5EF4-FFF2-40B4-BE49-F238E27FC236}">
                  <a16:creationId xmlns:a16="http://schemas.microsoft.com/office/drawing/2014/main" id="{8F7344BB-9D67-4CBB-B263-517105EC3070}"/>
                </a:ext>
              </a:extLst>
            </p:cNvPr>
            <p:cNvCxnSpPr>
              <a:cxnSpLocks/>
            </p:cNvCxnSpPr>
            <p:nvPr/>
          </p:nvCxnSpPr>
          <p:spPr>
            <a:xfrm flipH="1" flipV="1">
              <a:off x="6443822" y="4968165"/>
              <a:ext cx="79051" cy="417975"/>
            </a:xfrm>
            <a:prstGeom prst="straightConnector1">
              <a:avLst/>
            </a:prstGeom>
            <a:ln w="12700">
              <a:solidFill>
                <a:schemeClr val="tx1"/>
              </a:solidFill>
              <a:headEnd w="sm" len="med"/>
              <a:tailEnd type="triangle" w="sm" len="sm"/>
            </a:ln>
          </p:spPr>
          <p:style>
            <a:lnRef idx="1">
              <a:schemeClr val="accent2"/>
            </a:lnRef>
            <a:fillRef idx="0">
              <a:schemeClr val="accent2"/>
            </a:fillRef>
            <a:effectRef idx="0">
              <a:schemeClr val="accent2"/>
            </a:effectRef>
            <a:fontRef idx="minor">
              <a:schemeClr val="tx1"/>
            </a:fontRef>
          </p:style>
        </p:cxnSp>
        <p:cxnSp>
          <p:nvCxnSpPr>
            <p:cNvPr id="85" name="Straight Arrow Connector 84">
              <a:extLst>
                <a:ext uri="{FF2B5EF4-FFF2-40B4-BE49-F238E27FC236}">
                  <a16:creationId xmlns:a16="http://schemas.microsoft.com/office/drawing/2014/main" id="{7E1F256A-6B10-4B65-A896-C327684F1742}"/>
                </a:ext>
              </a:extLst>
            </p:cNvPr>
            <p:cNvCxnSpPr>
              <a:cxnSpLocks/>
            </p:cNvCxnSpPr>
            <p:nvPr/>
          </p:nvCxnSpPr>
          <p:spPr>
            <a:xfrm flipH="1" flipV="1">
              <a:off x="6425504" y="5307310"/>
              <a:ext cx="96911" cy="77399"/>
            </a:xfrm>
            <a:prstGeom prst="straightConnector1">
              <a:avLst/>
            </a:prstGeom>
            <a:ln w="12700">
              <a:solidFill>
                <a:schemeClr val="tx1"/>
              </a:solidFill>
              <a:tailEnd type="triangle" w="sm" len="sm"/>
            </a:ln>
          </p:spPr>
          <p:style>
            <a:lnRef idx="1">
              <a:schemeClr val="accent2"/>
            </a:lnRef>
            <a:fillRef idx="0">
              <a:schemeClr val="accent2"/>
            </a:fillRef>
            <a:effectRef idx="0">
              <a:schemeClr val="accent2"/>
            </a:effectRef>
            <a:fontRef idx="minor">
              <a:schemeClr val="tx1"/>
            </a:fontRef>
          </p:style>
        </p:cxnSp>
      </p:grpSp>
      <p:pic>
        <p:nvPicPr>
          <p:cNvPr id="4" name="004">
            <a:hlinkClick r:id="" action="ppaction://media"/>
            <a:extLst>
              <a:ext uri="{FF2B5EF4-FFF2-40B4-BE49-F238E27FC236}">
                <a16:creationId xmlns:a16="http://schemas.microsoft.com/office/drawing/2014/main" id="{5D1E0E21-ABE0-4DA2-B06F-4E9E307CBCE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141" y="4488927"/>
            <a:ext cx="609600" cy="609600"/>
          </a:xfrm>
          <a:prstGeom prst="rect">
            <a:avLst/>
          </a:prstGeom>
        </p:spPr>
      </p:pic>
    </p:spTree>
    <p:extLst>
      <p:ext uri="{BB962C8B-B14F-4D97-AF65-F5344CB8AC3E}">
        <p14:creationId xmlns:p14="http://schemas.microsoft.com/office/powerpoint/2010/main" val="10297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339823" y="769289"/>
            <a:ext cx="3980117" cy="4095138"/>
          </a:xfrm>
        </p:spPr>
        <p:txBody>
          <a:bodyPr/>
          <a:lstStyle/>
          <a:p>
            <a:pPr marL="342900" indent="-342900">
              <a:buFont typeface="+mj-lt"/>
              <a:buAutoNum type="alphaLcParenR"/>
            </a:pPr>
            <a:r>
              <a:rPr lang="en-US" dirty="0"/>
              <a:t>Accomplished </a:t>
            </a:r>
            <a:r>
              <a:rPr lang="en-US" altLang="ko-KR" b="1" dirty="0">
                <a:solidFill>
                  <a:srgbClr val="000000"/>
                </a:solidFill>
                <a:ea typeface="굴림" panose="020B0600000101010101" pitchFamily="34" charset="-127"/>
              </a:rPr>
              <a:t>50nm thick MgB</a:t>
            </a:r>
            <a:r>
              <a:rPr lang="en-US" altLang="ko-KR" b="1" baseline="-25000" dirty="0">
                <a:solidFill>
                  <a:srgbClr val="000000"/>
                </a:solidFill>
                <a:ea typeface="굴림" panose="020B0600000101010101" pitchFamily="34" charset="-127"/>
              </a:rPr>
              <a:t>2</a:t>
            </a:r>
            <a:r>
              <a:rPr lang="en-US" altLang="ko-KR" b="1" dirty="0">
                <a:solidFill>
                  <a:srgbClr val="000000"/>
                </a:solidFill>
                <a:ea typeface="굴림" panose="020B0600000101010101" pitchFamily="34" charset="-127"/>
              </a:rPr>
              <a:t> with T</a:t>
            </a:r>
            <a:r>
              <a:rPr lang="en-US" altLang="ko-KR" b="1" baseline="-25000" dirty="0">
                <a:solidFill>
                  <a:srgbClr val="000000"/>
                </a:solidFill>
                <a:ea typeface="굴림" panose="020B0600000101010101" pitchFamily="34" charset="-127"/>
              </a:rPr>
              <a:t>C</a:t>
            </a:r>
            <a:r>
              <a:rPr lang="en-US" altLang="ko-KR" b="1" dirty="0">
                <a:solidFill>
                  <a:srgbClr val="000000"/>
                </a:solidFill>
                <a:ea typeface="굴림" panose="020B0600000101010101" pitchFamily="34" charset="-127"/>
              </a:rPr>
              <a:t> &gt; 30 K by sputter</a:t>
            </a:r>
          </a:p>
          <a:p>
            <a:r>
              <a:rPr lang="en-US" b="1" dirty="0"/>
              <a:t>Without Ta capping layer</a:t>
            </a:r>
            <a:r>
              <a:rPr lang="en-US" dirty="0"/>
              <a:t>: Mg evaporates during annealing =&gt; Mg deficient films resulting in low T</a:t>
            </a:r>
            <a:r>
              <a:rPr lang="en-US" baseline="-25000" dirty="0"/>
              <a:t>C</a:t>
            </a:r>
            <a:endParaRPr lang="en-US" dirty="0"/>
          </a:p>
          <a:p>
            <a:r>
              <a:rPr lang="en-US" b="1" dirty="0"/>
              <a:t>With Ta capping layer:</a:t>
            </a:r>
          </a:p>
          <a:p>
            <a:pPr marL="342900" indent="-342900">
              <a:buAutoNum type="arabicPeriod"/>
            </a:pPr>
            <a:r>
              <a:rPr lang="en-US" dirty="0"/>
              <a:t>Using sputter heater </a:t>
            </a:r>
            <a:r>
              <a:rPr lang="en-US" i="1" dirty="0"/>
              <a:t>in-situ</a:t>
            </a:r>
            <a:r>
              <a:rPr lang="en-US" dirty="0"/>
              <a:t>: Slow heating and cooling rates =&gt; rough</a:t>
            </a:r>
          </a:p>
          <a:p>
            <a:pPr marL="342900" indent="-342900">
              <a:buAutoNum type="arabicPeriod"/>
            </a:pPr>
            <a:r>
              <a:rPr lang="en-US" dirty="0"/>
              <a:t>Rapid thermal process (SSI Solaris 150) increased T</a:t>
            </a:r>
            <a:r>
              <a:rPr lang="en-US" baseline="-25000" dirty="0"/>
              <a:t>C</a:t>
            </a:r>
            <a:r>
              <a:rPr lang="en-US" dirty="0"/>
              <a:t> by 10 K</a:t>
            </a:r>
          </a:p>
          <a:p>
            <a:pPr marL="342900" indent="-342900">
              <a:buAutoNum type="arabicPeriod"/>
            </a:pPr>
            <a:r>
              <a:rPr lang="en-US" dirty="0"/>
              <a:t>50 nm MgB</a:t>
            </a:r>
            <a:r>
              <a:rPr lang="en-US" baseline="-25000" dirty="0"/>
              <a:t>2</a:t>
            </a:r>
            <a:r>
              <a:rPr lang="en-US" dirty="0"/>
              <a:t> thin films with T</a:t>
            </a:r>
            <a:r>
              <a:rPr lang="en-US" baseline="-25000" dirty="0"/>
              <a:t>C</a:t>
            </a:r>
            <a:r>
              <a:rPr lang="en-US" dirty="0"/>
              <a:t> ~ 32.5 K achieved by alternating Mg and B layers</a:t>
            </a:r>
          </a:p>
          <a:p>
            <a:pPr marL="342900" indent="-342900">
              <a:buFont typeface="+mj-lt"/>
              <a:buAutoNum type="alphaLcParenR" startAt="2"/>
            </a:pPr>
            <a:r>
              <a:rPr lang="en-US" dirty="0"/>
              <a:t>Next steps</a:t>
            </a:r>
          </a:p>
          <a:p>
            <a:pPr marL="754380" lvl="1" indent="-342900">
              <a:buFont typeface="+mj-lt"/>
              <a:buAutoNum type="alphaLcParenR"/>
            </a:pPr>
            <a:r>
              <a:rPr lang="en-US" dirty="0"/>
              <a:t>selectively etching Ta layer to reduce metal-superconductor proximity effect.</a:t>
            </a:r>
          </a:p>
          <a:p>
            <a:pPr marL="754380" lvl="1" indent="-342900">
              <a:buFont typeface="+mj-lt"/>
              <a:buAutoNum type="alphaLcParenR"/>
            </a:pPr>
            <a:r>
              <a:rPr lang="en-US" dirty="0"/>
              <a:t>Wafer-scale applications</a:t>
            </a:r>
          </a:p>
          <a:p>
            <a:pPr lvl="1"/>
            <a:r>
              <a:rPr lang="en-US" dirty="0"/>
              <a:t>	Superconducting photon detectors/mixers</a:t>
            </a:r>
          </a:p>
          <a:p>
            <a:pPr lvl="1"/>
            <a:r>
              <a:rPr lang="en-US" dirty="0"/>
              <a:t>	superconducting circuits, multipliers</a:t>
            </a:r>
          </a:p>
          <a:p>
            <a:pPr lvl="1"/>
            <a:r>
              <a:rPr lang="en-US" dirty="0"/>
              <a:t>	SRF (superconducting RF) cavities (particle accelerators)</a:t>
            </a:r>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344699" y="199228"/>
            <a:ext cx="8454602" cy="430183"/>
          </a:xfrm>
        </p:spPr>
        <p:txBody>
          <a:bodyPr/>
          <a:lstStyle/>
          <a:p>
            <a:r>
              <a:rPr lang="en-US" dirty="0"/>
              <a:t>Results</a:t>
            </a:r>
          </a:p>
        </p:txBody>
      </p:sp>
      <p:grpSp>
        <p:nvGrpSpPr>
          <p:cNvPr id="18" name="Group 17">
            <a:extLst>
              <a:ext uri="{FF2B5EF4-FFF2-40B4-BE49-F238E27FC236}">
                <a16:creationId xmlns:a16="http://schemas.microsoft.com/office/drawing/2014/main" id="{D4FB3B1A-7C7A-4F0A-A890-C4F321DFD16C}"/>
              </a:ext>
            </a:extLst>
          </p:cNvPr>
          <p:cNvGrpSpPr/>
          <p:nvPr/>
        </p:nvGrpSpPr>
        <p:grpSpPr>
          <a:xfrm>
            <a:off x="4360803" y="109915"/>
            <a:ext cx="4783197" cy="4754512"/>
            <a:chOff x="4162060" y="109915"/>
            <a:chExt cx="4783197" cy="4754512"/>
          </a:xfrm>
        </p:grpSpPr>
        <p:pic>
          <p:nvPicPr>
            <p:cNvPr id="14" name="Picture 13">
              <a:extLst>
                <a:ext uri="{FF2B5EF4-FFF2-40B4-BE49-F238E27FC236}">
                  <a16:creationId xmlns:a16="http://schemas.microsoft.com/office/drawing/2014/main" id="{29F122A0-9B10-418D-9B22-8F3FA0AAF1F0}"/>
                </a:ext>
              </a:extLst>
            </p:cNvPr>
            <p:cNvPicPr>
              <a:picLocks noChangeAspect="1"/>
            </p:cNvPicPr>
            <p:nvPr/>
          </p:nvPicPr>
          <p:blipFill>
            <a:blip r:embed="rId5"/>
            <a:stretch>
              <a:fillRect/>
            </a:stretch>
          </p:blipFill>
          <p:spPr>
            <a:xfrm>
              <a:off x="4162060" y="292427"/>
              <a:ext cx="4783197" cy="4572000"/>
            </a:xfrm>
            <a:prstGeom prst="rect">
              <a:avLst/>
            </a:prstGeom>
          </p:spPr>
        </p:pic>
        <p:sp>
          <p:nvSpPr>
            <p:cNvPr id="6" name="Rectangle 5">
              <a:extLst>
                <a:ext uri="{FF2B5EF4-FFF2-40B4-BE49-F238E27FC236}">
                  <a16:creationId xmlns:a16="http://schemas.microsoft.com/office/drawing/2014/main" id="{4830D79E-E208-4146-A0BF-3C6977867530}"/>
                </a:ext>
              </a:extLst>
            </p:cNvPr>
            <p:cNvSpPr/>
            <p:nvPr/>
          </p:nvSpPr>
          <p:spPr>
            <a:xfrm>
              <a:off x="5036445" y="1140220"/>
              <a:ext cx="1943031" cy="276999"/>
            </a:xfrm>
            <a:prstGeom prst="rect">
              <a:avLst/>
            </a:prstGeom>
          </p:spPr>
          <p:txBody>
            <a:bodyPr wrap="none">
              <a:spAutoFit/>
            </a:bodyPr>
            <a:lstStyle/>
            <a:p>
              <a:pPr algn="ctr"/>
              <a:r>
                <a:rPr lang="en-US" sz="1200" dirty="0">
                  <a:solidFill>
                    <a:srgbClr val="0173FD"/>
                  </a:solidFill>
                </a:rPr>
                <a:t>No Ta cap =&gt; Mg evaporates</a:t>
              </a:r>
            </a:p>
          </p:txBody>
        </p:sp>
        <p:sp>
          <p:nvSpPr>
            <p:cNvPr id="7" name="Rectangle 6">
              <a:extLst>
                <a:ext uri="{FF2B5EF4-FFF2-40B4-BE49-F238E27FC236}">
                  <a16:creationId xmlns:a16="http://schemas.microsoft.com/office/drawing/2014/main" id="{B4D389F8-4F05-4055-AE87-E3723D29658F}"/>
                </a:ext>
              </a:extLst>
            </p:cNvPr>
            <p:cNvSpPr/>
            <p:nvPr/>
          </p:nvSpPr>
          <p:spPr>
            <a:xfrm>
              <a:off x="5567284" y="1532984"/>
              <a:ext cx="2462725" cy="276999"/>
            </a:xfrm>
            <a:prstGeom prst="rect">
              <a:avLst/>
            </a:prstGeom>
          </p:spPr>
          <p:txBody>
            <a:bodyPr wrap="none">
              <a:spAutoFit/>
            </a:bodyPr>
            <a:lstStyle/>
            <a:p>
              <a:pPr algn="ctr"/>
              <a:r>
                <a:rPr lang="en-US" sz="1200" dirty="0">
                  <a:solidFill>
                    <a:srgbClr val="FF0000"/>
                  </a:solidFill>
                </a:rPr>
                <a:t>Ta cap, sputter heater (slow heating)</a:t>
              </a:r>
            </a:p>
          </p:txBody>
        </p:sp>
        <p:sp>
          <p:nvSpPr>
            <p:cNvPr id="8" name="Rectangle 7">
              <a:extLst>
                <a:ext uri="{FF2B5EF4-FFF2-40B4-BE49-F238E27FC236}">
                  <a16:creationId xmlns:a16="http://schemas.microsoft.com/office/drawing/2014/main" id="{B576ACEA-C692-48E2-8598-17549C48BEB7}"/>
                </a:ext>
              </a:extLst>
            </p:cNvPr>
            <p:cNvSpPr/>
            <p:nvPr/>
          </p:nvSpPr>
          <p:spPr>
            <a:xfrm>
              <a:off x="5968355" y="1990925"/>
              <a:ext cx="1544782" cy="646331"/>
            </a:xfrm>
            <a:prstGeom prst="rect">
              <a:avLst/>
            </a:prstGeom>
          </p:spPr>
          <p:txBody>
            <a:bodyPr wrap="none">
              <a:spAutoFit/>
            </a:bodyPr>
            <a:lstStyle/>
            <a:p>
              <a:pPr algn="ctr"/>
              <a:r>
                <a:rPr lang="en-US" sz="1200" dirty="0">
                  <a:solidFill>
                    <a:srgbClr val="00B050"/>
                  </a:solidFill>
                </a:rPr>
                <a:t>Ta cap</a:t>
              </a:r>
            </a:p>
            <a:p>
              <a:pPr algn="ctr"/>
              <a:r>
                <a:rPr lang="en-US" sz="1200" dirty="0">
                  <a:solidFill>
                    <a:srgbClr val="00B050"/>
                  </a:solidFill>
                </a:rPr>
                <a:t>rapid thermal process</a:t>
              </a:r>
            </a:p>
            <a:p>
              <a:pPr algn="ctr"/>
              <a:r>
                <a:rPr lang="en-US" sz="1200" dirty="0">
                  <a:solidFill>
                    <a:srgbClr val="00B050"/>
                  </a:solidFill>
                </a:rPr>
                <a:t>(RTP)</a:t>
              </a:r>
            </a:p>
          </p:txBody>
        </p:sp>
        <p:sp>
          <p:nvSpPr>
            <p:cNvPr id="9" name="Rectangle 8">
              <a:extLst>
                <a:ext uri="{FF2B5EF4-FFF2-40B4-BE49-F238E27FC236}">
                  <a16:creationId xmlns:a16="http://schemas.microsoft.com/office/drawing/2014/main" id="{EB84D1C5-353B-45E5-8E96-0C33BAACF6BA}"/>
                </a:ext>
              </a:extLst>
            </p:cNvPr>
            <p:cNvSpPr/>
            <p:nvPr/>
          </p:nvSpPr>
          <p:spPr>
            <a:xfrm>
              <a:off x="5577142" y="109915"/>
              <a:ext cx="1953035" cy="338554"/>
            </a:xfrm>
            <a:prstGeom prst="rect">
              <a:avLst/>
            </a:prstGeom>
          </p:spPr>
          <p:txBody>
            <a:bodyPr wrap="none">
              <a:spAutoFit/>
            </a:bodyPr>
            <a:lstStyle/>
            <a:p>
              <a:r>
                <a:rPr lang="en-US" sz="1600" dirty="0"/>
                <a:t>Sputtered MgB</a:t>
              </a:r>
              <a:r>
                <a:rPr lang="en-US" sz="1600" baseline="-25000" dirty="0"/>
                <a:t>2</a:t>
              </a:r>
              <a:r>
                <a:rPr lang="en-US" sz="1600" dirty="0"/>
                <a:t> films</a:t>
              </a:r>
            </a:p>
          </p:txBody>
        </p:sp>
        <p:sp>
          <p:nvSpPr>
            <p:cNvPr id="10" name="Rectangle 9">
              <a:extLst>
                <a:ext uri="{FF2B5EF4-FFF2-40B4-BE49-F238E27FC236}">
                  <a16:creationId xmlns:a16="http://schemas.microsoft.com/office/drawing/2014/main" id="{C297A26A-E5AF-44EB-8A79-772A2F3FC931}"/>
                </a:ext>
              </a:extLst>
            </p:cNvPr>
            <p:cNvSpPr/>
            <p:nvPr/>
          </p:nvSpPr>
          <p:spPr>
            <a:xfrm>
              <a:off x="7126085" y="2687579"/>
              <a:ext cx="1086002" cy="738664"/>
            </a:xfrm>
            <a:prstGeom prst="rect">
              <a:avLst/>
            </a:prstGeom>
          </p:spPr>
          <p:txBody>
            <a:bodyPr wrap="none">
              <a:spAutoFit/>
            </a:bodyPr>
            <a:lstStyle/>
            <a:p>
              <a:pPr algn="ctr"/>
              <a:r>
                <a:rPr lang="en-US" sz="1400" dirty="0"/>
                <a:t>Ta cap</a:t>
              </a:r>
            </a:p>
            <a:p>
              <a:pPr algn="ctr"/>
              <a:r>
                <a:rPr lang="en-US" sz="1400" dirty="0"/>
                <a:t>RTP</a:t>
              </a:r>
            </a:p>
            <a:p>
              <a:pPr algn="ctr"/>
              <a:r>
                <a:rPr lang="en-US" sz="1400" dirty="0"/>
                <a:t>larger grains</a:t>
              </a:r>
            </a:p>
          </p:txBody>
        </p:sp>
        <p:sp>
          <p:nvSpPr>
            <p:cNvPr id="12" name="Rectangle 11">
              <a:extLst>
                <a:ext uri="{FF2B5EF4-FFF2-40B4-BE49-F238E27FC236}">
                  <a16:creationId xmlns:a16="http://schemas.microsoft.com/office/drawing/2014/main" id="{4505864C-96C6-4BF1-806A-08271BBAC870}"/>
                </a:ext>
              </a:extLst>
            </p:cNvPr>
            <p:cNvSpPr/>
            <p:nvPr/>
          </p:nvSpPr>
          <p:spPr>
            <a:xfrm>
              <a:off x="7788355" y="597138"/>
              <a:ext cx="654360" cy="1721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9A6358CE-D3B3-4F31-A058-006699D8771C}"/>
              </a:ext>
            </a:extLst>
          </p:cNvPr>
          <p:cNvSpPr/>
          <p:nvPr/>
        </p:nvSpPr>
        <p:spPr>
          <a:xfrm>
            <a:off x="1463470" y="4864308"/>
            <a:ext cx="6217059" cy="276999"/>
          </a:xfrm>
          <a:prstGeom prst="rect">
            <a:avLst/>
          </a:prstGeom>
        </p:spPr>
        <p:txBody>
          <a:bodyPr wrap="square">
            <a:spAutoFit/>
          </a:bodyPr>
          <a:lstStyle/>
          <a:p>
            <a:pPr algn="ctr"/>
            <a:r>
              <a:rPr lang="en-US" sz="1200" dirty="0"/>
              <a:t>Copyright 2020 California Institute of Technology. U.S. Government sponsorship acknowledged</a:t>
            </a:r>
          </a:p>
        </p:txBody>
      </p:sp>
      <p:sp>
        <p:nvSpPr>
          <p:cNvPr id="13" name="TextBox 12">
            <a:extLst>
              <a:ext uri="{FF2B5EF4-FFF2-40B4-BE49-F238E27FC236}">
                <a16:creationId xmlns:a16="http://schemas.microsoft.com/office/drawing/2014/main" id="{A0A948C1-FAFF-4E0B-A69D-1DE36FB8B78E}"/>
              </a:ext>
            </a:extLst>
          </p:cNvPr>
          <p:cNvSpPr txBox="1"/>
          <p:nvPr/>
        </p:nvSpPr>
        <p:spPr>
          <a:xfrm>
            <a:off x="7414503" y="3920958"/>
            <a:ext cx="989977" cy="215444"/>
          </a:xfrm>
          <a:prstGeom prst="rect">
            <a:avLst/>
          </a:prstGeom>
          <a:noFill/>
        </p:spPr>
        <p:txBody>
          <a:bodyPr wrap="square" rtlCol="0">
            <a:spAutoFit/>
          </a:bodyPr>
          <a:lstStyle/>
          <a:p>
            <a:pPr algn="ctr">
              <a:spcBef>
                <a:spcPct val="0"/>
              </a:spcBef>
            </a:pPr>
            <a:r>
              <a:rPr lang="en-US" altLang="en-US" sz="800" dirty="0">
                <a:latin typeface="Tahoma" panose="020B0604030504040204" pitchFamily="34" charset="0"/>
              </a:rPr>
              <a:t>superconductivity</a:t>
            </a:r>
          </a:p>
        </p:txBody>
      </p:sp>
      <p:cxnSp>
        <p:nvCxnSpPr>
          <p:cNvPr id="15" name="Straight Arrow Connector 14">
            <a:extLst>
              <a:ext uri="{FF2B5EF4-FFF2-40B4-BE49-F238E27FC236}">
                <a16:creationId xmlns:a16="http://schemas.microsoft.com/office/drawing/2014/main" id="{2A2AFD9B-2BB6-484C-8BE7-F538B42B8741}"/>
              </a:ext>
            </a:extLst>
          </p:cNvPr>
          <p:cNvCxnSpPr>
            <a:cxnSpLocks/>
          </p:cNvCxnSpPr>
          <p:nvPr/>
        </p:nvCxnSpPr>
        <p:spPr>
          <a:xfrm flipH="1">
            <a:off x="7363228" y="4104540"/>
            <a:ext cx="135412" cy="167014"/>
          </a:xfrm>
          <a:prstGeom prst="straightConnector1">
            <a:avLst/>
          </a:prstGeom>
          <a:ln w="12700">
            <a:solidFill>
              <a:schemeClr val="tx1"/>
            </a:solidFill>
            <a:headEnd w="sm" len="sm"/>
            <a:tailEnd type="triangle" w="sm" len="sm"/>
          </a:ln>
        </p:spPr>
        <p:style>
          <a:lnRef idx="1">
            <a:schemeClr val="dk1"/>
          </a:lnRef>
          <a:fillRef idx="0">
            <a:schemeClr val="dk1"/>
          </a:fillRef>
          <a:effectRef idx="0">
            <a:schemeClr val="dk1"/>
          </a:effectRef>
          <a:fontRef idx="minor">
            <a:schemeClr val="tx1"/>
          </a:fontRef>
        </p:style>
      </p:cxnSp>
      <p:pic>
        <p:nvPicPr>
          <p:cNvPr id="4" name="005">
            <a:hlinkClick r:id="" action="ppaction://media"/>
            <a:extLst>
              <a:ext uri="{FF2B5EF4-FFF2-40B4-BE49-F238E27FC236}">
                <a16:creationId xmlns:a16="http://schemas.microsoft.com/office/drawing/2014/main" id="{99AACA6B-E06E-4575-BC82-4CC6F0B473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122" y="4487636"/>
            <a:ext cx="609600" cy="609600"/>
          </a:xfrm>
          <a:prstGeom prst="rect">
            <a:avLst/>
          </a:prstGeom>
        </p:spPr>
      </p:pic>
    </p:spTree>
    <p:extLst>
      <p:ext uri="{BB962C8B-B14F-4D97-AF65-F5344CB8AC3E}">
        <p14:creationId xmlns:p14="http://schemas.microsoft.com/office/powerpoint/2010/main" val="1836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350732" y="1225217"/>
            <a:ext cx="8454602" cy="3639092"/>
          </a:xfrm>
        </p:spPr>
        <p:txBody>
          <a:bodyPr/>
          <a:lstStyle/>
          <a:p>
            <a:pPr marL="171450" indent="-171450">
              <a:lnSpc>
                <a:spcPct val="120000"/>
              </a:lnSpc>
              <a:buFont typeface="Arial" panose="020B0604020202020204" pitchFamily="34" charset="0"/>
              <a:buChar char="•"/>
            </a:pPr>
            <a:r>
              <a:rPr lang="en-US" dirty="0"/>
              <a:t>Provisional patent application filed</a:t>
            </a:r>
          </a:p>
          <a:p>
            <a:pPr marL="171450" indent="-171450">
              <a:lnSpc>
                <a:spcPct val="120000"/>
              </a:lnSpc>
              <a:buFont typeface="Arial" panose="020B0604020202020204" pitchFamily="34" charset="0"/>
              <a:buChar char="•"/>
            </a:pPr>
            <a:r>
              <a:rPr lang="en-US" u="sng" dirty="0"/>
              <a:t>C.S. Kim</a:t>
            </a:r>
            <a:r>
              <a:rPr lang="en-US" dirty="0"/>
              <a:t>, and D.P. Cunnane. “Wafer-scale MgB</a:t>
            </a:r>
            <a:r>
              <a:rPr lang="en-US" baseline="-25000" dirty="0"/>
              <a:t>2</a:t>
            </a:r>
            <a:r>
              <a:rPr lang="en-US" dirty="0"/>
              <a:t> Superconducting Thin Films.” </a:t>
            </a:r>
            <a:r>
              <a:rPr lang="en-US" i="1" dirty="0"/>
              <a:t>in preparation.</a:t>
            </a:r>
            <a:endParaRPr lang="en-US" dirty="0"/>
          </a:p>
          <a:p>
            <a:pPr>
              <a:lnSpc>
                <a:spcPct val="120000"/>
              </a:lnSpc>
            </a:pPr>
            <a:endParaRPr lang="en-US" dirty="0"/>
          </a:p>
          <a:p>
            <a:pPr>
              <a:lnSpc>
                <a:spcPct val="120000"/>
              </a:lnSpc>
            </a:pPr>
            <a:r>
              <a:rPr lang="en-US" dirty="0"/>
              <a:t>This work was performed at the </a:t>
            </a:r>
            <a:r>
              <a:rPr lang="en-US" b="1" dirty="0"/>
              <a:t>Jet Propulsion Laboratory </a:t>
            </a:r>
            <a:r>
              <a:rPr lang="en-US" dirty="0"/>
              <a:t>and the </a:t>
            </a:r>
            <a:r>
              <a:rPr lang="en-US" b="1" dirty="0" err="1"/>
              <a:t>Kavli</a:t>
            </a:r>
            <a:r>
              <a:rPr lang="en-US" b="1" dirty="0"/>
              <a:t> Nanoscience Institute </a:t>
            </a:r>
            <a:r>
              <a:rPr lang="en-US" dirty="0"/>
              <a:t>at the </a:t>
            </a:r>
            <a:r>
              <a:rPr lang="en-US" b="1" dirty="0"/>
              <a:t>California Institute of Technology</a:t>
            </a:r>
            <a:r>
              <a:rPr lang="en-US" dirty="0"/>
              <a:t>, and was supported by NASA’s Nancy Grace Roman Technology Fellowship Program (PI: Daniel Cunnane)</a:t>
            </a:r>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p:txBody>
          <a:bodyPr/>
          <a:lstStyle/>
          <a:p>
            <a:r>
              <a:rPr lang="en-US" dirty="0"/>
              <a:t>Publications and Acknowledgements</a:t>
            </a:r>
          </a:p>
          <a:p>
            <a:endParaRPr lang="en-US" dirty="0"/>
          </a:p>
        </p:txBody>
      </p:sp>
      <p:pic>
        <p:nvPicPr>
          <p:cNvPr id="2054" name="Picture 6" descr="Acknowledge the KNI – The KNI Lab at Caltech">
            <a:extLst>
              <a:ext uri="{FF2B5EF4-FFF2-40B4-BE49-F238E27FC236}">
                <a16:creationId xmlns:a16="http://schemas.microsoft.com/office/drawing/2014/main" id="{EE907FF6-4D6F-4AFE-9ECA-B87CF42C7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2529" y="3431704"/>
            <a:ext cx="2529311" cy="9416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4C3CCE0-5FB7-40CA-AF14-2AA71E1BF3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7250" y="3391346"/>
            <a:ext cx="3535114" cy="981976"/>
          </a:xfrm>
          <a:prstGeom prst="rect">
            <a:avLst/>
          </a:prstGeom>
        </p:spPr>
      </p:pic>
      <p:sp>
        <p:nvSpPr>
          <p:cNvPr id="4" name="Rectangle 3">
            <a:extLst>
              <a:ext uri="{FF2B5EF4-FFF2-40B4-BE49-F238E27FC236}">
                <a16:creationId xmlns:a16="http://schemas.microsoft.com/office/drawing/2014/main" id="{CEC3CA9D-8D92-4BE6-8982-DF1C930222F6}"/>
              </a:ext>
            </a:extLst>
          </p:cNvPr>
          <p:cNvSpPr/>
          <p:nvPr/>
        </p:nvSpPr>
        <p:spPr>
          <a:xfrm>
            <a:off x="1463470" y="4864308"/>
            <a:ext cx="6217059" cy="276999"/>
          </a:xfrm>
          <a:prstGeom prst="rect">
            <a:avLst/>
          </a:prstGeom>
        </p:spPr>
        <p:txBody>
          <a:bodyPr wrap="square">
            <a:spAutoFit/>
          </a:bodyPr>
          <a:lstStyle/>
          <a:p>
            <a:pPr algn="ctr"/>
            <a:r>
              <a:rPr lang="en-US" sz="1200" dirty="0"/>
              <a:t>Copyright 2020 California Institute of Technology. U.S. Government sponsorship acknowledged</a:t>
            </a:r>
          </a:p>
        </p:txBody>
      </p:sp>
      <p:pic>
        <p:nvPicPr>
          <p:cNvPr id="5" name="006">
            <a:hlinkClick r:id="" action="ppaction://media"/>
            <a:extLst>
              <a:ext uri="{FF2B5EF4-FFF2-40B4-BE49-F238E27FC236}">
                <a16:creationId xmlns:a16="http://schemas.microsoft.com/office/drawing/2014/main" id="{7E0FCD0E-396C-473C-8BEC-C6577C9E8B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124" y="4487636"/>
            <a:ext cx="609600" cy="609600"/>
          </a:xfrm>
          <a:prstGeom prst="rect">
            <a:avLst/>
          </a:prstGeom>
        </p:spPr>
      </p:pic>
    </p:spTree>
    <p:extLst>
      <p:ext uri="{BB962C8B-B14F-4D97-AF65-F5344CB8AC3E}">
        <p14:creationId xmlns:p14="http://schemas.microsoft.com/office/powerpoint/2010/main" val="206857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19729</TotalTime>
  <Words>1432</Words>
  <Application>Microsoft Office PowerPoint</Application>
  <PresentationFormat>On-screen Show (16:9)</PresentationFormat>
  <Paragraphs>133</Paragraphs>
  <Slides>6</Slides>
  <Notes>6</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Batang</vt:lpstr>
      <vt:lpstr>굴림</vt:lpstr>
      <vt:lpstr>Arial</vt:lpstr>
      <vt:lpstr>Arial Rounded MT Bold</vt:lpstr>
      <vt:lpstr>Calibri</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Chang Sub Kim</dc:creator>
  <cp:lastModifiedBy>Kim, Chang Sub (389I)</cp:lastModifiedBy>
  <cp:revision>231</cp:revision>
  <dcterms:created xsi:type="dcterms:W3CDTF">2016-09-08T21:41:17Z</dcterms:created>
  <dcterms:modified xsi:type="dcterms:W3CDTF">2020-10-16T10:53:58Z</dcterms:modified>
</cp:coreProperties>
</file>