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m4a" ContentType="audio/mp4"/>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9"/>
  </p:notesMasterIdLst>
  <p:handoutMasterIdLst>
    <p:handoutMasterId r:id="rId10"/>
  </p:handoutMasterIdLst>
  <p:sldIdLst>
    <p:sldId id="282" r:id="rId3"/>
    <p:sldId id="283" r:id="rId4"/>
    <p:sldId id="284" r:id="rId5"/>
    <p:sldId id="279" r:id="rId6"/>
    <p:sldId id="280" r:id="rId7"/>
    <p:sldId id="281" r:id="rId8"/>
  </p:sldIdLst>
  <p:sldSz cx="9144000" cy="5143500" type="screen16x9"/>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2857" autoAdjust="0"/>
  </p:normalViewPr>
  <p:slideViewPr>
    <p:cSldViewPr snapToGrid="0" snapToObjects="1">
      <p:cViewPr>
        <p:scale>
          <a:sx n="80" d="100"/>
          <a:sy n="80" d="100"/>
        </p:scale>
        <p:origin x="1446" y="81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11/6/2020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viewing my virtual poster! Please watch in presentation mode to hear audio narration of the slides. If you have any questions after watching, feel free to email me at eric.kittlaus@jpl.nasa.gov. </a:t>
            </a:r>
          </a:p>
        </p:txBody>
      </p:sp>
      <p:sp>
        <p:nvSpPr>
          <p:cNvPr id="4" name="Slide Number Placeholder 3"/>
          <p:cNvSpPr>
            <a:spLocks noGrp="1"/>
          </p:cNvSpPr>
          <p:nvPr>
            <p:ph type="sldNum" sz="quarter" idx="5"/>
          </p:nvPr>
        </p:nvSpPr>
        <p:spPr/>
        <p:txBody>
          <a:bodyPr/>
          <a:lstStyle/>
          <a:p>
            <a:fld id="{4180AB40-CF9C-CB44-AF47-E5E5B00AC330}" type="slidenum">
              <a:rPr lang="en-US" smtClean="0"/>
              <a:pPr/>
              <a:t>1</a:t>
            </a:fld>
            <a:endParaRPr lang="en-US" dirty="0"/>
          </a:p>
        </p:txBody>
      </p:sp>
    </p:spTree>
    <p:extLst>
      <p:ext uri="{BB962C8B-B14F-4D97-AF65-F5344CB8AC3E}">
        <p14:creationId xmlns:p14="http://schemas.microsoft.com/office/powerpoint/2010/main" val="241964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Thanks for viewing my virtual poster! Please watch in presentation mode to hear audio narration of the slides. If you have any questions after watching, feel free to email me at eric.kittlaus@jpl.nasa.gov. </a:t>
            </a:r>
          </a:p>
          <a:p>
            <a:endParaRPr lang="en-US" dirty="0"/>
          </a:p>
        </p:txBody>
      </p:sp>
      <p:sp>
        <p:nvSpPr>
          <p:cNvPr id="4" name="Slide Number Placeholder 3"/>
          <p:cNvSpPr>
            <a:spLocks noGrp="1"/>
          </p:cNvSpPr>
          <p:nvPr>
            <p:ph type="sldNum" sz="quarter" idx="10"/>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58355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Thanks for viewing my virtual poster! Please watch in presentation mode to hear audio narration of the slides. If you have any questions after watching, feel free to email me at eric.kittlaus@jpl.nasa.gov. </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dirty="0"/>
          </a:p>
        </p:txBody>
      </p:sp>
    </p:spTree>
    <p:extLst>
      <p:ext uri="{BB962C8B-B14F-4D97-AF65-F5344CB8AC3E}">
        <p14:creationId xmlns:p14="http://schemas.microsoft.com/office/powerpoint/2010/main" val="85096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Thanks for viewing my virtual poster! Please watch in presentation mode to hear audio narration of the slides. If you have any questions after watching, feel free to email me at eric.kittlaus@jpl.nasa.gov. </a:t>
            </a:r>
          </a:p>
          <a:p>
            <a:endParaRPr lang="en-US" dirty="0"/>
          </a:p>
        </p:txBody>
      </p:sp>
      <p:sp>
        <p:nvSpPr>
          <p:cNvPr id="4" name="Slide Number Placeholder 3"/>
          <p:cNvSpPr>
            <a:spLocks noGrp="1"/>
          </p:cNvSpPr>
          <p:nvPr>
            <p:ph type="sldNum" sz="quarter" idx="10"/>
          </p:nvPr>
        </p:nvSpPr>
        <p:spPr/>
        <p:txBody>
          <a:bodyPr/>
          <a:lstStyle/>
          <a:p>
            <a:fld id="{4180AB40-CF9C-CB44-AF47-E5E5B00AC330}" type="slidenum">
              <a:rPr lang="en-US" smtClean="0"/>
              <a:pPr/>
              <a:t>4</a:t>
            </a:fld>
            <a:endParaRPr lang="en-US" dirty="0"/>
          </a:p>
        </p:txBody>
      </p:sp>
    </p:spTree>
    <p:extLst>
      <p:ext uri="{BB962C8B-B14F-4D97-AF65-F5344CB8AC3E}">
        <p14:creationId xmlns:p14="http://schemas.microsoft.com/office/powerpoint/2010/main" val="1718373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Thanks for viewing my virtual poster! Please watch in presentation mode to hear audio narration of the slides. If you have any questions after watching, feel free to email me at eric.kittlaus@jpl.nasa.gov. </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5</a:t>
            </a:fld>
            <a:endParaRPr lang="en-US" dirty="0"/>
          </a:p>
        </p:txBody>
      </p:sp>
    </p:spTree>
    <p:extLst>
      <p:ext uri="{BB962C8B-B14F-4D97-AF65-F5344CB8AC3E}">
        <p14:creationId xmlns:p14="http://schemas.microsoft.com/office/powerpoint/2010/main" val="353240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Thanks for viewing my virtual poster! Please watch in presentation mode to hear audio narration of the slides. If you have any questions after watching, feel free to email me at eric.kittlaus@jpl.nasa.gov. </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a:t>
            </a:fld>
            <a:endParaRPr lang="en-US" dirty="0"/>
          </a:p>
        </p:txBody>
      </p:sp>
    </p:spTree>
    <p:extLst>
      <p:ext uri="{BB962C8B-B14F-4D97-AF65-F5344CB8AC3E}">
        <p14:creationId xmlns:p14="http://schemas.microsoft.com/office/powerpoint/2010/main" val="610818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11/6/2020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11/6/2020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11/6/2020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11/6/2020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11/6/2020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11/6/2020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11/6/2020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11/6/2020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11/6/2020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11/6/2020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wmf"/><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emf"/><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image" Target="../media/image10.png"/><Relationship Id="rId12" Type="http://schemas.openxmlformats.org/officeDocument/2006/relationships/image" Target="../media/image3.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0.jpe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11" Type="http://schemas.openxmlformats.org/officeDocument/2006/relationships/image" Target="../media/image19.emf"/><Relationship Id="rId5" Type="http://schemas.openxmlformats.org/officeDocument/2006/relationships/image" Target="../media/image13.png"/><Relationship Id="rId10" Type="http://schemas.openxmlformats.org/officeDocument/2006/relationships/image" Target="../media/image18.emf"/><Relationship Id="rId4" Type="http://schemas.openxmlformats.org/officeDocument/2006/relationships/notesSlide" Target="../notesSlides/notesSlide4.xml"/><Relationship Id="rId9" Type="http://schemas.openxmlformats.org/officeDocument/2006/relationships/image" Target="../media/image17.em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24.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image" Target="../media/image2.wmf"/><Relationship Id="rId2" Type="http://schemas.openxmlformats.org/officeDocument/2006/relationships/audio" Target="NULL" TargetMode="Externa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2195081088"/>
              </p:ext>
            </p:extLst>
          </p:nvPr>
        </p:nvGraphicFramePr>
        <p:xfrm>
          <a:off x="0" y="0"/>
          <a:ext cx="9144000" cy="3483787"/>
        </p:xfrm>
        <a:graphic>
          <a:graphicData uri="http://schemas.openxmlformats.org/presentationml/2006/ole">
            <mc:AlternateContent xmlns:mc="http://schemas.openxmlformats.org/markup-compatibility/2006">
              <mc:Choice xmlns:v="urn:schemas-microsoft-com:vml" Requires="v">
                <p:oleObj spid="_x0000_s1075" r:id="rId6" imgW="30476160" imgH="25828560" progId="">
                  <p:embed/>
                </p:oleObj>
              </mc:Choice>
              <mc:Fallback>
                <p:oleObj r:id="rId6" imgW="30476160" imgH="25828560" progId="">
                  <p:embed/>
                  <p:pic>
                    <p:nvPicPr>
                      <p:cNvPr id="5" name="Object 4"/>
                      <p:cNvPicPr/>
                      <p:nvPr/>
                    </p:nvPicPr>
                    <p:blipFill>
                      <a:blip r:embed="rId7"/>
                      <a:stretch>
                        <a:fillRect/>
                      </a:stretch>
                    </p:blipFill>
                    <p:spPr>
                      <a:xfrm>
                        <a:off x="0" y="0"/>
                        <a:ext cx="9144000" cy="3483787"/>
                      </a:xfrm>
                      <a:prstGeom prst="rect">
                        <a:avLst/>
                      </a:prstGeom>
                    </p:spPr>
                  </p:pic>
                </p:oleObj>
              </mc:Fallback>
            </mc:AlternateContent>
          </a:graphicData>
        </a:graphic>
      </p:graphicFrame>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83788"/>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Acousto-optic Modulators in Integrated Photonics</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Eric </a:t>
            </a:r>
            <a:r>
              <a:rPr lang="en-US" sz="1600" dirty="0" err="1">
                <a:solidFill>
                  <a:srgbClr val="A50021"/>
                </a:solidFill>
                <a:latin typeface="Arial" charset="0"/>
              </a:rPr>
              <a:t>Kittlaus</a:t>
            </a:r>
            <a:r>
              <a:rPr lang="en-US" sz="1600" dirty="0">
                <a:solidFill>
                  <a:srgbClr val="A50021"/>
                </a:solidFill>
                <a:latin typeface="Arial" charset="0"/>
              </a:rPr>
              <a:t> | PRD 2020</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3890</a:t>
            </a:r>
          </a:p>
          <a:p>
            <a:pPr>
              <a:spcBef>
                <a:spcPct val="0"/>
              </a:spcBef>
            </a:pPr>
            <a:r>
              <a:rPr lang="en-US" altLang="en-US" sz="1000" dirty="0">
                <a:latin typeface="Tahoma" panose="020B0604030504040204" pitchFamily="34" charset="0"/>
              </a:rPr>
              <a:t>Advisor:  Dr. </a:t>
            </a:r>
            <a:r>
              <a:rPr lang="en-US" altLang="en-US" sz="1000" dirty="0" err="1">
                <a:latin typeface="Tahoma" panose="020B0604030504040204" pitchFamily="34" charset="0"/>
              </a:rPr>
              <a:t>Siamak</a:t>
            </a:r>
            <a:r>
              <a:rPr lang="en-US" altLang="en-US" sz="1000" dirty="0">
                <a:latin typeface="Tahoma" panose="020B0604030504040204" pitchFamily="34" charset="0"/>
              </a:rPr>
              <a:t> </a:t>
            </a:r>
            <a:r>
              <a:rPr lang="en-US" altLang="en-US" sz="1000" dirty="0" err="1">
                <a:latin typeface="Tahoma" panose="020B0604030504040204" pitchFamily="34" charset="0"/>
              </a:rPr>
              <a:t>Forouhar</a:t>
            </a:r>
            <a:r>
              <a:rPr lang="en-US" altLang="en-US" sz="1000" dirty="0">
                <a:latin typeface="Tahoma" panose="020B0604030504040204" pitchFamily="34" charset="0"/>
              </a:rPr>
              <a:t> (3890)</a:t>
            </a:r>
          </a:p>
          <a:p>
            <a:pPr>
              <a:spcBef>
                <a:spcPct val="0"/>
              </a:spcBef>
            </a:pPr>
            <a:r>
              <a:rPr lang="en-US" altLang="en-US" sz="1000" dirty="0">
                <a:latin typeface="Tahoma" panose="020B0604030504040204" pitchFamily="34" charset="0"/>
              </a:rPr>
              <a:t>Postdoc Program: JPL</a:t>
            </a:r>
          </a:p>
        </p:txBody>
      </p:sp>
      <p:pic>
        <p:nvPicPr>
          <p:cNvPr id="4" name="Recorded Sound">
            <a:hlinkClick r:id="" action="ppaction://media"/>
            <a:extLst>
              <a:ext uri="{FF2B5EF4-FFF2-40B4-BE49-F238E27FC236}">
                <a16:creationId xmlns:a16="http://schemas.microsoft.com/office/drawing/2014/main" id="{A572B86C-C861-4AF9-8266-2B863EBC1ED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805332" y="60960"/>
            <a:ext cx="304800" cy="304800"/>
          </a:xfrm>
          <a:prstGeom prst="rect">
            <a:avLst/>
          </a:prstGeom>
        </p:spPr>
      </p:pic>
    </p:spTree>
    <p:extLst>
      <p:ext uri="{BB962C8B-B14F-4D97-AF65-F5344CB8AC3E}">
        <p14:creationId xmlns:p14="http://schemas.microsoft.com/office/powerpoint/2010/main" val="4163984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5695950" y="3305370"/>
            <a:ext cx="3138594" cy="1681812"/>
          </a:xfrm>
          <a:prstGeom prst="rect">
            <a:avLst/>
          </a:prstGeom>
        </p:spPr>
      </p:pic>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236426" y="733481"/>
            <a:ext cx="4954991" cy="3292621"/>
          </a:xfrm>
        </p:spPr>
        <p:txBody>
          <a:bodyPr/>
          <a:lstStyle/>
          <a:p>
            <a:endParaRPr lang="en-US" dirty="0"/>
          </a:p>
          <a:p>
            <a:pPr algn="just"/>
            <a:r>
              <a:rPr lang="en-US" sz="1100" b="1" dirty="0"/>
              <a:t>Light-sound interactions promise new capabilities for applications ranging from high-fidelity optical and microwave signal processing to quantum state control. However, many existing “acousto-optic” devices use non-standard materials and fabrication schemes that are incompatible with standard chip-based integrated photonic circuits.</a:t>
            </a:r>
          </a:p>
          <a:p>
            <a:pPr algn="just"/>
            <a:r>
              <a:rPr lang="en-US" u="sng" dirty="0"/>
              <a:t>In this work, we demonstrate the first practical acousto-optic devices in integrated silicon photonics.</a:t>
            </a:r>
            <a:r>
              <a:rPr lang="en-US" dirty="0"/>
              <a:t> Our platform harnesses </a:t>
            </a:r>
            <a:r>
              <a:rPr lang="en-US" dirty="0" err="1"/>
              <a:t>microfabricated</a:t>
            </a:r>
            <a:r>
              <a:rPr lang="en-US" dirty="0"/>
              <a:t> surface acoustic wave transducers operating at GHz frequencies to control the behavior of light in nanoscale silicon optical waveguides, enabling an array of operations including optical frequency-shifting, amplitude- and phase-modulation, and non-reciprocal signal routing. </a:t>
            </a:r>
          </a:p>
          <a:p>
            <a:pPr algn="just"/>
            <a:r>
              <a:rPr lang="en-US" dirty="0"/>
              <a:t>These new chip-based devices offer transformative improvements in size and power consumption as compared to conventional bulk acousto-optic devices, through an approach that is compatible with standard foundry fabrication and with existing silicon photonic device technologies. At the same time, our integrated platform enables new functionalities based on wavelength-scale geometric control. By bridging optical, mechanical, and electrical degrees of freedom, these high-performance acousto-optic modulators will enhance future instruments for optical sensing and spectroscopy, </a:t>
            </a:r>
            <a:r>
              <a:rPr lang="en-US" dirty="0" err="1"/>
              <a:t>lidar</a:t>
            </a:r>
            <a:r>
              <a:rPr lang="en-US" dirty="0"/>
              <a:t>, microwave signal generation, and optical communications.</a:t>
            </a:r>
          </a:p>
          <a:p>
            <a:endParaRPr lang="en-US" dirty="0"/>
          </a:p>
          <a:p>
            <a:endParaRPr lang="en-US" dirty="0"/>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220770" y="143237"/>
            <a:ext cx="8454602" cy="430183"/>
          </a:xfrm>
        </p:spPr>
        <p:txBody>
          <a:bodyPr/>
          <a:lstStyle/>
          <a:p>
            <a:r>
              <a:rPr lang="en-US" dirty="0"/>
              <a:t>Introduction</a:t>
            </a:r>
          </a:p>
        </p:txBody>
      </p:sp>
      <p:cxnSp>
        <p:nvCxnSpPr>
          <p:cNvPr id="25" name="Straight Arrow Connector 24"/>
          <p:cNvCxnSpPr/>
          <p:nvPr/>
        </p:nvCxnSpPr>
        <p:spPr>
          <a:xfrm flipH="1">
            <a:off x="7487583" y="3145710"/>
            <a:ext cx="199791" cy="219226"/>
          </a:xfrm>
          <a:prstGeom prst="straightConnector1">
            <a:avLst/>
          </a:prstGeom>
          <a:noFill/>
          <a:ln w="28575" cap="flat" cmpd="sng" algn="ctr">
            <a:solidFill>
              <a:srgbClr val="6076B4">
                <a:shade val="95000"/>
                <a:satMod val="105000"/>
              </a:srgbClr>
            </a:solidFill>
            <a:prstDash val="solid"/>
            <a:tailEnd type="triangle"/>
          </a:ln>
          <a:effectLst/>
        </p:spPr>
      </p:cxnSp>
      <p:sp>
        <p:nvSpPr>
          <p:cNvPr id="26" name="TextBox 25"/>
          <p:cNvSpPr txBox="1"/>
          <p:nvPr/>
        </p:nvSpPr>
        <p:spPr>
          <a:xfrm>
            <a:off x="7472486" y="2938611"/>
            <a:ext cx="510241" cy="215191"/>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rPr>
              <a:t>Crystal</a:t>
            </a:r>
          </a:p>
        </p:txBody>
      </p:sp>
      <p:cxnSp>
        <p:nvCxnSpPr>
          <p:cNvPr id="27" name="Straight Connector 26"/>
          <p:cNvCxnSpPr/>
          <p:nvPr/>
        </p:nvCxnSpPr>
        <p:spPr>
          <a:xfrm>
            <a:off x="5656161" y="3727995"/>
            <a:ext cx="3105092" cy="682826"/>
          </a:xfrm>
          <a:prstGeom prst="line">
            <a:avLst/>
          </a:prstGeom>
          <a:noFill/>
          <a:ln w="50800" cap="flat" cmpd="sng" algn="ctr">
            <a:solidFill>
              <a:srgbClr val="FF0000">
                <a:alpha val="30000"/>
              </a:srgbClr>
            </a:solidFill>
            <a:prstDash val="solid"/>
          </a:ln>
          <a:effectLst/>
        </p:spPr>
      </p:cxnSp>
      <p:cxnSp>
        <p:nvCxnSpPr>
          <p:cNvPr id="28" name="Straight Connector 27"/>
          <p:cNvCxnSpPr/>
          <p:nvPr/>
        </p:nvCxnSpPr>
        <p:spPr>
          <a:xfrm flipH="1">
            <a:off x="7315452" y="3778149"/>
            <a:ext cx="1451262" cy="325287"/>
          </a:xfrm>
          <a:prstGeom prst="line">
            <a:avLst/>
          </a:prstGeom>
          <a:noFill/>
          <a:ln w="50800" cap="flat" cmpd="sng" algn="ctr">
            <a:solidFill>
              <a:srgbClr val="92FF01">
                <a:alpha val="29804"/>
              </a:srgbClr>
            </a:solidFill>
            <a:prstDash val="solid"/>
          </a:ln>
          <a:effectLst/>
        </p:spPr>
      </p:cxnSp>
      <p:sp>
        <p:nvSpPr>
          <p:cNvPr id="29" name="TextBox 28"/>
          <p:cNvSpPr txBox="1"/>
          <p:nvPr/>
        </p:nvSpPr>
        <p:spPr>
          <a:xfrm>
            <a:off x="5956430" y="4635985"/>
            <a:ext cx="812023" cy="223444"/>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sz="1000" kern="0" dirty="0">
                <a:solidFill>
                  <a:prstClr val="black"/>
                </a:solidFill>
              </a:rPr>
              <a:t>Elastic wave</a:t>
            </a:r>
            <a:endParaRPr kumimoji="0" lang="en-US" sz="1000" b="0" i="0" u="none" strike="noStrike" kern="0" cap="none" spc="0" normalizeH="0" baseline="0" noProof="0" dirty="0">
              <a:ln>
                <a:noFill/>
              </a:ln>
              <a:solidFill>
                <a:prstClr val="black"/>
              </a:solidFill>
              <a:effectLst/>
              <a:uLnTx/>
              <a:uFillTx/>
            </a:endParaRPr>
          </a:p>
        </p:txBody>
      </p:sp>
      <p:sp>
        <p:nvSpPr>
          <p:cNvPr id="31" name="TextBox 30"/>
          <p:cNvSpPr txBox="1"/>
          <p:nvPr/>
        </p:nvSpPr>
        <p:spPr>
          <a:xfrm rot="744098">
            <a:off x="5739167" y="3626482"/>
            <a:ext cx="854209" cy="223444"/>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sz="1000" kern="0" dirty="0">
                <a:solidFill>
                  <a:prstClr val="black"/>
                </a:solidFill>
              </a:rPr>
              <a:t>Incident Light</a:t>
            </a:r>
            <a:endParaRPr kumimoji="0" lang="en-US" sz="1000" b="0" i="0" u="none" strike="noStrike" kern="0" cap="none" spc="0" normalizeH="0" baseline="0" noProof="0" dirty="0">
              <a:ln>
                <a:noFill/>
              </a:ln>
              <a:solidFill>
                <a:prstClr val="black"/>
              </a:solidFill>
              <a:effectLst/>
              <a:uLnTx/>
              <a:uFillTx/>
            </a:endParaRPr>
          </a:p>
        </p:txBody>
      </p:sp>
      <p:sp>
        <p:nvSpPr>
          <p:cNvPr id="32" name="TextBox 31"/>
          <p:cNvSpPr txBox="1"/>
          <p:nvPr/>
        </p:nvSpPr>
        <p:spPr>
          <a:xfrm rot="20811942">
            <a:off x="7747435" y="3675135"/>
            <a:ext cx="945857" cy="223444"/>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sz="1000" kern="0" dirty="0">
                <a:solidFill>
                  <a:prstClr val="black"/>
                </a:solidFill>
              </a:rPr>
              <a:t>Diffracted Light</a:t>
            </a:r>
            <a:endParaRPr kumimoji="0" lang="en-US" sz="1000" b="0" i="0" u="none" strike="noStrike" kern="0" cap="none" spc="0" normalizeH="0" baseline="0" noProof="0" dirty="0">
              <a:ln>
                <a:noFill/>
              </a:ln>
              <a:solidFill>
                <a:prstClr val="black"/>
              </a:solidFill>
              <a:effectLst/>
              <a:uLnTx/>
              <a:uFillTx/>
            </a:endParaRPr>
          </a:p>
        </p:txBody>
      </p:sp>
      <p:sp>
        <p:nvSpPr>
          <p:cNvPr id="33" name="Rectangle 32"/>
          <p:cNvSpPr/>
          <p:nvPr/>
        </p:nvSpPr>
        <p:spPr>
          <a:xfrm>
            <a:off x="5553738" y="1891544"/>
            <a:ext cx="3339614" cy="1107996"/>
          </a:xfrm>
          <a:prstGeom prst="rect">
            <a:avLst/>
          </a:prstGeom>
        </p:spPr>
        <p:txBody>
          <a:bodyPr wrap="square">
            <a:spAutoFit/>
          </a:bodyPr>
          <a:lstStyle/>
          <a:p>
            <a:r>
              <a:rPr lang="en-US" sz="1100" b="1" u="sng" dirty="0">
                <a:latin typeface="Arial" panose="020B0604020202020204" pitchFamily="34" charset="0"/>
                <a:cs typeface="Arial" panose="020B0604020202020204" pitchFamily="34" charset="0"/>
              </a:rPr>
              <a:t>Diagram of a typical acousto-optic modulator:</a:t>
            </a:r>
            <a:r>
              <a:rPr lang="en-US" sz="1100" dirty="0">
                <a:latin typeface="Arial" panose="020B0604020202020204" pitchFamily="34" charset="0"/>
                <a:cs typeface="Arial" panose="020B0604020202020204" pitchFamily="34" charset="0"/>
              </a:rPr>
              <a:t> An incident electrical (RF) signal drives an elastic wave in a piezoelectric crystal. Light diffracts and frequency-shifts off of this acoustic grating. By controlling the input electrical signal, we directly control the output optical waveform.</a:t>
            </a:r>
          </a:p>
        </p:txBody>
      </p:sp>
      <p:sp>
        <p:nvSpPr>
          <p:cNvPr id="15" name="Rectangle 14"/>
          <p:cNvSpPr/>
          <p:nvPr/>
        </p:nvSpPr>
        <p:spPr>
          <a:xfrm>
            <a:off x="5580802" y="189657"/>
            <a:ext cx="3260885" cy="769441"/>
          </a:xfrm>
          <a:prstGeom prst="rect">
            <a:avLst/>
          </a:prstGeom>
        </p:spPr>
        <p:txBody>
          <a:bodyPr wrap="square">
            <a:spAutoFit/>
          </a:bodyPr>
          <a:lstStyle/>
          <a:p>
            <a:r>
              <a:rPr lang="en-US" sz="1100" b="1" u="sng" dirty="0">
                <a:latin typeface="Arial" panose="020B0604020202020204" pitchFamily="34" charset="0"/>
                <a:cs typeface="Arial" panose="020B0604020202020204" pitchFamily="34" charset="0"/>
              </a:rPr>
              <a:t>Light-sound coupling:</a:t>
            </a:r>
            <a:r>
              <a:rPr lang="en-US" sz="1100" dirty="0">
                <a:latin typeface="Arial" panose="020B0604020202020204" pitchFamily="34" charset="0"/>
                <a:cs typeface="Arial" panose="020B0604020202020204" pitchFamily="34" charset="0"/>
              </a:rPr>
              <a:t> Traveling </a:t>
            </a:r>
            <a:r>
              <a:rPr lang="en-US" sz="1100" dirty="0" err="1">
                <a:latin typeface="Arial" panose="020B0604020202020204" pitchFamily="34" charset="0"/>
                <a:cs typeface="Arial" panose="020B0604020202020204" pitchFamily="34" charset="0"/>
              </a:rPr>
              <a:t>hypersound</a:t>
            </a:r>
            <a:r>
              <a:rPr lang="en-US" sz="1100" dirty="0">
                <a:latin typeface="Arial" panose="020B0604020202020204" pitchFamily="34" charset="0"/>
                <a:cs typeface="Arial" panose="020B0604020202020204" pitchFamily="34" charset="0"/>
              </a:rPr>
              <a:t> waves change the local density and refractive index of a solid medium, permitting interactions with incident light waves. </a:t>
            </a:r>
          </a:p>
        </p:txBody>
      </p:sp>
      <p:grpSp>
        <p:nvGrpSpPr>
          <p:cNvPr id="7" name="Group 6"/>
          <p:cNvGrpSpPr/>
          <p:nvPr/>
        </p:nvGrpSpPr>
        <p:grpSpPr>
          <a:xfrm>
            <a:off x="5878550" y="1015861"/>
            <a:ext cx="1673848" cy="758574"/>
            <a:chOff x="6355051" y="1023178"/>
            <a:chExt cx="1506753" cy="682848"/>
          </a:xfrm>
        </p:grpSpPr>
        <p:pic>
          <p:nvPicPr>
            <p:cNvPr id="16" name="Picture 15">
              <a:extLst>
                <a:ext uri="{FF2B5EF4-FFF2-40B4-BE49-F238E27FC236}">
                  <a16:creationId xmlns:a16="http://schemas.microsoft.com/office/drawing/2014/main" id="{6A12AF9E-60BD-4A1D-8AB0-96FA9D0303B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8000"/>
                      </a14:imgEffect>
                    </a14:imgLayer>
                  </a14:imgProps>
                </a:ext>
              </a:extLst>
            </a:blip>
            <a:stretch>
              <a:fillRect/>
            </a:stretch>
          </p:blipFill>
          <p:spPr>
            <a:xfrm>
              <a:off x="7201381" y="1023178"/>
              <a:ext cx="612044" cy="682848"/>
            </a:xfrm>
            <a:prstGeom prst="rect">
              <a:avLst/>
            </a:prstGeom>
          </p:spPr>
        </p:pic>
        <p:grpSp>
          <p:nvGrpSpPr>
            <p:cNvPr id="6" name="Group 5"/>
            <p:cNvGrpSpPr/>
            <p:nvPr/>
          </p:nvGrpSpPr>
          <p:grpSpPr>
            <a:xfrm>
              <a:off x="6441099" y="1261433"/>
              <a:ext cx="703674" cy="214577"/>
              <a:chOff x="6372225" y="1355887"/>
              <a:chExt cx="703674" cy="214577"/>
            </a:xfrm>
          </p:grpSpPr>
          <p:cxnSp>
            <p:nvCxnSpPr>
              <p:cNvPr id="17" name="Straight Arrow Connector 16"/>
              <p:cNvCxnSpPr/>
              <p:nvPr/>
            </p:nvCxnSpPr>
            <p:spPr>
              <a:xfrm>
                <a:off x="6372225" y="1355887"/>
                <a:ext cx="609257" cy="1"/>
              </a:xfrm>
              <a:prstGeom prst="straightConnector1">
                <a:avLst/>
              </a:prstGeom>
              <a:ln w="28575">
                <a:solidFill>
                  <a:srgbClr val="0000FF"/>
                </a:solidFill>
                <a:tailEnd type="triangle"/>
              </a:ln>
            </p:spPr>
            <p:style>
              <a:lnRef idx="1">
                <a:schemeClr val="dk1"/>
              </a:lnRef>
              <a:fillRef idx="0">
                <a:schemeClr val="dk1"/>
              </a:fillRef>
              <a:effectRef idx="0">
                <a:schemeClr val="dk1"/>
              </a:effectRef>
              <a:fontRef idx="minor">
                <a:schemeClr val="tx1"/>
              </a:fontRef>
            </p:style>
          </p:cxnSp>
          <p:grpSp>
            <p:nvGrpSpPr>
              <p:cNvPr id="18" name="Group 17"/>
              <p:cNvGrpSpPr/>
              <p:nvPr/>
            </p:nvGrpSpPr>
            <p:grpSpPr>
              <a:xfrm>
                <a:off x="6372225" y="1357852"/>
                <a:ext cx="703674" cy="212612"/>
                <a:chOff x="2614175" y="5100115"/>
                <a:chExt cx="2046487" cy="310001"/>
              </a:xfrm>
            </p:grpSpPr>
            <p:cxnSp>
              <p:nvCxnSpPr>
                <p:cNvPr id="19" name="Straight Arrow Connector 18"/>
                <p:cNvCxnSpPr/>
                <p:nvPr/>
              </p:nvCxnSpPr>
              <p:spPr>
                <a:xfrm flipH="1">
                  <a:off x="2614175" y="5410116"/>
                  <a:ext cx="1771898"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0" name="Arc 19"/>
                <p:cNvSpPr/>
                <p:nvPr/>
              </p:nvSpPr>
              <p:spPr>
                <a:xfrm>
                  <a:off x="4127262" y="5100115"/>
                  <a:ext cx="533400" cy="304799"/>
                </a:xfrm>
                <a:prstGeom prst="arc">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sz="2000">
                    <a:solidFill>
                      <a:prstClr val="black"/>
                    </a:solidFill>
                  </a:endParaRPr>
                </a:p>
              </p:txBody>
            </p:sp>
            <p:sp>
              <p:nvSpPr>
                <p:cNvPr id="21" name="Arc 20"/>
                <p:cNvSpPr/>
                <p:nvPr/>
              </p:nvSpPr>
              <p:spPr>
                <a:xfrm rot="21323583">
                  <a:off x="4126180" y="5104523"/>
                  <a:ext cx="533400" cy="304800"/>
                </a:xfrm>
                <a:prstGeom prst="arc">
                  <a:avLst>
                    <a:gd name="adj1" fmla="val 74252"/>
                    <a:gd name="adj2" fmla="val 600254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sz="2000">
                    <a:solidFill>
                      <a:prstClr val="black"/>
                    </a:solidFill>
                  </a:endParaRPr>
                </a:p>
              </p:txBody>
            </p:sp>
          </p:grpSp>
        </p:grpSp>
        <p:sp>
          <p:nvSpPr>
            <p:cNvPr id="9" name="TextBox 8"/>
            <p:cNvSpPr txBox="1"/>
            <p:nvPr/>
          </p:nvSpPr>
          <p:spPr>
            <a:xfrm>
              <a:off x="7160971" y="1462365"/>
              <a:ext cx="700833" cy="215444"/>
            </a:xfrm>
            <a:prstGeom prst="rect">
              <a:avLst/>
            </a:prstGeom>
            <a:noFill/>
          </p:spPr>
          <p:txBody>
            <a:bodyPr wrap="none" rtlCol="0">
              <a:spAutoFit/>
            </a:bodyPr>
            <a:lstStyle/>
            <a:p>
              <a:r>
                <a:rPr lang="en-US" sz="900" b="1" dirty="0">
                  <a:solidFill>
                    <a:srgbClr val="00B050"/>
                  </a:solidFill>
                </a:rPr>
                <a:t>Sound wave</a:t>
              </a:r>
            </a:p>
          </p:txBody>
        </p:sp>
        <p:sp>
          <p:nvSpPr>
            <p:cNvPr id="34" name="TextBox 33"/>
            <p:cNvSpPr txBox="1"/>
            <p:nvPr/>
          </p:nvSpPr>
          <p:spPr>
            <a:xfrm>
              <a:off x="6355051" y="1042929"/>
              <a:ext cx="742511" cy="215444"/>
            </a:xfrm>
            <a:prstGeom prst="rect">
              <a:avLst/>
            </a:prstGeom>
            <a:noFill/>
          </p:spPr>
          <p:txBody>
            <a:bodyPr wrap="none" rtlCol="0">
              <a:spAutoFit/>
            </a:bodyPr>
            <a:lstStyle/>
            <a:p>
              <a:r>
                <a:rPr lang="en-US" sz="900" b="1" dirty="0">
                  <a:solidFill>
                    <a:srgbClr val="0000FF"/>
                  </a:solidFill>
                </a:rPr>
                <a:t>Incident light</a:t>
              </a:r>
            </a:p>
          </p:txBody>
        </p:sp>
        <p:sp>
          <p:nvSpPr>
            <p:cNvPr id="35" name="TextBox 34"/>
            <p:cNvSpPr txBox="1"/>
            <p:nvPr/>
          </p:nvSpPr>
          <p:spPr>
            <a:xfrm>
              <a:off x="6355051" y="1462365"/>
              <a:ext cx="798617" cy="215444"/>
            </a:xfrm>
            <a:prstGeom prst="rect">
              <a:avLst/>
            </a:prstGeom>
            <a:noFill/>
          </p:spPr>
          <p:txBody>
            <a:bodyPr wrap="none" rtlCol="0">
              <a:spAutoFit/>
            </a:bodyPr>
            <a:lstStyle/>
            <a:p>
              <a:r>
                <a:rPr lang="en-US" sz="900" b="1" dirty="0">
                  <a:solidFill>
                    <a:srgbClr val="FF0000"/>
                  </a:solidFill>
                </a:rPr>
                <a:t>Reflected light</a:t>
              </a:r>
            </a:p>
          </p:txBody>
        </p:sp>
      </p:grpSp>
      <p:sp>
        <p:nvSpPr>
          <p:cNvPr id="36" name="Rectangle 35"/>
          <p:cNvSpPr/>
          <p:nvPr/>
        </p:nvSpPr>
        <p:spPr>
          <a:xfrm>
            <a:off x="236426" y="604803"/>
            <a:ext cx="5002523" cy="369332"/>
          </a:xfrm>
          <a:prstGeom prst="rect">
            <a:avLst/>
          </a:prstGeom>
        </p:spPr>
        <p:txBody>
          <a:bodyPr wrap="none">
            <a:spAutoFit/>
          </a:bodyPr>
          <a:lstStyle/>
          <a:p>
            <a:r>
              <a:rPr lang="en-US" b="1" u="sng" dirty="0">
                <a:solidFill>
                  <a:srgbClr val="990000"/>
                </a:solidFill>
              </a:rPr>
              <a:t>Abstract                                                                            </a:t>
            </a:r>
          </a:p>
        </p:txBody>
      </p:sp>
      <mc:AlternateContent xmlns:mc="http://schemas.openxmlformats.org/markup-compatibility/2006" xmlns:a14="http://schemas.microsoft.com/office/drawing/2010/main">
        <mc:Choice Requires="a14">
          <p:sp>
            <p:nvSpPr>
              <p:cNvPr id="8" name="TextBox 7"/>
              <p:cNvSpPr txBox="1"/>
              <p:nvPr/>
            </p:nvSpPr>
            <p:spPr>
              <a:xfrm rot="539215">
                <a:off x="5849791" y="3796751"/>
                <a:ext cx="267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𝜔</m:t>
                          </m:r>
                        </m:e>
                        <m:sub>
                          <m:r>
                            <a:rPr lang="en-US" sz="1200" b="0" i="1" smtClean="0">
                              <a:latin typeface="Cambria Math" panose="02040503050406030204" pitchFamily="18" charset="0"/>
                            </a:rPr>
                            <m:t>𝑙</m:t>
                          </m:r>
                        </m:sub>
                      </m:sSub>
                    </m:oMath>
                  </m:oMathPara>
                </a14:m>
                <a:endParaRPr lang="en-US" sz="1200" b="0" dirty="0"/>
              </a:p>
              <a:p>
                <a:endParaRPr lang="en-US" sz="1200" dirty="0"/>
              </a:p>
            </p:txBody>
          </p:sp>
        </mc:Choice>
        <mc:Fallback xmlns="">
          <p:sp>
            <p:nvSpPr>
              <p:cNvPr id="8" name="TextBox 7"/>
              <p:cNvSpPr txBox="1">
                <a:spLocks noRot="1" noChangeAspect="1" noMove="1" noResize="1" noEditPoints="1" noAdjustHandles="1" noChangeArrowheads="1" noChangeShapeType="1" noTextEdit="1"/>
              </p:cNvSpPr>
              <p:nvPr/>
            </p:nvSpPr>
            <p:spPr>
              <a:xfrm rot="539215">
                <a:off x="5849791" y="3796751"/>
                <a:ext cx="267189"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7236641" y="4784438"/>
                <a:ext cx="28854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b="0" i="0" smtClean="0">
                              <a:latin typeface="Cambria Math" panose="02040503050406030204" pitchFamily="18" charset="0"/>
                            </a:rPr>
                            <m:t>Ω</m:t>
                          </m:r>
                        </m:e>
                        <m:sub>
                          <m:r>
                            <m:rPr>
                              <m:sty m:val="p"/>
                            </m:rPr>
                            <a:rPr lang="en-US" sz="1200" b="0" i="0" smtClean="0">
                              <a:latin typeface="Cambria Math" panose="02040503050406030204" pitchFamily="18" charset="0"/>
                            </a:rPr>
                            <m:t>RF</m:t>
                          </m:r>
                        </m:sub>
                      </m:sSub>
                    </m:oMath>
                  </m:oMathPara>
                </a14:m>
                <a:endParaRPr lang="en-US" sz="1200" dirty="0"/>
              </a:p>
            </p:txBody>
          </p:sp>
        </mc:Choice>
        <mc:Fallback xmlns="">
          <p:sp>
            <p:nvSpPr>
              <p:cNvPr id="37" name="TextBox 36"/>
              <p:cNvSpPr txBox="1">
                <a:spLocks noRot="1" noChangeAspect="1" noMove="1" noResize="1" noEditPoints="1" noAdjustHandles="1" noChangeArrowheads="1" noChangeShapeType="1" noTextEdit="1"/>
              </p:cNvSpPr>
              <p:nvPr/>
            </p:nvSpPr>
            <p:spPr>
              <a:xfrm>
                <a:off x="7236641" y="4784438"/>
                <a:ext cx="288541" cy="184666"/>
              </a:xfrm>
              <a:prstGeom prst="rect">
                <a:avLst/>
              </a:prstGeom>
              <a:blipFill>
                <a:blip r:embed="rId9"/>
                <a:stretch>
                  <a:fillRect l="-12766" r="-6383"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rot="20821381">
                <a:off x="8304622" y="3804769"/>
                <a:ext cx="634854" cy="369332"/>
              </a:xfrm>
              <a:prstGeom prst="rect">
                <a:avLst/>
              </a:prstGeom>
              <a:noFill/>
            </p:spPr>
            <p:txBody>
              <a:bodyPr wrap="none" lIns="0" tIns="0" rIns="0" bIns="0" rtlCol="0">
                <a:spAutoFit/>
              </a:bodyPr>
              <a:lstStyle/>
              <a:p>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𝜔</m:t>
                        </m:r>
                      </m:e>
                      <m:sub>
                        <m:r>
                          <a:rPr lang="en-US" sz="1200" b="0" i="1" smtClean="0">
                            <a:latin typeface="Cambria Math" panose="02040503050406030204" pitchFamily="18" charset="0"/>
                          </a:rPr>
                          <m:t>𝑙</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m:rPr>
                            <m:sty m:val="p"/>
                          </m:rPr>
                          <a:rPr lang="en-US" sz="1200" b="0" i="0" smtClean="0">
                            <a:latin typeface="Cambria Math" panose="02040503050406030204" pitchFamily="18" charset="0"/>
                          </a:rPr>
                          <m:t>Ω</m:t>
                        </m:r>
                      </m:e>
                      <m:sub>
                        <m:r>
                          <m:rPr>
                            <m:sty m:val="p"/>
                          </m:rPr>
                          <a:rPr lang="en-US" sz="1200" b="0" i="0" smtClean="0">
                            <a:latin typeface="Cambria Math" panose="02040503050406030204" pitchFamily="18" charset="0"/>
                          </a:rPr>
                          <m:t>RF</m:t>
                        </m:r>
                      </m:sub>
                    </m:sSub>
                  </m:oMath>
                </a14:m>
                <a:r>
                  <a:rPr lang="en-US" sz="1200" b="0" dirty="0"/>
                  <a:t> </a:t>
                </a:r>
              </a:p>
              <a:p>
                <a:endParaRPr lang="en-US" sz="1200" dirty="0"/>
              </a:p>
            </p:txBody>
          </p:sp>
        </mc:Choice>
        <mc:Fallback xmlns="">
          <p:sp>
            <p:nvSpPr>
              <p:cNvPr id="38" name="TextBox 37"/>
              <p:cNvSpPr txBox="1">
                <a:spLocks noRot="1" noChangeAspect="1" noMove="1" noResize="1" noEditPoints="1" noAdjustHandles="1" noChangeArrowheads="1" noChangeShapeType="1" noTextEdit="1"/>
              </p:cNvSpPr>
              <p:nvPr/>
            </p:nvSpPr>
            <p:spPr>
              <a:xfrm rot="20821381">
                <a:off x="8304622" y="3804769"/>
                <a:ext cx="634854" cy="369332"/>
              </a:xfrm>
              <a:prstGeom prst="rect">
                <a:avLst/>
              </a:prstGeom>
              <a:blipFill>
                <a:blip r:embed="rId10"/>
                <a:stretch>
                  <a:fillRect l="-344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83846B0-8B61-4834-AB26-D85AA961CE17}"/>
              </a:ext>
            </a:extLst>
          </p:cNvPr>
          <p:cNvSpPr txBox="1"/>
          <p:nvPr/>
        </p:nvSpPr>
        <p:spPr>
          <a:xfrm>
            <a:off x="7557626" y="1122648"/>
            <a:ext cx="1447208" cy="507831"/>
          </a:xfrm>
          <a:prstGeom prst="rect">
            <a:avLst/>
          </a:prstGeom>
          <a:noFill/>
        </p:spPr>
        <p:txBody>
          <a:bodyPr wrap="square" rtlCol="0">
            <a:spAutoFit/>
          </a:bodyPr>
          <a:lstStyle/>
          <a:p>
            <a:r>
              <a:rPr lang="en-US" sz="900" dirty="0"/>
              <a:t>Light is Bragg-reflected and Doppler-shifted by a travelling elastic wave</a:t>
            </a:r>
          </a:p>
        </p:txBody>
      </p:sp>
      <p:pic>
        <p:nvPicPr>
          <p:cNvPr id="10" name="Recorded Sound">
            <a:hlinkClick r:id="" action="ppaction://media"/>
            <a:extLst>
              <a:ext uri="{FF2B5EF4-FFF2-40B4-BE49-F238E27FC236}">
                <a16:creationId xmlns:a16="http://schemas.microsoft.com/office/drawing/2014/main" id="{D65C5BE6-7579-45DD-9EFF-9869D914927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70830" y="53528"/>
            <a:ext cx="304800" cy="304800"/>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2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44D33C2-CE7F-5C4D-9F49-77092C449ABE}"/>
              </a:ext>
            </a:extLst>
          </p:cNvPr>
          <p:cNvSpPr txBox="1">
            <a:spLocks/>
          </p:cNvSpPr>
          <p:nvPr/>
        </p:nvSpPr>
        <p:spPr>
          <a:xfrm>
            <a:off x="236425" y="143237"/>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Problem Description</a:t>
            </a:r>
          </a:p>
        </p:txBody>
      </p:sp>
      <p:sp>
        <p:nvSpPr>
          <p:cNvPr id="16" name="Rectangle 15"/>
          <p:cNvSpPr/>
          <p:nvPr/>
        </p:nvSpPr>
        <p:spPr>
          <a:xfrm>
            <a:off x="332415" y="1006126"/>
            <a:ext cx="4016073" cy="2000548"/>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Acousto-optic devices are widely used for:</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Frequency and amplitude control of light waves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Beam-steering and pulse picking</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Signal processing and lock-in detection</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 far, </a:t>
            </a:r>
            <a:r>
              <a:rPr lang="en-US" sz="1200" dirty="0" err="1">
                <a:latin typeface="Arial" panose="020B0604020202020204" pitchFamily="34" charset="0"/>
                <a:cs typeface="Arial" panose="020B0604020202020204" pitchFamily="34" charset="0"/>
              </a:rPr>
              <a:t>acousto</a:t>
            </a:r>
            <a:r>
              <a:rPr lang="en-US" sz="1200" dirty="0">
                <a:latin typeface="Arial" panose="020B0604020202020204" pitchFamily="34" charset="0"/>
                <a:cs typeface="Arial" panose="020B0604020202020204" pitchFamily="34" charset="0"/>
              </a:rPr>
              <a:t>-optics has remained relatively unexplored in chip-based photonic circuits. Our goal is  to develop practical acousto-optic devices in silicon photonics—the leading platform for integrated optics.</a:t>
            </a:r>
          </a:p>
          <a:p>
            <a:endParaRPr lang="en-US" sz="1600" dirty="0">
              <a:latin typeface="Arial" panose="020B0604020202020204" pitchFamily="34" charset="0"/>
              <a:cs typeface="Arial" panose="020B0604020202020204" pitchFamily="34" charset="0"/>
            </a:endParaRPr>
          </a:p>
        </p:txBody>
      </p:sp>
      <p:sp>
        <p:nvSpPr>
          <p:cNvPr id="18" name="Rectangle 17"/>
          <p:cNvSpPr/>
          <p:nvPr/>
        </p:nvSpPr>
        <p:spPr>
          <a:xfrm>
            <a:off x="236425" y="668585"/>
            <a:ext cx="4217308" cy="369332"/>
          </a:xfrm>
          <a:prstGeom prst="rect">
            <a:avLst/>
          </a:prstGeom>
        </p:spPr>
        <p:txBody>
          <a:bodyPr wrap="none">
            <a:spAutoFit/>
          </a:bodyPr>
          <a:lstStyle/>
          <a:p>
            <a:r>
              <a:rPr lang="en-US" b="1" u="sng" dirty="0">
                <a:solidFill>
                  <a:srgbClr val="990000"/>
                </a:solidFill>
              </a:rPr>
              <a:t>Context:                                                            </a:t>
            </a:r>
          </a:p>
        </p:txBody>
      </p:sp>
      <p:sp>
        <p:nvSpPr>
          <p:cNvPr id="19" name="Rectangle 18"/>
          <p:cNvSpPr/>
          <p:nvPr/>
        </p:nvSpPr>
        <p:spPr>
          <a:xfrm>
            <a:off x="261171" y="2854429"/>
            <a:ext cx="4283096" cy="369332"/>
          </a:xfrm>
          <a:prstGeom prst="rect">
            <a:avLst/>
          </a:prstGeom>
        </p:spPr>
        <p:txBody>
          <a:bodyPr wrap="none">
            <a:spAutoFit/>
          </a:bodyPr>
          <a:lstStyle/>
          <a:p>
            <a:r>
              <a:rPr lang="en-US" b="1" u="sng" dirty="0">
                <a:solidFill>
                  <a:srgbClr val="990000"/>
                </a:solidFill>
              </a:rPr>
              <a:t>Why this topic interests me:                        </a:t>
            </a:r>
          </a:p>
        </p:txBody>
      </p:sp>
      <p:sp>
        <p:nvSpPr>
          <p:cNvPr id="20" name="Rectangle 19"/>
          <p:cNvSpPr/>
          <p:nvPr/>
        </p:nvSpPr>
        <p:spPr>
          <a:xfrm>
            <a:off x="332414" y="3252439"/>
            <a:ext cx="4189209" cy="1938992"/>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I have previously worked on the development of chip-based signal processing using optically-driven acoustic waves. However, to produce acoustic waves using nonlinear optics is extremely inefficient and costly, so I wanted to find a way to harness these types of interactions with direct electrical driving. One goal of my Postdoctoral appointment at JPL’s </a:t>
            </a:r>
            <a:r>
              <a:rPr lang="en-US" sz="1200" dirty="0" err="1">
                <a:latin typeface="Arial" panose="020B0604020202020204" pitchFamily="34" charset="0"/>
                <a:cs typeface="Arial" panose="020B0604020202020204" pitchFamily="34" charset="0"/>
              </a:rPr>
              <a:t>Microdevices</a:t>
            </a:r>
            <a:r>
              <a:rPr lang="en-US" sz="1200" dirty="0">
                <a:latin typeface="Arial" panose="020B0604020202020204" pitchFamily="34" charset="0"/>
                <a:cs typeface="Arial" panose="020B0604020202020204" pitchFamily="34" charset="0"/>
              </a:rPr>
              <a:t> Laboratory (MDL) was to leverage the MDL’s processing capabilities to develop a new chip-scale platform for electrically-controlled acousto-optic devices. </a:t>
            </a:r>
          </a:p>
          <a:p>
            <a:pPr algn="just"/>
            <a:endParaRPr lang="en-US" sz="1200" dirty="0">
              <a:latin typeface="Arial" panose="020B0604020202020204" pitchFamily="34" charset="0"/>
              <a:cs typeface="Arial" panose="020B0604020202020204" pitchFamily="34" charset="0"/>
            </a:endParaRPr>
          </a:p>
        </p:txBody>
      </p:sp>
      <p:grpSp>
        <p:nvGrpSpPr>
          <p:cNvPr id="21" name="Group 20"/>
          <p:cNvGrpSpPr/>
          <p:nvPr/>
        </p:nvGrpSpPr>
        <p:grpSpPr>
          <a:xfrm>
            <a:off x="4396455" y="885316"/>
            <a:ext cx="1974727" cy="1226016"/>
            <a:chOff x="6864131" y="1113335"/>
            <a:chExt cx="1974727" cy="1226016"/>
          </a:xfrm>
        </p:grpSpPr>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21709" t="5390" r="25771" b="8736"/>
            <a:stretch/>
          </p:blipFill>
          <p:spPr>
            <a:xfrm>
              <a:off x="6864131" y="1113335"/>
              <a:ext cx="1914125" cy="1179100"/>
            </a:xfrm>
            <a:prstGeom prst="rect">
              <a:avLst/>
            </a:prstGeom>
          </p:spPr>
        </p:pic>
        <p:sp>
          <p:nvSpPr>
            <p:cNvPr id="23" name="Rectangle 22"/>
            <p:cNvSpPr/>
            <p:nvPr/>
          </p:nvSpPr>
          <p:spPr>
            <a:xfrm>
              <a:off x="7623461" y="2077741"/>
              <a:ext cx="1215397" cy="261610"/>
            </a:xfrm>
            <a:prstGeom prst="rect">
              <a:avLst/>
            </a:prstGeom>
          </p:spPr>
          <p:txBody>
            <a:bodyPr wrap="none">
              <a:spAutoFit/>
            </a:bodyPr>
            <a:lstStyle/>
            <a:p>
              <a:r>
                <a:rPr lang="en-US" sz="1100" dirty="0">
                  <a:solidFill>
                    <a:schemeClr val="tx1">
                      <a:lumMod val="50000"/>
                      <a:lumOff val="50000"/>
                    </a:schemeClr>
                  </a:solidFill>
                </a:rPr>
                <a:t>Gooch &amp; </a:t>
              </a:r>
              <a:r>
                <a:rPr lang="en-US" sz="1100" dirty="0" err="1">
                  <a:solidFill>
                    <a:schemeClr val="tx1">
                      <a:lumMod val="50000"/>
                      <a:lumOff val="50000"/>
                    </a:schemeClr>
                  </a:solidFill>
                </a:rPr>
                <a:t>Housego</a:t>
              </a:r>
              <a:endParaRPr lang="en-US" sz="1100" dirty="0">
                <a:solidFill>
                  <a:schemeClr val="tx1">
                    <a:lumMod val="50000"/>
                    <a:lumOff val="50000"/>
                  </a:schemeClr>
                </a:solidFill>
              </a:endParaRPr>
            </a:p>
          </p:txBody>
        </p:sp>
      </p:grpSp>
      <p:sp>
        <p:nvSpPr>
          <p:cNvPr id="24" name="Right Arrow 23"/>
          <p:cNvSpPr/>
          <p:nvPr/>
        </p:nvSpPr>
        <p:spPr>
          <a:xfrm>
            <a:off x="6400742" y="1358297"/>
            <a:ext cx="464837" cy="260362"/>
          </a:xfrm>
          <a:prstGeom prst="rightArrow">
            <a:avLst>
              <a:gd name="adj1" fmla="val 50000"/>
              <a:gd name="adj2" fmla="val 77918"/>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t="21887" b="5019"/>
          <a:stretch/>
        </p:blipFill>
        <p:spPr>
          <a:xfrm>
            <a:off x="6955741" y="885316"/>
            <a:ext cx="1914125" cy="1316843"/>
          </a:xfrm>
          <a:prstGeom prst="rect">
            <a:avLst/>
          </a:prstGeom>
        </p:spPr>
      </p:pic>
      <p:sp>
        <p:nvSpPr>
          <p:cNvPr id="26" name="Rectangle 25"/>
          <p:cNvSpPr/>
          <p:nvPr/>
        </p:nvSpPr>
        <p:spPr>
          <a:xfrm>
            <a:off x="4348488" y="630509"/>
            <a:ext cx="2099229" cy="276999"/>
          </a:xfrm>
          <a:prstGeom prst="rect">
            <a:avLst/>
          </a:prstGeom>
        </p:spPr>
        <p:txBody>
          <a:bodyPr wrap="none">
            <a:spAutoFit/>
          </a:bodyPr>
          <a:lstStyle/>
          <a:p>
            <a:r>
              <a:rPr lang="en-US" sz="1200" b="1" dirty="0"/>
              <a:t>Bulk Acousto-optic modulator</a:t>
            </a:r>
          </a:p>
        </p:txBody>
      </p:sp>
      <p:sp>
        <p:nvSpPr>
          <p:cNvPr id="27" name="Rectangle 26"/>
          <p:cNvSpPr/>
          <p:nvPr/>
        </p:nvSpPr>
        <p:spPr>
          <a:xfrm>
            <a:off x="6815570" y="608317"/>
            <a:ext cx="2213235" cy="276999"/>
          </a:xfrm>
          <a:prstGeom prst="rect">
            <a:avLst/>
          </a:prstGeom>
        </p:spPr>
        <p:txBody>
          <a:bodyPr wrap="none">
            <a:spAutoFit/>
          </a:bodyPr>
          <a:lstStyle/>
          <a:p>
            <a:r>
              <a:rPr lang="en-US" sz="1200" b="1" dirty="0"/>
              <a:t>Integrated Acousto-optic device</a:t>
            </a:r>
          </a:p>
        </p:txBody>
      </p:sp>
      <mc:AlternateContent xmlns:mc="http://schemas.openxmlformats.org/markup-compatibility/2006" xmlns:a14="http://schemas.microsoft.com/office/drawing/2010/main">
        <mc:Choice Requires="a14">
          <p:sp>
            <p:nvSpPr>
              <p:cNvPr id="28" name="TextBox 27"/>
              <p:cNvSpPr txBox="1"/>
              <p:nvPr/>
            </p:nvSpPr>
            <p:spPr>
              <a:xfrm>
                <a:off x="4283498" y="2124958"/>
                <a:ext cx="2149691" cy="276999"/>
              </a:xfrm>
              <a:prstGeom prst="rect">
                <a:avLst/>
              </a:prstGeom>
              <a:noFill/>
            </p:spPr>
            <p:txBody>
              <a:bodyPr wrap="none" rtlCol="0">
                <a:spAutoFit/>
              </a:bodyPr>
              <a:lstStyle/>
              <a:p>
                <a:pPr algn="ctr"/>
                <a:r>
                  <a:rPr lang="en-US" sz="1200" dirty="0"/>
                  <a:t>Volume </a:t>
                </a:r>
                <a14:m>
                  <m:oMath xmlns:m="http://schemas.openxmlformats.org/officeDocument/2006/math">
                    <m:r>
                      <a:rPr lang="en-US" sz="1200" b="0" i="1" smtClean="0">
                        <a:latin typeface="Cambria Math" panose="02040503050406030204" pitchFamily="18" charset="0"/>
                      </a:rPr>
                      <m:t>≈</m:t>
                    </m:r>
                  </m:oMath>
                </a14:m>
                <a:r>
                  <a:rPr lang="en-US" sz="1200" dirty="0"/>
                  <a:t> 5 in</a:t>
                </a:r>
                <a:r>
                  <a:rPr lang="en-US" sz="1200" baseline="30000" dirty="0"/>
                  <a:t>3</a:t>
                </a:r>
                <a:r>
                  <a:rPr lang="en-US" sz="1200" dirty="0"/>
                  <a:t>, Power </a:t>
                </a:r>
                <a14:m>
                  <m:oMath xmlns:m="http://schemas.openxmlformats.org/officeDocument/2006/math">
                    <m:r>
                      <a:rPr lang="en-US" sz="1200" i="1">
                        <a:latin typeface="Cambria Math" panose="02040503050406030204" pitchFamily="18" charset="0"/>
                      </a:rPr>
                      <m:t>≈</m:t>
                    </m:r>
                  </m:oMath>
                </a14:m>
                <a:r>
                  <a:rPr lang="en-US" sz="1200" dirty="0"/>
                  <a:t> 0.5 W</a:t>
                </a:r>
              </a:p>
            </p:txBody>
          </p:sp>
        </mc:Choice>
        <mc:Fallback xmlns="">
          <p:sp>
            <p:nvSpPr>
              <p:cNvPr id="28" name="TextBox 27"/>
              <p:cNvSpPr txBox="1">
                <a:spLocks noRot="1" noChangeAspect="1" noMove="1" noResize="1" noEditPoints="1" noAdjustHandles="1" noChangeArrowheads="1" noChangeShapeType="1" noTextEdit="1"/>
              </p:cNvSpPr>
              <p:nvPr/>
            </p:nvSpPr>
            <p:spPr>
              <a:xfrm>
                <a:off x="4283498" y="2124958"/>
                <a:ext cx="2149691" cy="276999"/>
              </a:xfrm>
              <a:prstGeom prst="rect">
                <a:avLst/>
              </a:prstGeom>
              <a:blipFill>
                <a:blip r:embed="rId7"/>
                <a:stretch>
                  <a:fillRect t="-2222"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6736491" y="2155992"/>
                <a:ext cx="2438232" cy="461665"/>
              </a:xfrm>
              <a:prstGeom prst="rect">
                <a:avLst/>
              </a:prstGeom>
              <a:noFill/>
            </p:spPr>
            <p:txBody>
              <a:bodyPr wrap="none" rtlCol="0">
                <a:spAutoFit/>
              </a:bodyPr>
              <a:lstStyle/>
              <a:p>
                <a:pPr algn="ctr"/>
                <a:r>
                  <a:rPr lang="en-US" sz="1200" dirty="0"/>
                  <a:t>Volume </a:t>
                </a:r>
                <a14:m>
                  <m:oMath xmlns:m="http://schemas.openxmlformats.org/officeDocument/2006/math">
                    <m:r>
                      <a:rPr lang="en-US" sz="1200" i="1">
                        <a:latin typeface="Cambria Math" panose="02040503050406030204" pitchFamily="18" charset="0"/>
                      </a:rPr>
                      <m:t>≈</m:t>
                    </m:r>
                  </m:oMath>
                </a14:m>
                <a:r>
                  <a:rPr lang="en-US" sz="1200" dirty="0"/>
                  <a:t> 1 mm</a:t>
                </a:r>
                <a:r>
                  <a:rPr lang="en-US" sz="1200" baseline="30000" dirty="0"/>
                  <a:t>3</a:t>
                </a:r>
                <a:r>
                  <a:rPr lang="en-US" sz="1200" dirty="0"/>
                  <a:t>, Power </a:t>
                </a:r>
                <a14:m>
                  <m:oMath xmlns:m="http://schemas.openxmlformats.org/officeDocument/2006/math">
                    <m:r>
                      <a:rPr lang="en-US" sz="1200" i="1">
                        <a:latin typeface="Cambria Math" panose="02040503050406030204" pitchFamily="18" charset="0"/>
                      </a:rPr>
                      <m:t>≈</m:t>
                    </m:r>
                  </m:oMath>
                </a14:m>
                <a:r>
                  <a:rPr lang="en-US" sz="1200" dirty="0"/>
                  <a:t> 0.001 W</a:t>
                </a:r>
              </a:p>
              <a:p>
                <a:pPr algn="ctr"/>
                <a:r>
                  <a:rPr lang="en-US" sz="1200" dirty="0"/>
                  <a:t>New functionalities!</a:t>
                </a:r>
              </a:p>
            </p:txBody>
          </p:sp>
        </mc:Choice>
        <mc:Fallback xmlns="">
          <p:sp>
            <p:nvSpPr>
              <p:cNvPr id="29" name="TextBox 28"/>
              <p:cNvSpPr txBox="1">
                <a:spLocks noRot="1" noChangeAspect="1" noMove="1" noResize="1" noEditPoints="1" noAdjustHandles="1" noChangeArrowheads="1" noChangeShapeType="1" noTextEdit="1"/>
              </p:cNvSpPr>
              <p:nvPr/>
            </p:nvSpPr>
            <p:spPr>
              <a:xfrm>
                <a:off x="6736491" y="2155992"/>
                <a:ext cx="2438232" cy="461665"/>
              </a:xfrm>
              <a:prstGeom prst="rect">
                <a:avLst/>
              </a:prstGeom>
              <a:blipFill>
                <a:blip r:embed="rId8"/>
                <a:stretch>
                  <a:fillRect t="-1333" b="-10667"/>
                </a:stretch>
              </a:blipFill>
            </p:spPr>
            <p:txBody>
              <a:bodyPr/>
              <a:lstStyle/>
              <a:p>
                <a:r>
                  <a:rPr lang="en-US">
                    <a:noFill/>
                  </a:rPr>
                  <a:t> </a:t>
                </a:r>
              </a:p>
            </p:txBody>
          </p:sp>
        </mc:Fallback>
      </mc:AlternateContent>
      <p:sp>
        <p:nvSpPr>
          <p:cNvPr id="30" name="Rectangle 29"/>
          <p:cNvSpPr/>
          <p:nvPr/>
        </p:nvSpPr>
        <p:spPr>
          <a:xfrm>
            <a:off x="4983950" y="86785"/>
            <a:ext cx="3709660" cy="523220"/>
          </a:xfrm>
          <a:prstGeom prst="rect">
            <a:avLst/>
          </a:prstGeom>
        </p:spPr>
        <p:txBody>
          <a:bodyPr wrap="square">
            <a:spAutoFit/>
          </a:bodyPr>
          <a:lstStyle/>
          <a:p>
            <a:r>
              <a:rPr lang="en-US" sz="1400" b="1" dirty="0">
                <a:solidFill>
                  <a:srgbClr val="990000"/>
                </a:solidFill>
              </a:rPr>
              <a:t>Goal: Use </a:t>
            </a:r>
            <a:r>
              <a:rPr lang="en-US" sz="1400" b="1" dirty="0" err="1">
                <a:solidFill>
                  <a:srgbClr val="990000"/>
                </a:solidFill>
              </a:rPr>
              <a:t>hypersound</a:t>
            </a:r>
            <a:r>
              <a:rPr lang="en-US" sz="1400" b="1" dirty="0">
                <a:solidFill>
                  <a:srgbClr val="990000"/>
                </a:solidFill>
              </a:rPr>
              <a:t> to control the behavior of light on the surface of a photonic chip </a:t>
            </a:r>
          </a:p>
        </p:txBody>
      </p:sp>
      <p:sp>
        <p:nvSpPr>
          <p:cNvPr id="32" name="Rectangle 31"/>
          <p:cNvSpPr/>
          <p:nvPr/>
        </p:nvSpPr>
        <p:spPr>
          <a:xfrm>
            <a:off x="7551283" y="3283064"/>
            <a:ext cx="1818054" cy="1661993"/>
          </a:xfrm>
          <a:prstGeom prst="rect">
            <a:avLst/>
          </a:prstGeom>
        </p:spPr>
        <p:txBody>
          <a:bodyPr wrap="square">
            <a:spAutoFit/>
          </a:bodyPr>
          <a:lstStyle/>
          <a:p>
            <a:r>
              <a:rPr lang="en-US" sz="1000" u="sng" dirty="0">
                <a:latin typeface="Arial" panose="020B0604020202020204" pitchFamily="34" charset="0"/>
                <a:cs typeface="Arial" panose="020B0604020202020204" pitchFamily="34" charset="0"/>
              </a:rPr>
              <a:t>Applications:</a:t>
            </a:r>
          </a:p>
          <a:p>
            <a:endParaRPr lang="en-US" sz="900" u="sng" dirty="0">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Optical Amplification: </a:t>
            </a:r>
          </a:p>
          <a:p>
            <a:r>
              <a:rPr lang="en-US" sz="800" i="1" dirty="0">
                <a:latin typeface="Arial" panose="020B0604020202020204" pitchFamily="34" charset="0"/>
                <a:cs typeface="Arial" panose="020B0604020202020204" pitchFamily="34" charset="0"/>
              </a:rPr>
              <a:t>Nat. Photonics</a:t>
            </a:r>
            <a:r>
              <a:rPr lang="en-US" sz="800" dirty="0">
                <a:latin typeface="Arial" panose="020B0604020202020204" pitchFamily="34" charset="0"/>
                <a:cs typeface="Arial" panose="020B0604020202020204" pitchFamily="34" charset="0"/>
              </a:rPr>
              <a:t> 10, 463 (2016); </a:t>
            </a:r>
          </a:p>
          <a:p>
            <a:r>
              <a:rPr lang="fr-FR" sz="800" i="1" dirty="0">
                <a:latin typeface="Arial" panose="020B0604020202020204" pitchFamily="34" charset="0"/>
                <a:cs typeface="Arial" panose="020B0604020202020204" pitchFamily="34" charset="0"/>
              </a:rPr>
              <a:t>Nat. Commun.</a:t>
            </a:r>
            <a:r>
              <a:rPr lang="fr-FR" sz="800" dirty="0">
                <a:latin typeface="Arial" panose="020B0604020202020204" pitchFamily="34" charset="0"/>
                <a:cs typeface="Arial" panose="020B0604020202020204" pitchFamily="34" charset="0"/>
              </a:rPr>
              <a:t> 8, 15819 (2017); </a:t>
            </a:r>
            <a:r>
              <a:rPr lang="fr-FR" sz="800" i="1" dirty="0">
                <a:latin typeface="Arial" panose="020B0604020202020204" pitchFamily="34" charset="0"/>
                <a:cs typeface="Arial" panose="020B0604020202020204" pitchFamily="34" charset="0"/>
              </a:rPr>
              <a:t>Science</a:t>
            </a:r>
            <a:r>
              <a:rPr lang="fr-FR" sz="800" dirty="0">
                <a:latin typeface="Arial" panose="020B0604020202020204" pitchFamily="34" charset="0"/>
                <a:cs typeface="Arial" panose="020B0604020202020204" pitchFamily="34" charset="0"/>
              </a:rPr>
              <a:t> 360, 1113 (2018).</a:t>
            </a:r>
            <a:endParaRPr lang="en-US" sz="800" dirty="0">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RF Filtering: </a:t>
            </a:r>
          </a:p>
          <a:p>
            <a:r>
              <a:rPr lang="en-US" sz="800" i="1" dirty="0">
                <a:latin typeface="Arial" panose="020B0604020202020204" pitchFamily="34" charset="0"/>
                <a:cs typeface="Arial" panose="020B0604020202020204" pitchFamily="34" charset="0"/>
              </a:rPr>
              <a:t>JLT</a:t>
            </a:r>
            <a:r>
              <a:rPr lang="en-US" sz="800" dirty="0">
                <a:latin typeface="Arial" panose="020B0604020202020204" pitchFamily="34" charset="0"/>
                <a:cs typeface="Arial" panose="020B0604020202020204" pitchFamily="34" charset="0"/>
              </a:rPr>
              <a:t> 36, 2803 (2018).</a:t>
            </a:r>
          </a:p>
          <a:p>
            <a:r>
              <a:rPr lang="en-US" sz="800" b="1" dirty="0">
                <a:latin typeface="Arial" panose="020B0604020202020204" pitchFamily="34" charset="0"/>
                <a:cs typeface="Arial" panose="020B0604020202020204" pitchFamily="34" charset="0"/>
              </a:rPr>
              <a:t>Non-reciprocal optics: </a:t>
            </a:r>
          </a:p>
          <a:p>
            <a:r>
              <a:rPr lang="en-US" sz="800" i="1" dirty="0">
                <a:latin typeface="Arial" panose="020B0604020202020204" pitchFamily="34" charset="0"/>
                <a:cs typeface="Arial" panose="020B0604020202020204" pitchFamily="34" charset="0"/>
              </a:rPr>
              <a:t>Nat. Photonics</a:t>
            </a:r>
            <a:r>
              <a:rPr lang="en-US" sz="800" dirty="0">
                <a:latin typeface="Arial" panose="020B0604020202020204" pitchFamily="34" charset="0"/>
                <a:cs typeface="Arial" panose="020B0604020202020204" pitchFamily="34" charset="0"/>
              </a:rPr>
              <a:t> 12, 613 (2018);</a:t>
            </a:r>
          </a:p>
          <a:p>
            <a:r>
              <a:rPr lang="en-US" sz="800" i="1" dirty="0" err="1">
                <a:latin typeface="Arial" panose="020B0604020202020204" pitchFamily="34" charset="0"/>
                <a:cs typeface="Arial" panose="020B0604020202020204" pitchFamily="34" charset="0"/>
              </a:rPr>
              <a:t>Optica</a:t>
            </a:r>
            <a:r>
              <a:rPr lang="en-US" sz="800" dirty="0">
                <a:latin typeface="Arial" panose="020B0604020202020204" pitchFamily="34" charset="0"/>
                <a:cs typeface="Arial" panose="020B0604020202020204" pitchFamily="34" charset="0"/>
              </a:rPr>
              <a:t> 6, 1117 (2019).</a:t>
            </a:r>
          </a:p>
          <a:p>
            <a:endParaRPr lang="en-US" sz="1000" dirty="0">
              <a:latin typeface="Arial" panose="020B0604020202020204" pitchFamily="34" charset="0"/>
              <a:cs typeface="Arial" panose="020B0604020202020204" pitchFamily="34" charset="0"/>
            </a:endParaRPr>
          </a:p>
        </p:txBody>
      </p:sp>
      <p:grpSp>
        <p:nvGrpSpPr>
          <p:cNvPr id="33" name="Group 32"/>
          <p:cNvGrpSpPr/>
          <p:nvPr/>
        </p:nvGrpSpPr>
        <p:grpSpPr>
          <a:xfrm>
            <a:off x="4678713" y="3150124"/>
            <a:ext cx="3100579" cy="1812296"/>
            <a:chOff x="1323761" y="2281307"/>
            <a:chExt cx="6586478" cy="3849815"/>
          </a:xfrm>
        </p:grpSpPr>
        <p:pic>
          <p:nvPicPr>
            <p:cNvPr id="34" name="Picture 33"/>
            <p:cNvPicPr>
              <a:picLocks noChangeAspect="1"/>
            </p:cNvPicPr>
            <p:nvPr/>
          </p:nvPicPr>
          <p:blipFill rotWithShape="1">
            <a:blip r:embed="rId9"/>
            <a:srcRect b="21006"/>
            <a:stretch/>
          </p:blipFill>
          <p:spPr>
            <a:xfrm>
              <a:off x="3744833" y="2336944"/>
              <a:ext cx="3745326" cy="1801692"/>
            </a:xfrm>
            <a:prstGeom prst="rect">
              <a:avLst/>
            </a:prstGeom>
          </p:spPr>
        </p:pic>
        <p:pic>
          <p:nvPicPr>
            <p:cNvPr id="35" name="Picture 2" descr="https://ci6.googleusercontent.com/proxy/dzI4zRw7quxEVANIdqDu0wwed8i5hscA0HhDrIKH8mMEbyGOEd3GgAQsHE0OELb3cD-oC39ahlvNs1bsiBqhrTjos9Ly6UHLmH2oGX84qdwhQABC1rVoPYG4DWN-eoZcmJyJ8opYOUOBNMt9ETMQNQ=s0-d-e1-ft#https://www.osa-opn.org/opn/media/Images/Homepage/Newsroom/0618/News-12Jun-image-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50063"/>
            <a:stretch/>
          </p:blipFill>
          <p:spPr bwMode="auto">
            <a:xfrm>
              <a:off x="1323761" y="2814461"/>
              <a:ext cx="2075378" cy="2695808"/>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p:cNvCxnSpPr/>
            <p:nvPr/>
          </p:nvCxnSpPr>
          <p:spPr>
            <a:xfrm>
              <a:off x="2918166" y="3502926"/>
              <a:ext cx="788342" cy="6574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2938473" y="2754151"/>
              <a:ext cx="768035" cy="6437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rotWithShape="1">
            <a:blip r:embed="rId11"/>
            <a:srcRect l="30314" r="36974" b="78487"/>
            <a:stretch/>
          </p:blipFill>
          <p:spPr>
            <a:xfrm>
              <a:off x="3749317" y="4400066"/>
              <a:ext cx="3749890" cy="1694199"/>
            </a:xfrm>
            <a:prstGeom prst="rect">
              <a:avLst/>
            </a:prstGeom>
          </p:spPr>
        </p:pic>
        <p:sp>
          <p:nvSpPr>
            <p:cNvPr id="39" name="TextBox 38"/>
            <p:cNvSpPr txBox="1"/>
            <p:nvPr/>
          </p:nvSpPr>
          <p:spPr>
            <a:xfrm>
              <a:off x="1600615" y="2390954"/>
              <a:ext cx="1512597" cy="490351"/>
            </a:xfrm>
            <a:prstGeom prst="rect">
              <a:avLst/>
            </a:prstGeom>
            <a:noFill/>
          </p:spPr>
          <p:txBody>
            <a:bodyPr wrap="none" rtlCol="0">
              <a:spAutoFit/>
            </a:bodyPr>
            <a:lstStyle/>
            <a:p>
              <a:r>
                <a:rPr lang="en-US" sz="900" dirty="0"/>
                <a:t>Silicon chip</a:t>
              </a:r>
            </a:p>
          </p:txBody>
        </p:sp>
        <p:sp>
          <p:nvSpPr>
            <p:cNvPr id="40" name="TextBox 39"/>
            <p:cNvSpPr txBox="1"/>
            <p:nvPr/>
          </p:nvSpPr>
          <p:spPr>
            <a:xfrm>
              <a:off x="4167371" y="5640771"/>
              <a:ext cx="3742868" cy="490351"/>
            </a:xfrm>
            <a:prstGeom prst="rect">
              <a:avLst/>
            </a:prstGeom>
            <a:noFill/>
          </p:spPr>
          <p:txBody>
            <a:bodyPr wrap="square" rtlCol="0">
              <a:spAutoFit/>
            </a:bodyPr>
            <a:lstStyle/>
            <a:p>
              <a:pPr algn="ctr"/>
              <a:r>
                <a:rPr lang="en-US" sz="900" dirty="0" err="1">
                  <a:solidFill>
                    <a:schemeClr val="bg1"/>
                  </a:solidFill>
                </a:rPr>
                <a:t>Optomechanical</a:t>
              </a:r>
              <a:r>
                <a:rPr lang="en-US" sz="900" dirty="0">
                  <a:solidFill>
                    <a:schemeClr val="bg1"/>
                  </a:solidFill>
                </a:rPr>
                <a:t> waveguide</a:t>
              </a:r>
            </a:p>
          </p:txBody>
        </p:sp>
        <p:sp>
          <p:nvSpPr>
            <p:cNvPr id="41" name="TextBox 40"/>
            <p:cNvSpPr txBox="1"/>
            <p:nvPr/>
          </p:nvSpPr>
          <p:spPr>
            <a:xfrm>
              <a:off x="5204008" y="2281307"/>
              <a:ext cx="2472869" cy="490350"/>
            </a:xfrm>
            <a:prstGeom prst="rect">
              <a:avLst/>
            </a:prstGeom>
            <a:noFill/>
          </p:spPr>
          <p:txBody>
            <a:bodyPr wrap="none" rtlCol="0">
              <a:spAutoFit/>
            </a:bodyPr>
            <a:lstStyle/>
            <a:p>
              <a:r>
                <a:rPr lang="en-US" sz="900" dirty="0">
                  <a:solidFill>
                    <a:schemeClr val="bg1"/>
                  </a:solidFill>
                </a:rPr>
                <a:t>Light-sound coupling</a:t>
              </a:r>
            </a:p>
          </p:txBody>
        </p:sp>
      </p:grpSp>
      <p:sp>
        <p:nvSpPr>
          <p:cNvPr id="31" name="Rectangle 30"/>
          <p:cNvSpPr/>
          <p:nvPr/>
        </p:nvSpPr>
        <p:spPr>
          <a:xfrm>
            <a:off x="5100910" y="2642798"/>
            <a:ext cx="3768955" cy="523220"/>
          </a:xfrm>
          <a:prstGeom prst="rect">
            <a:avLst/>
          </a:prstGeom>
        </p:spPr>
        <p:txBody>
          <a:bodyPr wrap="square">
            <a:spAutoFit/>
          </a:bodyPr>
          <a:lstStyle/>
          <a:p>
            <a:r>
              <a:rPr lang="en-US" sz="1400" b="1" dirty="0">
                <a:solidFill>
                  <a:srgbClr val="990000"/>
                </a:solidFill>
              </a:rPr>
              <a:t>My prior work: </a:t>
            </a:r>
            <a:r>
              <a:rPr lang="en-US" sz="1400" b="1" dirty="0" err="1">
                <a:solidFill>
                  <a:srgbClr val="990000"/>
                </a:solidFill>
              </a:rPr>
              <a:t>optomechanics</a:t>
            </a:r>
            <a:r>
              <a:rPr lang="en-US" sz="1400" b="1" dirty="0">
                <a:solidFill>
                  <a:srgbClr val="990000"/>
                </a:solidFill>
              </a:rPr>
              <a:t> in silicon membrane waveguides</a:t>
            </a:r>
          </a:p>
        </p:txBody>
      </p:sp>
      <p:pic>
        <p:nvPicPr>
          <p:cNvPr id="2" name="Recorded Sound">
            <a:hlinkClick r:id="" action="ppaction://media"/>
            <a:extLst>
              <a:ext uri="{FF2B5EF4-FFF2-40B4-BE49-F238E27FC236}">
                <a16:creationId xmlns:a16="http://schemas.microsoft.com/office/drawing/2014/main" id="{884F8DAE-A166-492B-B578-0BC1AF99A948}"/>
              </a:ext>
            </a:extLst>
          </p:cNvPr>
          <p:cNvPicPr>
            <a:picLocks noChangeAspect="1"/>
          </p:cNvPicPr>
          <p:nvPr>
            <a:audioFile r:link="rId1"/>
            <p:extLst>
              <p:ext uri="{DAA4B4D4-6D71-4841-9C94-3DE7FCFB9230}">
                <p14:media xmlns:p14="http://schemas.microsoft.com/office/powerpoint/2010/main" r:embed="rId2">
                  <p14:trim st="1100"/>
                </p14:media>
              </p:ext>
            </p:extLst>
          </p:nvPr>
        </p:nvPicPr>
        <p:blipFill>
          <a:blip r:embed="rId12"/>
          <a:stretch>
            <a:fillRect/>
          </a:stretch>
        </p:blipFill>
        <p:spPr>
          <a:xfrm>
            <a:off x="8789997" y="47405"/>
            <a:ext cx="304800" cy="304800"/>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44D33C2-CE7F-5C4D-9F49-77092C449ABE}"/>
              </a:ext>
            </a:extLst>
          </p:cNvPr>
          <p:cNvSpPr txBox="1">
            <a:spLocks/>
          </p:cNvSpPr>
          <p:nvPr/>
        </p:nvSpPr>
        <p:spPr>
          <a:xfrm>
            <a:off x="236425" y="143237"/>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Methodology</a:t>
            </a:r>
          </a:p>
        </p:txBody>
      </p:sp>
      <p:sp>
        <p:nvSpPr>
          <p:cNvPr id="11"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234986" y="694708"/>
            <a:ext cx="2681879" cy="902791"/>
          </a:xfrm>
        </p:spPr>
        <p:txBody>
          <a:bodyPr/>
          <a:lstStyle/>
          <a:p>
            <a:r>
              <a:rPr lang="en-US" sz="1600" b="1" u="sng" dirty="0">
                <a:solidFill>
                  <a:srgbClr val="990000"/>
                </a:solidFill>
              </a:rPr>
              <a:t>Goal:</a:t>
            </a:r>
            <a:r>
              <a:rPr lang="en-US" sz="1600" dirty="0">
                <a:solidFill>
                  <a:srgbClr val="990000"/>
                </a:solidFill>
              </a:rPr>
              <a:t> combine optical and acoustic components on a single chip</a:t>
            </a:r>
          </a:p>
        </p:txBody>
      </p:sp>
      <p:grpSp>
        <p:nvGrpSpPr>
          <p:cNvPr id="23" name="Group 22"/>
          <p:cNvGrpSpPr/>
          <p:nvPr/>
        </p:nvGrpSpPr>
        <p:grpSpPr>
          <a:xfrm>
            <a:off x="3156316" y="560133"/>
            <a:ext cx="5847952" cy="4219501"/>
            <a:chOff x="70357" y="907334"/>
            <a:chExt cx="8930764" cy="6443852"/>
          </a:xfrm>
        </p:grpSpPr>
        <p:pic>
          <p:nvPicPr>
            <p:cNvPr id="13" name="Picture 12"/>
            <p:cNvPicPr>
              <a:picLocks noChangeAspect="1"/>
            </p:cNvPicPr>
            <p:nvPr/>
          </p:nvPicPr>
          <p:blipFill rotWithShape="1">
            <a:blip r:embed="rId5"/>
            <a:srcRect l="1982" t="2735"/>
            <a:stretch/>
          </p:blipFill>
          <p:spPr>
            <a:xfrm>
              <a:off x="841801" y="907334"/>
              <a:ext cx="3914144" cy="3649708"/>
            </a:xfrm>
            <a:prstGeom prst="rect">
              <a:avLst/>
            </a:prstGeom>
          </p:spPr>
        </p:pic>
        <p:sp>
          <p:nvSpPr>
            <p:cNvPr id="14" name="TextBox 13"/>
            <p:cNvSpPr txBox="1"/>
            <p:nvPr/>
          </p:nvSpPr>
          <p:spPr>
            <a:xfrm>
              <a:off x="5234290" y="913424"/>
              <a:ext cx="3766831" cy="6437762"/>
            </a:xfrm>
            <a:prstGeom prst="rect">
              <a:avLst/>
            </a:prstGeom>
            <a:noFill/>
          </p:spPr>
          <p:txBody>
            <a:bodyPr wrap="square" rtlCol="0">
              <a:spAutoFit/>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lang="en-US" sz="1200" b="1" dirty="0">
                  <a:solidFill>
                    <a:srgbClr val="000000"/>
                  </a:solidFill>
                  <a:latin typeface="Arial" charset="0"/>
                </a:rPr>
                <a:t>Polycrystalline </a:t>
              </a:r>
              <a:r>
                <a:rPr lang="en-US" sz="1200" b="1" dirty="0" err="1">
                  <a:solidFill>
                    <a:srgbClr val="000000"/>
                  </a:solidFill>
                  <a:latin typeface="Arial" charset="0"/>
                </a:rPr>
                <a:t>AlN</a:t>
              </a:r>
              <a:r>
                <a:rPr lang="en-US" sz="1200" b="1" dirty="0">
                  <a:solidFill>
                    <a:srgbClr val="000000"/>
                  </a:solidFill>
                  <a:latin typeface="Arial" charset="0"/>
                </a:rPr>
                <a:t> </a:t>
              </a:r>
            </a:p>
            <a:p>
              <a:pPr marL="285750" marR="0" lvl="0" indent="-285750" algn="l" defTabSz="457200" rtl="0" eaLnBrk="1" fontAlgn="base" latinLnBrk="0" hangingPunct="0">
                <a:lnSpc>
                  <a:spcPct val="93000"/>
                </a:lnSpc>
                <a:spcBef>
                  <a:spcPts val="300"/>
                </a:spcBef>
                <a:spcAft>
                  <a:spcPct val="0"/>
                </a:spcAft>
                <a:buClr>
                  <a:srgbClr val="000000"/>
                </a:buClr>
                <a:buSzPct val="100000"/>
                <a:buFont typeface="Arial" panose="020B0604020202020204" pitchFamily="34" charset="0"/>
                <a:buChar char="•"/>
                <a:tabLst/>
                <a:defRPr/>
              </a:pPr>
              <a:r>
                <a:rPr lang="en-US" sz="1100" dirty="0">
                  <a:solidFill>
                    <a:srgbClr val="000000"/>
                  </a:solidFill>
                  <a:latin typeface="Arial" charset="0"/>
                </a:rPr>
                <a:t>Sputter-deposited through a CMOS-compatible process</a:t>
              </a:r>
            </a:p>
            <a:p>
              <a:pPr marL="285750" indent="-285750" fontAlgn="base" hangingPunct="0">
                <a:lnSpc>
                  <a:spcPct val="93000"/>
                </a:lnSpc>
                <a:spcBef>
                  <a:spcPts val="300"/>
                </a:spcBef>
                <a:spcAft>
                  <a:spcPct val="0"/>
                </a:spcAft>
                <a:buClr>
                  <a:srgbClr val="000000"/>
                </a:buClr>
                <a:buSzPct val="100000"/>
                <a:buFont typeface="Arial" panose="020B0604020202020204" pitchFamily="34" charset="0"/>
                <a:buChar char="•"/>
                <a:defRPr/>
              </a:pPr>
              <a:r>
                <a:rPr lang="en-US" sz="1100" dirty="0">
                  <a:solidFill>
                    <a:srgbClr val="000000"/>
                  </a:solidFill>
                  <a:latin typeface="Arial" charset="0"/>
                </a:rPr>
                <a:t>Enables strong piezoelectric transduction of acoustic waves</a:t>
              </a:r>
            </a:p>
            <a:p>
              <a:pPr marL="285750" marR="0" lvl="0" indent="-285750" algn="l" defTabSz="457200"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defRPr/>
              </a:pPr>
              <a:endParaRPr lang="en-US" sz="1200" dirty="0">
                <a:solidFill>
                  <a:srgbClr val="000000"/>
                </a:solidFill>
                <a:latin typeface="Arial" charset="0"/>
              </a:endParaRPr>
            </a:p>
            <a:p>
              <a:pPr lvl="0" fontAlgn="base" hangingPunct="0">
                <a:lnSpc>
                  <a:spcPct val="93000"/>
                </a:lnSpc>
                <a:spcBef>
                  <a:spcPct val="0"/>
                </a:spcBef>
                <a:spcAft>
                  <a:spcPct val="0"/>
                </a:spcAft>
                <a:buClr>
                  <a:srgbClr val="000000"/>
                </a:buClr>
                <a:buSzPct val="100000"/>
                <a:defRPr/>
              </a:pPr>
              <a:r>
                <a:rPr lang="en-US" sz="1200" b="1" dirty="0">
                  <a:solidFill>
                    <a:srgbClr val="000000"/>
                  </a:solidFill>
                  <a:latin typeface="Arial" charset="0"/>
                </a:rPr>
                <a:t>Inter-digitated transducer (IDT)</a:t>
              </a:r>
            </a:p>
            <a:p>
              <a:pPr marL="285750" lvl="0" indent="-285750" fontAlgn="base" hangingPunct="0">
                <a:lnSpc>
                  <a:spcPct val="93000"/>
                </a:lnSpc>
                <a:spcBef>
                  <a:spcPts val="300"/>
                </a:spcBef>
                <a:spcAft>
                  <a:spcPct val="0"/>
                </a:spcAft>
                <a:buClr>
                  <a:srgbClr val="000000"/>
                </a:buClr>
                <a:buSzPct val="100000"/>
                <a:buFont typeface="Arial" panose="020B0604020202020204" pitchFamily="34" charset="0"/>
                <a:buChar char="•"/>
                <a:defRPr/>
              </a:pPr>
              <a:r>
                <a:rPr lang="en-US" sz="1100" dirty="0">
                  <a:solidFill>
                    <a:srgbClr val="000000"/>
                  </a:solidFill>
                  <a:latin typeface="Arial" charset="0"/>
                </a:rPr>
                <a:t>Inter-digitated aluminum electrodes drive surface acoustic waves (SAWs)</a:t>
              </a:r>
            </a:p>
            <a:p>
              <a:pPr marL="285750" lvl="0" indent="-285750" fontAlgn="base" hangingPunct="0">
                <a:lnSpc>
                  <a:spcPct val="93000"/>
                </a:lnSpc>
                <a:spcBef>
                  <a:spcPts val="300"/>
                </a:spcBef>
                <a:spcAft>
                  <a:spcPct val="0"/>
                </a:spcAft>
                <a:buClr>
                  <a:srgbClr val="000000"/>
                </a:buClr>
                <a:buSzPct val="100000"/>
                <a:buFont typeface="Arial" panose="020B0604020202020204" pitchFamily="34" charset="0"/>
                <a:buChar char="•"/>
                <a:defRPr/>
              </a:pPr>
              <a:r>
                <a:rPr lang="en-US" sz="1100" dirty="0">
                  <a:solidFill>
                    <a:srgbClr val="000000"/>
                  </a:solidFill>
                  <a:latin typeface="Arial" charset="0"/>
                </a:rPr>
                <a:t>Excited SAWs extend throughout device region so they can modulate guided light</a:t>
              </a:r>
            </a:p>
            <a:p>
              <a:pPr marL="285750" marR="0" lvl="0" indent="-285750" algn="l" defTabSz="457200"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defRPr/>
              </a:pPr>
              <a:endParaRPr lang="en-US" sz="1200" dirty="0">
                <a:solidFill>
                  <a:srgbClr val="000000"/>
                </a:solidFill>
                <a:latin typeface="Arial" charset="0"/>
              </a:endParaRPr>
            </a:p>
            <a:p>
              <a:pPr marR="0" lvl="0" algn="l" defTabSz="457200" rtl="0" eaLnBrk="1" fontAlgn="base" latinLnBrk="0" hangingPunct="0">
                <a:lnSpc>
                  <a:spcPct val="93000"/>
                </a:lnSpc>
                <a:spcBef>
                  <a:spcPct val="0"/>
                </a:spcBef>
                <a:spcAft>
                  <a:spcPct val="0"/>
                </a:spcAft>
                <a:buClr>
                  <a:srgbClr val="000000"/>
                </a:buClr>
                <a:buSzPct val="100000"/>
                <a:tabLst/>
                <a:defRPr/>
              </a:pPr>
              <a:r>
                <a:rPr lang="en-US" sz="1200" b="1" dirty="0">
                  <a:solidFill>
                    <a:srgbClr val="000000"/>
                  </a:solidFill>
                  <a:latin typeface="Arial" charset="0"/>
                </a:rPr>
                <a:t>Silicon device layer</a:t>
              </a:r>
            </a:p>
            <a:p>
              <a:pPr marL="285750" marR="0" lvl="0" indent="-285750" algn="l" defTabSz="457200" rtl="0" eaLnBrk="1" fontAlgn="base" latinLnBrk="0" hangingPunct="0">
                <a:lnSpc>
                  <a:spcPct val="93000"/>
                </a:lnSpc>
                <a:spcBef>
                  <a:spcPts val="300"/>
                </a:spcBef>
                <a:spcAft>
                  <a:spcPct val="0"/>
                </a:spcAft>
                <a:buClr>
                  <a:srgbClr val="000000"/>
                </a:buClr>
                <a:buSzPct val="100000"/>
                <a:buFont typeface="Arial" panose="020B0604020202020204" pitchFamily="34" charset="0"/>
                <a:buChar char="•"/>
                <a:tabLst/>
                <a:defRPr/>
              </a:pPr>
              <a:r>
                <a:rPr lang="en-US" sz="1100" dirty="0">
                  <a:solidFill>
                    <a:srgbClr val="000000"/>
                  </a:solidFill>
                  <a:latin typeface="Arial" charset="0"/>
                </a:rPr>
                <a:t>Optical waves are guided in a silicon ridge waveguide that acts as a “photonic wire”</a:t>
              </a:r>
            </a:p>
            <a:p>
              <a:pPr marL="285750" marR="0" lvl="0" indent="-285750" algn="l" defTabSz="457200" rtl="0" eaLnBrk="1" fontAlgn="base" latinLnBrk="0" hangingPunct="0">
                <a:lnSpc>
                  <a:spcPct val="93000"/>
                </a:lnSpc>
                <a:spcBef>
                  <a:spcPts val="300"/>
                </a:spcBef>
                <a:spcAft>
                  <a:spcPct val="0"/>
                </a:spcAft>
                <a:buClr>
                  <a:srgbClr val="000000"/>
                </a:buClr>
                <a:buSzPct val="100000"/>
                <a:buFont typeface="Arial" panose="020B0604020202020204" pitchFamily="34" charset="0"/>
                <a:buChar char="•"/>
                <a:tabLst/>
                <a:defRPr/>
              </a:pPr>
              <a:r>
                <a:rPr lang="en-US" sz="1100" dirty="0">
                  <a:solidFill>
                    <a:srgbClr val="000000"/>
                  </a:solidFill>
                  <a:latin typeface="Arial" charset="0"/>
                </a:rPr>
                <a:t>Other types of photonic devices can be simultaneously fabricated in the same layer</a:t>
              </a:r>
              <a:endParaRPr lang="en-US" sz="1200" dirty="0">
                <a:solidFill>
                  <a:srgbClr val="000000"/>
                </a:solidFill>
                <a:latin typeface="Arial" charset="0"/>
              </a:endParaRPr>
            </a:p>
            <a:p>
              <a:pPr marR="0" lvl="0" algn="l" defTabSz="457200" rtl="0" eaLnBrk="1" fontAlgn="base" latinLnBrk="0" hangingPunct="0">
                <a:lnSpc>
                  <a:spcPct val="93000"/>
                </a:lnSpc>
                <a:spcBef>
                  <a:spcPct val="0"/>
                </a:spcBef>
                <a:spcAft>
                  <a:spcPct val="0"/>
                </a:spcAft>
                <a:buClr>
                  <a:srgbClr val="000000"/>
                </a:buClr>
                <a:buSzPct val="100000"/>
                <a:tabLst/>
                <a:defRPr/>
              </a:pPr>
              <a:endParaRPr lang="en-US" sz="1200" dirty="0">
                <a:solidFill>
                  <a:srgbClr val="000000"/>
                </a:solidFill>
                <a:latin typeface="Arial" charset="0"/>
              </a:endParaRPr>
            </a:p>
            <a:p>
              <a:pPr marR="0" lvl="0" algn="l" defTabSz="457200" rtl="0" eaLnBrk="1" fontAlgn="base" latinLnBrk="0" hangingPunct="0">
                <a:lnSpc>
                  <a:spcPct val="93000"/>
                </a:lnSpc>
                <a:spcBef>
                  <a:spcPct val="0"/>
                </a:spcBef>
                <a:spcAft>
                  <a:spcPct val="0"/>
                </a:spcAft>
                <a:buClr>
                  <a:srgbClr val="000000"/>
                </a:buClr>
                <a:buSzPct val="100000"/>
                <a:tabLst/>
                <a:defRPr/>
              </a:pPr>
              <a:r>
                <a:rPr lang="en-US" sz="1200" b="1" dirty="0">
                  <a:solidFill>
                    <a:srgbClr val="000000"/>
                  </a:solidFill>
                  <a:latin typeface="Arial" charset="0"/>
                </a:rPr>
                <a:t>   </a:t>
              </a:r>
            </a:p>
            <a:p>
              <a:pPr marL="285750" marR="0" lvl="0" indent="-285750" algn="l" defTabSz="457200"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defRPr/>
              </a:pPr>
              <a:endParaRPr kumimoji="0" lang="en-US" sz="1200" i="0" u="none" strike="noStrike" kern="1200" cap="none" spc="0" normalizeH="0" baseline="0" noProof="0" dirty="0">
                <a:ln>
                  <a:noFill/>
                </a:ln>
                <a:solidFill>
                  <a:srgbClr val="000000"/>
                </a:solidFill>
                <a:effectLst/>
                <a:uLnTx/>
                <a:uFillTx/>
                <a:latin typeface="Arial" charset="0"/>
              </a:endParaRPr>
            </a:p>
          </p:txBody>
        </p:sp>
        <p:cxnSp>
          <p:nvCxnSpPr>
            <p:cNvPr id="15" name="Straight Arrow Connector 14"/>
            <p:cNvCxnSpPr/>
            <p:nvPr/>
          </p:nvCxnSpPr>
          <p:spPr>
            <a:xfrm flipH="1">
              <a:off x="4656557" y="1149350"/>
              <a:ext cx="577731" cy="127107"/>
            </a:xfrm>
            <a:prstGeom prst="straightConnector1">
              <a:avLst/>
            </a:prstGeom>
            <a:ln w="31750" cap="flat" cmpd="sng" algn="ctr">
              <a:solidFill>
                <a:srgbClr val="C00000"/>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563778" y="2330324"/>
              <a:ext cx="1622585" cy="2226718"/>
            </a:xfrm>
            <a:prstGeom prst="straightConnector1">
              <a:avLst/>
            </a:prstGeom>
            <a:ln w="31750" cap="flat" cmpd="sng" algn="ctr">
              <a:solidFill>
                <a:srgbClr val="C00000"/>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3987937" y="1463470"/>
              <a:ext cx="1246351" cy="1527380"/>
            </a:xfrm>
            <a:prstGeom prst="straightConnector1">
              <a:avLst/>
            </a:prstGeom>
            <a:ln w="31750" cap="flat" cmpd="sng" algn="ctr">
              <a:solidFill>
                <a:srgbClr val="C00000"/>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6"/>
            <a:stretch>
              <a:fillRect/>
            </a:stretch>
          </p:blipFill>
          <p:spPr>
            <a:xfrm>
              <a:off x="2575865" y="5041229"/>
              <a:ext cx="2161379" cy="1380522"/>
            </a:xfrm>
            <a:prstGeom prst="rect">
              <a:avLst/>
            </a:prstGeom>
          </p:spPr>
        </p:pic>
        <p:pic>
          <p:nvPicPr>
            <p:cNvPr id="19" name="Picture 18"/>
            <p:cNvPicPr>
              <a:picLocks noChangeAspect="1"/>
            </p:cNvPicPr>
            <p:nvPr/>
          </p:nvPicPr>
          <p:blipFill>
            <a:blip r:embed="rId7"/>
            <a:stretch>
              <a:fillRect/>
            </a:stretch>
          </p:blipFill>
          <p:spPr>
            <a:xfrm>
              <a:off x="533626" y="5011021"/>
              <a:ext cx="1908194" cy="1356187"/>
            </a:xfrm>
            <a:prstGeom prst="rect">
              <a:avLst/>
            </a:prstGeom>
          </p:spPr>
        </p:pic>
        <p:sp>
          <p:nvSpPr>
            <p:cNvPr id="20" name="TextBox 19"/>
            <p:cNvSpPr txBox="1"/>
            <p:nvPr/>
          </p:nvSpPr>
          <p:spPr>
            <a:xfrm>
              <a:off x="711868" y="4681495"/>
              <a:ext cx="1581926" cy="399520"/>
            </a:xfrm>
            <a:prstGeom prst="rect">
              <a:avLst/>
            </a:prstGeom>
            <a:noFill/>
          </p:spPr>
          <p:txBody>
            <a:bodyPr wrap="none" rtlCol="0">
              <a:spAutoFit/>
            </a:bodyPr>
            <a:lstStyle/>
            <a:p>
              <a:r>
                <a:rPr lang="en-US" sz="1050" u="sng" dirty="0"/>
                <a:t>Acoustic Mode</a:t>
              </a:r>
            </a:p>
          </p:txBody>
        </p:sp>
        <p:sp>
          <p:nvSpPr>
            <p:cNvPr id="21" name="TextBox 20"/>
            <p:cNvSpPr txBox="1"/>
            <p:nvPr/>
          </p:nvSpPr>
          <p:spPr>
            <a:xfrm>
              <a:off x="2823721" y="4692792"/>
              <a:ext cx="1547654" cy="399520"/>
            </a:xfrm>
            <a:prstGeom prst="rect">
              <a:avLst/>
            </a:prstGeom>
            <a:noFill/>
          </p:spPr>
          <p:txBody>
            <a:bodyPr wrap="none" rtlCol="0">
              <a:spAutoFit/>
            </a:bodyPr>
            <a:lstStyle/>
            <a:p>
              <a:r>
                <a:rPr lang="en-US" sz="1050" u="sng" dirty="0"/>
                <a:t>Optical Modes</a:t>
              </a:r>
            </a:p>
          </p:txBody>
        </p:sp>
        <p:pic>
          <p:nvPicPr>
            <p:cNvPr id="22" name="Picture 21"/>
            <p:cNvPicPr>
              <a:picLocks noChangeAspect="1"/>
            </p:cNvPicPr>
            <p:nvPr/>
          </p:nvPicPr>
          <p:blipFill>
            <a:blip r:embed="rId8"/>
            <a:stretch>
              <a:fillRect/>
            </a:stretch>
          </p:blipFill>
          <p:spPr>
            <a:xfrm>
              <a:off x="70357" y="1551556"/>
              <a:ext cx="788481" cy="1642669"/>
            </a:xfrm>
            <a:prstGeom prst="rect">
              <a:avLst/>
            </a:prstGeom>
          </p:spPr>
        </p:pic>
      </p:grpSp>
      <p:grpSp>
        <p:nvGrpSpPr>
          <p:cNvPr id="47" name="Group 46"/>
          <p:cNvGrpSpPr/>
          <p:nvPr/>
        </p:nvGrpSpPr>
        <p:grpSpPr>
          <a:xfrm>
            <a:off x="309111" y="2003883"/>
            <a:ext cx="2481767" cy="1571033"/>
            <a:chOff x="531201" y="995374"/>
            <a:chExt cx="3919074" cy="2480895"/>
          </a:xfrm>
        </p:grpSpPr>
        <p:pic>
          <p:nvPicPr>
            <p:cNvPr id="41" name="Picture 40"/>
            <p:cNvPicPr>
              <a:picLocks noChangeAspect="1"/>
            </p:cNvPicPr>
            <p:nvPr/>
          </p:nvPicPr>
          <p:blipFill>
            <a:blip r:embed="rId9"/>
            <a:stretch>
              <a:fillRect/>
            </a:stretch>
          </p:blipFill>
          <p:spPr>
            <a:xfrm>
              <a:off x="531201" y="995374"/>
              <a:ext cx="3713128" cy="2480895"/>
            </a:xfrm>
            <a:prstGeom prst="rect">
              <a:avLst/>
            </a:prstGeom>
          </p:spPr>
        </p:pic>
        <p:pic>
          <p:nvPicPr>
            <p:cNvPr id="42" name="Picture 41"/>
            <p:cNvPicPr>
              <a:picLocks noChangeAspect="1"/>
            </p:cNvPicPr>
            <p:nvPr/>
          </p:nvPicPr>
          <p:blipFill>
            <a:blip r:embed="rId10"/>
            <a:stretch>
              <a:fillRect/>
            </a:stretch>
          </p:blipFill>
          <p:spPr>
            <a:xfrm>
              <a:off x="2581467" y="1924099"/>
              <a:ext cx="887207" cy="805060"/>
            </a:xfrm>
            <a:prstGeom prst="rect">
              <a:avLst/>
            </a:prstGeom>
          </p:spPr>
        </p:pic>
        <p:pic>
          <p:nvPicPr>
            <p:cNvPr id="43" name="Picture 42"/>
            <p:cNvPicPr>
              <a:picLocks noChangeAspect="1"/>
            </p:cNvPicPr>
            <p:nvPr/>
          </p:nvPicPr>
          <p:blipFill>
            <a:blip r:embed="rId11"/>
            <a:stretch>
              <a:fillRect/>
            </a:stretch>
          </p:blipFill>
          <p:spPr>
            <a:xfrm>
              <a:off x="3197355" y="1097300"/>
              <a:ext cx="936497" cy="2283737"/>
            </a:xfrm>
            <a:prstGeom prst="rect">
              <a:avLst/>
            </a:prstGeom>
          </p:spPr>
        </p:pic>
        <p:sp>
          <p:nvSpPr>
            <p:cNvPr id="44" name="TextBox 43"/>
            <p:cNvSpPr txBox="1"/>
            <p:nvPr/>
          </p:nvSpPr>
          <p:spPr>
            <a:xfrm>
              <a:off x="1648037" y="1280074"/>
              <a:ext cx="683979" cy="437423"/>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IDT</a:t>
              </a:r>
            </a:p>
          </p:txBody>
        </p:sp>
        <p:sp>
          <p:nvSpPr>
            <p:cNvPr id="45" name="TextBox 44"/>
            <p:cNvSpPr txBox="1"/>
            <p:nvPr/>
          </p:nvSpPr>
          <p:spPr>
            <a:xfrm rot="5400000">
              <a:off x="3097229" y="2075607"/>
              <a:ext cx="2268670" cy="437422"/>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Silicon Waveguide</a:t>
              </a:r>
            </a:p>
          </p:txBody>
        </p:sp>
      </p:grpSp>
      <p:sp>
        <p:nvSpPr>
          <p:cNvPr id="48"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236425" y="1600503"/>
            <a:ext cx="1764910" cy="354614"/>
          </a:xfrm>
        </p:spPr>
        <p:txBody>
          <a:bodyPr/>
          <a:lstStyle/>
          <a:p>
            <a:r>
              <a:rPr lang="en-US" sz="1600" b="1" u="sng" dirty="0"/>
              <a:t>Device concept</a:t>
            </a:r>
            <a:endParaRPr lang="en-US" sz="1600" dirty="0"/>
          </a:p>
        </p:txBody>
      </p:sp>
      <mc:AlternateContent xmlns:mc="http://schemas.openxmlformats.org/markup-compatibility/2006" xmlns:a14="http://schemas.microsoft.com/office/drawing/2010/main">
        <mc:Choice Requires="a14">
          <p:sp>
            <p:nvSpPr>
              <p:cNvPr id="49" name="Rectangle 48"/>
              <p:cNvSpPr/>
              <p:nvPr/>
            </p:nvSpPr>
            <p:spPr>
              <a:xfrm>
                <a:off x="256342" y="3646877"/>
                <a:ext cx="2529226" cy="1107996"/>
              </a:xfrm>
              <a:prstGeom prst="rect">
                <a:avLst/>
              </a:prstGeom>
            </p:spPr>
            <p:txBody>
              <a:bodyPr wrap="square">
                <a:spAutoFit/>
              </a:bodyPr>
              <a:lstStyle/>
              <a:p>
                <a:pPr algn="just"/>
                <a:r>
                  <a:rPr lang="en-US" sz="1100" dirty="0">
                    <a:latin typeface="Arial" panose="020B0604020202020204" pitchFamily="34" charset="0"/>
                    <a:cs typeface="Arial" panose="020B0604020202020204" pitchFamily="34" charset="0"/>
                  </a:rPr>
                  <a:t>Incident electrical signal at frequency </a:t>
                </a:r>
                <a14:m>
                  <m:oMath xmlns:m="http://schemas.openxmlformats.org/officeDocument/2006/math">
                    <m:r>
                      <m:rPr>
                        <m:sty m:val="p"/>
                      </m:rPr>
                      <a:rPr lang="en-US" sz="1100" b="0" i="0" smtClean="0">
                        <a:latin typeface="Cambria Math" panose="02040503050406030204" pitchFamily="18" charset="0"/>
                      </a:rPr>
                      <m:t>Ω</m:t>
                    </m:r>
                  </m:oMath>
                </a14:m>
                <a:r>
                  <a:rPr lang="en-US" sz="1100" dirty="0">
                    <a:latin typeface="Arial" panose="020B0604020202020204" pitchFamily="34" charset="0"/>
                    <a:cs typeface="Arial" panose="020B0604020202020204" pitchFamily="34" charset="0"/>
                  </a:rPr>
                  <a:t> generates an acoustic wave at the same frequency. This surface wave is incident on an optical waveguide, where it is used to manipulate the propagating light waves.</a:t>
                </a:r>
              </a:p>
            </p:txBody>
          </p:sp>
        </mc:Choice>
        <mc:Fallback xmlns="">
          <p:sp>
            <p:nvSpPr>
              <p:cNvPr id="49" name="Rectangle 48"/>
              <p:cNvSpPr>
                <a:spLocks noRot="1" noChangeAspect="1" noMove="1" noResize="1" noEditPoints="1" noAdjustHandles="1" noChangeArrowheads="1" noChangeShapeType="1" noTextEdit="1"/>
              </p:cNvSpPr>
              <p:nvPr/>
            </p:nvSpPr>
            <p:spPr>
              <a:xfrm>
                <a:off x="256342" y="3646877"/>
                <a:ext cx="2529226" cy="1107996"/>
              </a:xfrm>
              <a:prstGeom prst="rect">
                <a:avLst/>
              </a:prstGeom>
              <a:blipFill>
                <a:blip r:embed="rId12"/>
                <a:stretch>
                  <a:fillRect t="-549" b="-2747"/>
                </a:stretch>
              </a:blipFill>
            </p:spPr>
            <p:txBody>
              <a:bodyPr/>
              <a:lstStyle/>
              <a:p>
                <a:r>
                  <a:rPr lang="en-US">
                    <a:noFill/>
                  </a:rPr>
                  <a:t> </a:t>
                </a:r>
              </a:p>
            </p:txBody>
          </p:sp>
        </mc:Fallback>
      </mc:AlternateContent>
      <p:sp>
        <p:nvSpPr>
          <p:cNvPr id="51"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10496" y="203191"/>
            <a:ext cx="5336348" cy="379326"/>
          </a:xfrm>
        </p:spPr>
        <p:txBody>
          <a:bodyPr/>
          <a:lstStyle/>
          <a:p>
            <a:r>
              <a:rPr lang="en-US" sz="1600" b="1" u="sng" dirty="0">
                <a:solidFill>
                  <a:srgbClr val="990000"/>
                </a:solidFill>
              </a:rPr>
              <a:t>Innovation:</a:t>
            </a:r>
            <a:r>
              <a:rPr lang="en-US" sz="1600" dirty="0">
                <a:solidFill>
                  <a:srgbClr val="990000"/>
                </a:solidFill>
              </a:rPr>
              <a:t> A new platform for integrated piezo-optics</a:t>
            </a:r>
          </a:p>
        </p:txBody>
      </p:sp>
      <p:sp>
        <p:nvSpPr>
          <p:cNvPr id="5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685016" y="4399190"/>
            <a:ext cx="5105787" cy="902791"/>
          </a:xfrm>
        </p:spPr>
        <p:txBody>
          <a:bodyPr/>
          <a:lstStyle/>
          <a:p>
            <a:r>
              <a:rPr lang="en-US" sz="1600" b="1" u="sng" dirty="0">
                <a:solidFill>
                  <a:srgbClr val="990000"/>
                </a:solidFill>
              </a:rPr>
              <a:t>Result:</a:t>
            </a:r>
            <a:r>
              <a:rPr lang="en-US" sz="1600" b="1" dirty="0">
                <a:solidFill>
                  <a:srgbClr val="990000"/>
                </a:solidFill>
              </a:rPr>
              <a:t> </a:t>
            </a:r>
            <a:r>
              <a:rPr lang="en-US" sz="1600" dirty="0">
                <a:solidFill>
                  <a:srgbClr val="990000"/>
                </a:solidFill>
              </a:rPr>
              <a:t>Acousto-optic interactions realized on-chip using a standard semiconductor fabrication process</a:t>
            </a:r>
          </a:p>
        </p:txBody>
      </p:sp>
      <p:pic>
        <p:nvPicPr>
          <p:cNvPr id="2" name="Recorded Sound">
            <a:hlinkClick r:id="" action="ppaction://media"/>
            <a:extLst>
              <a:ext uri="{FF2B5EF4-FFF2-40B4-BE49-F238E27FC236}">
                <a16:creationId xmlns:a16="http://schemas.microsoft.com/office/drawing/2014/main" id="{DFD6A3E5-3F7C-4A65-97E1-0A29CDAD9DD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790803" y="50791"/>
            <a:ext cx="304800" cy="304800"/>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44D33C2-CE7F-5C4D-9F49-77092C449ABE}"/>
              </a:ext>
            </a:extLst>
          </p:cNvPr>
          <p:cNvSpPr txBox="1">
            <a:spLocks/>
          </p:cNvSpPr>
          <p:nvPr/>
        </p:nvSpPr>
        <p:spPr>
          <a:xfrm>
            <a:off x="236425" y="143237"/>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Results</a:t>
            </a:r>
          </a:p>
        </p:txBody>
      </p:sp>
      <p:pic>
        <p:nvPicPr>
          <p:cNvPr id="8" name="Picture 7"/>
          <p:cNvPicPr>
            <a:picLocks noChangeAspect="1"/>
          </p:cNvPicPr>
          <p:nvPr/>
        </p:nvPicPr>
        <p:blipFill>
          <a:blip r:embed="rId5"/>
          <a:stretch>
            <a:fillRect/>
          </a:stretch>
        </p:blipFill>
        <p:spPr>
          <a:xfrm>
            <a:off x="4109575" y="809827"/>
            <a:ext cx="2235355" cy="1795913"/>
          </a:xfrm>
          <a:prstGeom prst="rect">
            <a:avLst/>
          </a:prstGeom>
        </p:spPr>
      </p:pic>
      <p:sp>
        <p:nvSpPr>
          <p:cNvPr id="10" name="Rectangle 9"/>
          <p:cNvSpPr/>
          <p:nvPr/>
        </p:nvSpPr>
        <p:spPr>
          <a:xfrm>
            <a:off x="4490880" y="553308"/>
            <a:ext cx="1877181" cy="276999"/>
          </a:xfrm>
          <a:prstGeom prst="rect">
            <a:avLst/>
          </a:prstGeom>
        </p:spPr>
        <p:txBody>
          <a:bodyPr wrap="none">
            <a:spAutoFit/>
          </a:bodyPr>
          <a:lstStyle/>
          <a:p>
            <a:r>
              <a:rPr lang="en-US" sz="1200" u="sng" dirty="0"/>
              <a:t>GHz-frequency Modulation</a:t>
            </a:r>
          </a:p>
        </p:txBody>
      </p:sp>
      <p:sp>
        <p:nvSpPr>
          <p:cNvPr id="11" name="Rectangle 10"/>
          <p:cNvSpPr/>
          <p:nvPr/>
        </p:nvSpPr>
        <p:spPr>
          <a:xfrm>
            <a:off x="42997" y="553308"/>
            <a:ext cx="4086375" cy="276999"/>
          </a:xfrm>
          <a:prstGeom prst="rect">
            <a:avLst/>
          </a:prstGeom>
        </p:spPr>
        <p:txBody>
          <a:bodyPr wrap="none">
            <a:spAutoFit/>
          </a:bodyPr>
          <a:lstStyle/>
          <a:p>
            <a:r>
              <a:rPr lang="en-US" sz="1200" u="sng" dirty="0"/>
              <a:t>Chip-based devices fabricated at JPL’s </a:t>
            </a:r>
            <a:r>
              <a:rPr lang="en-US" sz="1200" u="sng" dirty="0" err="1"/>
              <a:t>Microdevices</a:t>
            </a:r>
            <a:r>
              <a:rPr lang="en-US" sz="1200" u="sng" dirty="0"/>
              <a:t> Laboratory</a:t>
            </a:r>
          </a:p>
        </p:txBody>
      </p:sp>
      <p:sp>
        <p:nvSpPr>
          <p:cNvPr id="19" name="TextBox 18"/>
          <p:cNvSpPr txBox="1"/>
          <p:nvPr/>
        </p:nvSpPr>
        <p:spPr>
          <a:xfrm>
            <a:off x="2545944" y="1817960"/>
            <a:ext cx="1476270"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Low-loss (~0.1 dB/cm) silicon waveguide</a:t>
            </a:r>
          </a:p>
        </p:txBody>
      </p:sp>
      <p:sp>
        <p:nvSpPr>
          <p:cNvPr id="20" name="TextBox 19"/>
          <p:cNvSpPr txBox="1"/>
          <p:nvPr/>
        </p:nvSpPr>
        <p:spPr>
          <a:xfrm rot="16200000">
            <a:off x="-181025" y="1264771"/>
            <a:ext cx="1796463" cy="307777"/>
          </a:xfrm>
          <a:prstGeom prst="rect">
            <a:avLst/>
          </a:prstGeom>
          <a:noFill/>
        </p:spPr>
        <p:txBody>
          <a:bodyPr wrap="square" rtlCol="0">
            <a:spAutoFit/>
          </a:bodyPr>
          <a:lstStyle/>
          <a:p>
            <a:r>
              <a:rPr lang="en-US" sz="1400" dirty="0"/>
              <a:t>SAW transducer</a:t>
            </a:r>
          </a:p>
        </p:txBody>
      </p:sp>
      <p:sp>
        <p:nvSpPr>
          <p:cNvPr id="24" name="Rectangle 23"/>
          <p:cNvSpPr/>
          <p:nvPr/>
        </p:nvSpPr>
        <p:spPr>
          <a:xfrm>
            <a:off x="6899109" y="553308"/>
            <a:ext cx="1893852" cy="276999"/>
          </a:xfrm>
          <a:prstGeom prst="rect">
            <a:avLst/>
          </a:prstGeom>
        </p:spPr>
        <p:txBody>
          <a:bodyPr wrap="none">
            <a:spAutoFit/>
          </a:bodyPr>
          <a:lstStyle/>
          <a:p>
            <a:r>
              <a:rPr lang="en-US" sz="1200" u="sng" dirty="0"/>
              <a:t>Non-reciprocal light control</a:t>
            </a:r>
          </a:p>
        </p:txBody>
      </p:sp>
      <p:pic>
        <p:nvPicPr>
          <p:cNvPr id="3" name="Picture 2"/>
          <p:cNvPicPr>
            <a:picLocks noChangeAspect="1"/>
          </p:cNvPicPr>
          <p:nvPr/>
        </p:nvPicPr>
        <p:blipFill>
          <a:blip r:embed="rId6"/>
          <a:stretch>
            <a:fillRect/>
          </a:stretch>
        </p:blipFill>
        <p:spPr>
          <a:xfrm>
            <a:off x="6706438" y="778742"/>
            <a:ext cx="2080132" cy="1898101"/>
          </a:xfrm>
          <a:prstGeom prst="rect">
            <a:avLst/>
          </a:prstGeom>
        </p:spPr>
      </p:pic>
      <p:sp>
        <p:nvSpPr>
          <p:cNvPr id="25" name="Rectangle 24"/>
          <p:cNvSpPr/>
          <p:nvPr/>
        </p:nvSpPr>
        <p:spPr>
          <a:xfrm>
            <a:off x="55660" y="2789915"/>
            <a:ext cx="8822993" cy="369332"/>
          </a:xfrm>
          <a:prstGeom prst="rect">
            <a:avLst/>
          </a:prstGeom>
        </p:spPr>
        <p:txBody>
          <a:bodyPr wrap="none">
            <a:spAutoFit/>
          </a:bodyPr>
          <a:lstStyle/>
          <a:p>
            <a:r>
              <a:rPr lang="en-US" b="1" u="sng" dirty="0">
                <a:solidFill>
                  <a:srgbClr val="990000"/>
                </a:solidFill>
              </a:rPr>
              <a:t>Applications                                                                                                                                             </a:t>
            </a:r>
          </a:p>
        </p:txBody>
      </p:sp>
      <mc:AlternateContent xmlns:mc="http://schemas.openxmlformats.org/markup-compatibility/2006" xmlns:a14="http://schemas.microsoft.com/office/drawing/2010/main">
        <mc:Choice Requires="a14">
          <p:sp>
            <p:nvSpPr>
              <p:cNvPr id="27" name="TextBox 26"/>
              <p:cNvSpPr txBox="1"/>
              <p:nvPr/>
            </p:nvSpPr>
            <p:spPr>
              <a:xfrm>
                <a:off x="246587" y="3150084"/>
                <a:ext cx="4388862" cy="1831271"/>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First generation devices demonstrated:</a:t>
                </a:r>
              </a:p>
              <a:p>
                <a:pPr marL="285750" indent="-285750">
                  <a:spcBef>
                    <a:spcPts val="600"/>
                  </a:spcBef>
                  <a:buFont typeface="Arial" panose="020B0604020202020204" pitchFamily="34" charset="0"/>
                  <a:buChar char="•"/>
                </a:pPr>
                <a:r>
                  <a:rPr lang="en-US" sz="1200" dirty="0">
                    <a:latin typeface="Arial" panose="020B0604020202020204" pitchFamily="34" charset="0"/>
                    <a:cs typeface="Arial" panose="020B0604020202020204" pitchFamily="34" charset="0"/>
                  </a:rPr>
                  <a:t>Optical modulation and frequency shifting from 1-5 GHz</a:t>
                </a:r>
              </a:p>
              <a:p>
                <a:pPr marL="285750" indent="-285750">
                  <a:spcBef>
                    <a:spcPts val="600"/>
                  </a:spcBef>
                  <a:buFont typeface="Arial" panose="020B0604020202020204" pitchFamily="34" charset="0"/>
                  <a:buChar char="•"/>
                </a:pPr>
                <a:r>
                  <a:rPr lang="en-US" sz="1200" dirty="0">
                    <a:latin typeface="Arial" panose="020B0604020202020204" pitchFamily="34" charset="0"/>
                    <a:cs typeface="Arial" panose="020B0604020202020204" pitchFamily="34" charset="0"/>
                  </a:rPr>
                  <a:t>Excellent figures of merit </a:t>
                </a:r>
                <a14:m>
                  <m:oMath xmlns:m="http://schemas.openxmlformats.org/officeDocument/2006/math">
                    <m:sSub>
                      <m:sSubPr>
                        <m:ctrlPr>
                          <a:rPr lang="en-US" sz="1200" i="1">
                            <a:latin typeface="Cambria Math" panose="02040503050406030204" pitchFamily="18" charset="0"/>
                            <a:cs typeface="Arial" panose="020B0604020202020204" pitchFamily="34" charset="0"/>
                          </a:rPr>
                        </m:ctrlPr>
                      </m:sSubPr>
                      <m:e>
                        <m:r>
                          <a:rPr lang="en-US" sz="1200" i="1">
                            <a:latin typeface="Cambria Math" panose="02040503050406030204" pitchFamily="18" charset="0"/>
                            <a:cs typeface="Arial" panose="020B0604020202020204" pitchFamily="34" charset="0"/>
                          </a:rPr>
                          <m:t>𝑉</m:t>
                        </m:r>
                      </m:e>
                      <m:sub>
                        <m:r>
                          <a:rPr lang="en-US" sz="1200" i="1">
                            <a:latin typeface="Cambria Math" panose="02040503050406030204" pitchFamily="18" charset="0"/>
                            <a:cs typeface="Arial" panose="020B0604020202020204" pitchFamily="34" charset="0"/>
                          </a:rPr>
                          <m:t>𝜋</m:t>
                        </m:r>
                      </m:sub>
                    </m:sSub>
                    <m:r>
                      <a:rPr lang="en-US" sz="1200" i="1">
                        <a:latin typeface="Cambria Math" panose="02040503050406030204" pitchFamily="18" charset="0"/>
                        <a:cs typeface="Arial" panose="020B0604020202020204" pitchFamily="34" charset="0"/>
                      </a:rPr>
                      <m:t>𝐿</m:t>
                    </m:r>
                    <m:r>
                      <a:rPr lang="en-US" sz="1200" i="1">
                        <a:latin typeface="Cambria Math" panose="02040503050406030204" pitchFamily="18" charset="0"/>
                        <a:cs typeface="Arial" panose="020B0604020202020204" pitchFamily="34" charset="0"/>
                      </a:rPr>
                      <m:t>𝛼</m:t>
                    </m:r>
                    <m:r>
                      <a:rPr lang="en-US" sz="1200" i="1">
                        <a:latin typeface="Cambria Math" panose="02040503050406030204" pitchFamily="18" charset="0"/>
                        <a:cs typeface="Arial" panose="020B0604020202020204" pitchFamily="34" charset="0"/>
                      </a:rPr>
                      <m:t>&lt;0.2 </m:t>
                    </m:r>
                    <m:r>
                      <m:rPr>
                        <m:sty m:val="p"/>
                      </m:rPr>
                      <a:rPr lang="en-US" sz="1200" b="0" i="0" smtClean="0">
                        <a:latin typeface="Cambria Math" panose="02040503050406030204" pitchFamily="18" charset="0"/>
                        <a:cs typeface="Arial" panose="020B0604020202020204" pitchFamily="34" charset="0"/>
                      </a:rPr>
                      <m:t>V</m:t>
                    </m:r>
                    <m:r>
                      <a:rPr lang="en-US" sz="1200" b="0" i="1" smtClean="0">
                        <a:latin typeface="Cambria Math" panose="02040503050406030204" pitchFamily="18" charset="0"/>
                        <a:cs typeface="Arial" panose="020B0604020202020204" pitchFamily="34" charset="0"/>
                      </a:rPr>
                      <m:t>⋅</m:t>
                    </m:r>
                    <m:r>
                      <m:rPr>
                        <m:sty m:val="p"/>
                      </m:rPr>
                      <a:rPr lang="en-US" sz="1200" b="0" i="0" smtClean="0">
                        <a:latin typeface="Cambria Math" panose="02040503050406030204" pitchFamily="18" charset="0"/>
                        <a:cs typeface="Arial" panose="020B0604020202020204" pitchFamily="34" charset="0"/>
                      </a:rPr>
                      <m:t>dB</m:t>
                    </m:r>
                  </m:oMath>
                </a14:m>
                <a:r>
                  <a:rPr lang="en-US" sz="1200" dirty="0">
                    <a:latin typeface="Arial" panose="020B0604020202020204" pitchFamily="34" charset="0"/>
                    <a:cs typeface="Arial" panose="020B0604020202020204" pitchFamily="34" charset="0"/>
                  </a:rPr>
                  <a:t> that will enable beyond state-of-the-art devices with efficiencies far superior to existing modulator technologies</a:t>
                </a:r>
              </a:p>
              <a:p>
                <a:pPr marL="285750" indent="-285750">
                  <a:spcBef>
                    <a:spcPts val="600"/>
                  </a:spcBef>
                  <a:buFont typeface="Arial" panose="020B0604020202020204" pitchFamily="34" charset="0"/>
                  <a:buChar char="•"/>
                </a:pPr>
                <a:r>
                  <a:rPr lang="en-US" sz="1200" dirty="0">
                    <a:latin typeface="Arial" panose="020B0604020202020204" pitchFamily="34" charset="0"/>
                    <a:cs typeface="Arial" panose="020B0604020202020204" pitchFamily="34" charset="0"/>
                  </a:rPr>
                  <a:t>Non-reciprocal light routing: our device separates forward- and backward moving light waves, useful for creating a non-magnetic acousto-optic isolator or circulator</a:t>
                </a:r>
              </a:p>
            </p:txBody>
          </p:sp>
        </mc:Choice>
        <mc:Fallback xmlns="">
          <p:sp>
            <p:nvSpPr>
              <p:cNvPr id="27" name="TextBox 26"/>
              <p:cNvSpPr txBox="1">
                <a:spLocks noRot="1" noChangeAspect="1" noMove="1" noResize="1" noEditPoints="1" noAdjustHandles="1" noChangeArrowheads="1" noChangeShapeType="1" noTextEdit="1"/>
              </p:cNvSpPr>
              <p:nvPr/>
            </p:nvSpPr>
            <p:spPr>
              <a:xfrm>
                <a:off x="246587" y="3150084"/>
                <a:ext cx="4388862" cy="1831271"/>
              </a:xfrm>
              <a:prstGeom prst="rect">
                <a:avLst/>
              </a:prstGeom>
              <a:blipFill>
                <a:blip r:embed="rId7"/>
                <a:stretch>
                  <a:fillRect l="-417" t="-667" r="-417" b="-1667"/>
                </a:stretch>
              </a:blipFill>
            </p:spPr>
            <p:txBody>
              <a:bodyPr/>
              <a:lstStyle/>
              <a:p>
                <a:r>
                  <a:rPr lang="en-US">
                    <a:noFill/>
                  </a:rPr>
                  <a:t> </a:t>
                </a:r>
              </a:p>
            </p:txBody>
          </p:sp>
        </mc:Fallback>
      </mc:AlternateContent>
      <p:sp>
        <p:nvSpPr>
          <p:cNvPr id="28" name="TextBox 27"/>
          <p:cNvSpPr txBox="1"/>
          <p:nvPr/>
        </p:nvSpPr>
        <p:spPr>
          <a:xfrm>
            <a:off x="4701638" y="3136127"/>
            <a:ext cx="2494315" cy="307777"/>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Potential applications: </a:t>
            </a:r>
          </a:p>
        </p:txBody>
      </p:sp>
      <p:sp>
        <p:nvSpPr>
          <p:cNvPr id="29" name="Rectangle 28"/>
          <p:cNvSpPr/>
          <p:nvPr/>
        </p:nvSpPr>
        <p:spPr>
          <a:xfrm>
            <a:off x="4719756" y="3421161"/>
            <a:ext cx="4580374" cy="2169825"/>
          </a:xfrm>
          <a:prstGeom prst="rect">
            <a:avLst/>
          </a:prstGeom>
        </p:spPr>
        <p:txBody>
          <a:bodyPr wrap="square">
            <a:spAutoFit/>
          </a:bodyPr>
          <a:lstStyle/>
          <a:p>
            <a:pPr marL="285750" indent="-285750">
              <a:spcBef>
                <a:spcPts val="600"/>
              </a:spcBef>
              <a:buFont typeface="Arial" panose="020B0604020202020204" pitchFamily="34" charset="0"/>
              <a:buChar char="•"/>
            </a:pPr>
            <a:r>
              <a:rPr lang="en-US" sz="1200" b="1" dirty="0">
                <a:latin typeface="Arial" panose="020B0604020202020204" pitchFamily="34" charset="0"/>
                <a:cs typeface="Arial" panose="020B0604020202020204" pitchFamily="34" charset="0"/>
              </a:rPr>
              <a:t>Low-power (~</a:t>
            </a:r>
            <a:r>
              <a:rPr lang="en-US" sz="1200" b="1" dirty="0" err="1">
                <a:latin typeface="Arial" panose="020B0604020202020204" pitchFamily="34" charset="0"/>
                <a:cs typeface="Arial" panose="020B0604020202020204" pitchFamily="34" charset="0"/>
              </a:rPr>
              <a:t>mW</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cw</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lidar</a:t>
            </a:r>
            <a:r>
              <a:rPr lang="en-US" sz="1200" b="1" dirty="0">
                <a:latin typeface="Arial" panose="020B0604020202020204" pitchFamily="34" charset="0"/>
                <a:cs typeface="Arial" panose="020B0604020202020204" pitchFamily="34" charset="0"/>
              </a:rPr>
              <a:t> modulation </a:t>
            </a:r>
            <a:r>
              <a:rPr lang="en-US" sz="1200" dirty="0">
                <a:latin typeface="Arial" panose="020B0604020202020204" pitchFamily="34" charset="0"/>
                <a:cs typeface="Arial" panose="020B0604020202020204" pitchFamily="34" charset="0"/>
              </a:rPr>
              <a:t>for platform-constrained (e.g. satellite-based) remote sensing</a:t>
            </a:r>
          </a:p>
          <a:p>
            <a:pPr marL="285750" indent="-285750">
              <a:spcBef>
                <a:spcPts val="600"/>
              </a:spcBef>
              <a:buFont typeface="Arial" panose="020B0604020202020204" pitchFamily="34" charset="0"/>
              <a:buChar char="•"/>
            </a:pPr>
            <a:r>
              <a:rPr lang="en-US" sz="1200" b="1" dirty="0">
                <a:latin typeface="Arial" panose="020B0604020202020204" pitchFamily="34" charset="0"/>
                <a:cs typeface="Arial" panose="020B0604020202020204" pitchFamily="34" charset="0"/>
              </a:rPr>
              <a:t>Comb generation</a:t>
            </a:r>
            <a:r>
              <a:rPr lang="en-US" sz="1200" dirty="0">
                <a:latin typeface="Arial" panose="020B0604020202020204" pitchFamily="34" charset="0"/>
                <a:cs typeface="Arial" panose="020B0604020202020204" pitchFamily="34" charset="0"/>
              </a:rPr>
              <a:t> for spectroscopy, offset-locking, and optical frequency division for </a:t>
            </a:r>
            <a:r>
              <a:rPr lang="en-US" sz="1200" dirty="0" err="1">
                <a:latin typeface="Arial" panose="020B0604020202020204" pitchFamily="34" charset="0"/>
                <a:cs typeface="Arial" panose="020B0604020202020204" pitchFamily="34" charset="0"/>
              </a:rPr>
              <a:t>mmW</a:t>
            </a:r>
            <a:r>
              <a:rPr lang="en-US" sz="1200" dirty="0">
                <a:latin typeface="Arial" panose="020B0604020202020204" pitchFamily="34" charset="0"/>
                <a:cs typeface="Arial" panose="020B0604020202020204" pitchFamily="34" charset="0"/>
              </a:rPr>
              <a:t>, e.g. for gas detection</a:t>
            </a:r>
          </a:p>
          <a:p>
            <a:pPr marL="285750" indent="-285750">
              <a:spcBef>
                <a:spcPts val="600"/>
              </a:spcBef>
              <a:buFont typeface="Arial" panose="020B0604020202020204" pitchFamily="34" charset="0"/>
              <a:buChar char="•"/>
            </a:pPr>
            <a:r>
              <a:rPr lang="en-US" sz="1200" b="1" dirty="0">
                <a:latin typeface="Arial" panose="020B0604020202020204" pitchFamily="34" charset="0"/>
                <a:cs typeface="Arial" panose="020B0604020202020204" pitchFamily="34" charset="0"/>
              </a:rPr>
              <a:t>Active phase sensing </a:t>
            </a:r>
            <a:r>
              <a:rPr lang="en-US" sz="1200" dirty="0">
                <a:latin typeface="Arial" panose="020B0604020202020204" pitchFamily="34" charset="0"/>
                <a:cs typeface="Arial" panose="020B0604020202020204" pitchFamily="34" charset="0"/>
              </a:rPr>
              <a:t>and correction for coherent laser metrology and segmented mirror systems</a:t>
            </a:r>
          </a:p>
          <a:p>
            <a:pPr marL="285750" indent="-285750">
              <a:spcBef>
                <a:spcPts val="600"/>
              </a:spcBef>
              <a:buFont typeface="Arial" panose="020B0604020202020204" pitchFamily="34" charset="0"/>
              <a:buChar char="•"/>
            </a:pPr>
            <a:r>
              <a:rPr lang="en-US" sz="1200" dirty="0">
                <a:latin typeface="Arial" panose="020B0604020202020204" pitchFamily="34" charset="0"/>
                <a:cs typeface="Arial" panose="020B0604020202020204" pitchFamily="34" charset="0"/>
              </a:rPr>
              <a:t>Integrated, nonmagnetic </a:t>
            </a:r>
            <a:r>
              <a:rPr lang="en-US" sz="1200" b="1" dirty="0">
                <a:latin typeface="Arial" panose="020B0604020202020204" pitchFamily="34" charset="0"/>
                <a:cs typeface="Arial" panose="020B0604020202020204" pitchFamily="34" charset="0"/>
              </a:rPr>
              <a:t>optical isolators</a:t>
            </a:r>
            <a:r>
              <a:rPr lang="en-US" sz="1200" dirty="0">
                <a:latin typeface="Arial" panose="020B0604020202020204" pitchFamily="34" charset="0"/>
                <a:cs typeface="Arial" panose="020B0604020202020204" pitchFamily="34" charset="0"/>
              </a:rPr>
              <a:t>/circulators</a:t>
            </a:r>
          </a:p>
          <a:p>
            <a:pPr>
              <a:spcBef>
                <a:spcPts val="1200"/>
              </a:spcBef>
            </a:pPr>
            <a:endParaRPr lang="en-US" sz="1200" baseline="30000" dirty="0">
              <a:latin typeface="Arial" panose="020B0604020202020204" pitchFamily="34" charset="0"/>
              <a:cs typeface="Arial" panose="020B0604020202020204" pitchFamily="34" charset="0"/>
            </a:endParaRPr>
          </a:p>
          <a:p>
            <a:pPr>
              <a:spcBef>
                <a:spcPts val="1200"/>
              </a:spcBef>
            </a:pPr>
            <a:endParaRPr lang="en-US" sz="1200" baseline="30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8"/>
          <a:srcRect r="43126" b="14785"/>
          <a:stretch/>
        </p:blipFill>
        <p:spPr>
          <a:xfrm>
            <a:off x="80055" y="891258"/>
            <a:ext cx="2455466" cy="1639971"/>
          </a:xfrm>
          <a:prstGeom prst="rect">
            <a:avLst/>
          </a:prstGeom>
        </p:spPr>
      </p:pic>
      <p:grpSp>
        <p:nvGrpSpPr>
          <p:cNvPr id="15" name="Group 14"/>
          <p:cNvGrpSpPr/>
          <p:nvPr/>
        </p:nvGrpSpPr>
        <p:grpSpPr>
          <a:xfrm>
            <a:off x="2535521" y="927230"/>
            <a:ext cx="1444519" cy="916766"/>
            <a:chOff x="3486155" y="2206847"/>
            <a:chExt cx="1565510" cy="993553"/>
          </a:xfrm>
        </p:grpSpPr>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b="12182"/>
            <a:stretch/>
          </p:blipFill>
          <p:spPr>
            <a:xfrm>
              <a:off x="3543157" y="2206847"/>
              <a:ext cx="1508508" cy="993553"/>
            </a:xfrm>
            <a:prstGeom prst="rect">
              <a:avLst/>
            </a:prstGeom>
          </p:spPr>
        </p:pic>
        <p:cxnSp>
          <p:nvCxnSpPr>
            <p:cNvPr id="22" name="Straight Connector 21"/>
            <p:cNvCxnSpPr/>
            <p:nvPr/>
          </p:nvCxnSpPr>
          <p:spPr>
            <a:xfrm>
              <a:off x="3581400" y="3138489"/>
              <a:ext cx="4953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86155" y="2916376"/>
              <a:ext cx="386644" cy="200054"/>
            </a:xfrm>
            <a:prstGeom prst="rect">
              <a:avLst/>
            </a:prstGeom>
            <a:noFill/>
          </p:spPr>
          <p:txBody>
            <a:bodyPr wrap="none" rtlCol="0">
              <a:spAutoFit/>
            </a:bodyPr>
            <a:lstStyle/>
            <a:p>
              <a:r>
                <a:rPr lang="en-US" sz="700" dirty="0">
                  <a:solidFill>
                    <a:schemeClr val="bg1"/>
                  </a:solidFill>
                </a:rPr>
                <a:t>1 </a:t>
              </a:r>
              <a:r>
                <a:rPr lang="el-GR" sz="700" dirty="0">
                  <a:solidFill>
                    <a:schemeClr val="bg1"/>
                  </a:solidFill>
                </a:rPr>
                <a:t>μ</a:t>
              </a:r>
              <a:r>
                <a:rPr lang="en-US" sz="700" dirty="0">
                  <a:solidFill>
                    <a:schemeClr val="bg1"/>
                  </a:solidFill>
                </a:rPr>
                <a:t>m</a:t>
              </a:r>
            </a:p>
          </p:txBody>
        </p:sp>
      </p:grpSp>
      <p:sp>
        <p:nvSpPr>
          <p:cNvPr id="16" name="Rectangle 15"/>
          <p:cNvSpPr/>
          <p:nvPr/>
        </p:nvSpPr>
        <p:spPr>
          <a:xfrm>
            <a:off x="2068327" y="928634"/>
            <a:ext cx="172403" cy="330353"/>
          </a:xfrm>
          <a:prstGeom prst="rect">
            <a:avLst/>
          </a:prstGeom>
          <a:noFill/>
          <a:ln w="1270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2240730" y="1258906"/>
            <a:ext cx="347388" cy="585090"/>
          </a:xfrm>
          <a:prstGeom prst="straightConnector1">
            <a:avLst/>
          </a:prstGeom>
          <a:ln w="12700" cap="flat" cmpd="sng" algn="ctr">
            <a:solidFill>
              <a:srgbClr val="0000FF"/>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6" idx="0"/>
          </p:cNvCxnSpPr>
          <p:nvPr/>
        </p:nvCxnSpPr>
        <p:spPr>
          <a:xfrm>
            <a:off x="2154529" y="928634"/>
            <a:ext cx="433589" cy="0"/>
          </a:xfrm>
          <a:prstGeom prst="straightConnector1">
            <a:avLst/>
          </a:prstGeom>
          <a:ln w="12700" cap="flat" cmpd="sng" algn="ctr">
            <a:solidFill>
              <a:srgbClr val="0000FF"/>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1268981" y="2246723"/>
            <a:ext cx="261779" cy="313596"/>
          </a:xfrm>
          <a:prstGeom prst="straightConnector1">
            <a:avLst/>
          </a:prstGeom>
          <a:ln w="12700" cap="flat" cmpd="sng" algn="ctr">
            <a:solidFill>
              <a:srgbClr val="0000FF"/>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1266603" y="1910382"/>
            <a:ext cx="264157" cy="649937"/>
          </a:xfrm>
          <a:prstGeom prst="straightConnector1">
            <a:avLst/>
          </a:prstGeom>
          <a:ln w="12700" cap="flat" cmpd="sng" algn="ctr">
            <a:solidFill>
              <a:srgbClr val="0000FF"/>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147135" y="2501632"/>
            <a:ext cx="147627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Electrical contacts</a:t>
            </a:r>
          </a:p>
        </p:txBody>
      </p:sp>
      <p:sp>
        <p:nvSpPr>
          <p:cNvPr id="32" name="TextBox 31"/>
          <p:cNvSpPr txBox="1"/>
          <p:nvPr/>
        </p:nvSpPr>
        <p:spPr>
          <a:xfrm>
            <a:off x="4464301" y="2612944"/>
            <a:ext cx="1930338" cy="400110"/>
          </a:xfrm>
          <a:prstGeom prst="rect">
            <a:avLst/>
          </a:prstGeom>
          <a:noFill/>
        </p:spPr>
        <p:txBody>
          <a:bodyPr wrap="square" rtlCol="0">
            <a:spAutoFit/>
          </a:bodyPr>
          <a:lstStyle/>
          <a:p>
            <a:r>
              <a:rPr lang="en-US" sz="1000" b="1" dirty="0">
                <a:solidFill>
                  <a:srgbClr val="990000"/>
                </a:solidFill>
                <a:latin typeface="Arial" panose="020B0604020202020204" pitchFamily="34" charset="0"/>
                <a:cs typeface="Arial" panose="020B0604020202020204" pitchFamily="34" charset="0"/>
              </a:rPr>
              <a:t>Precise electrical frequency control of output light</a:t>
            </a:r>
          </a:p>
        </p:txBody>
      </p:sp>
      <p:sp>
        <p:nvSpPr>
          <p:cNvPr id="33" name="TextBox 32"/>
          <p:cNvSpPr txBox="1"/>
          <p:nvPr/>
        </p:nvSpPr>
        <p:spPr>
          <a:xfrm>
            <a:off x="6826431" y="2612944"/>
            <a:ext cx="2117825" cy="400110"/>
          </a:xfrm>
          <a:prstGeom prst="rect">
            <a:avLst/>
          </a:prstGeom>
          <a:noFill/>
        </p:spPr>
        <p:txBody>
          <a:bodyPr wrap="square" rtlCol="0">
            <a:spAutoFit/>
          </a:bodyPr>
          <a:lstStyle/>
          <a:p>
            <a:r>
              <a:rPr lang="en-US" sz="1000" b="1" dirty="0">
                <a:solidFill>
                  <a:srgbClr val="990000"/>
                </a:solidFill>
                <a:latin typeface="Arial" panose="020B0604020202020204" pitchFamily="34" charset="0"/>
                <a:cs typeface="Arial" panose="020B0604020202020204" pitchFamily="34" charset="0"/>
              </a:rPr>
              <a:t>Light is transmitted only in one direction: “optical isolator”</a:t>
            </a:r>
          </a:p>
        </p:txBody>
      </p:sp>
      <p:sp>
        <p:nvSpPr>
          <p:cNvPr id="38" name="TextBox 37"/>
          <p:cNvSpPr txBox="1"/>
          <p:nvPr/>
        </p:nvSpPr>
        <p:spPr>
          <a:xfrm>
            <a:off x="2426773" y="2237834"/>
            <a:ext cx="1788559" cy="707886"/>
          </a:xfrm>
          <a:prstGeom prst="rect">
            <a:avLst/>
          </a:prstGeom>
          <a:noFill/>
        </p:spPr>
        <p:txBody>
          <a:bodyPr wrap="square" rtlCol="0">
            <a:spAutoFit/>
          </a:bodyPr>
          <a:lstStyle/>
          <a:p>
            <a:r>
              <a:rPr lang="en-US" sz="1000" b="1" dirty="0">
                <a:solidFill>
                  <a:srgbClr val="990000"/>
                </a:solidFill>
                <a:latin typeface="Arial" panose="020B0604020202020204" pitchFamily="34" charset="0"/>
                <a:cs typeface="Arial" panose="020B0604020202020204" pitchFamily="34" charset="0"/>
              </a:rPr>
              <a:t>Monolithic fabrication of acousto-optic devices using a CMOS-compatible process</a:t>
            </a:r>
          </a:p>
        </p:txBody>
      </p:sp>
      <p:pic>
        <p:nvPicPr>
          <p:cNvPr id="6" name="Recorded Sound">
            <a:hlinkClick r:id="" action="ppaction://media"/>
            <a:extLst>
              <a:ext uri="{FF2B5EF4-FFF2-40B4-BE49-F238E27FC236}">
                <a16:creationId xmlns:a16="http://schemas.microsoft.com/office/drawing/2014/main" id="{1DD2DA17-62EA-4ABE-9EA4-01629D20B679}"/>
              </a:ext>
            </a:extLst>
          </p:cNvPr>
          <p:cNvPicPr>
            <a:picLocks noChangeAspect="1"/>
          </p:cNvPicPr>
          <p:nvPr>
            <a:audioFile r:link="rId1"/>
            <p:extLst>
              <p:ext uri="{DAA4B4D4-6D71-4841-9C94-3DE7FCFB9230}">
                <p14:media xmlns:p14="http://schemas.microsoft.com/office/powerpoint/2010/main" r:embed="rId2">
                  <p14:trim st="2300"/>
                </p14:media>
              </p:ext>
            </p:extLst>
          </p:nvPr>
        </p:nvPicPr>
        <p:blipFill>
          <a:blip r:embed="rId10"/>
          <a:stretch>
            <a:fillRect/>
          </a:stretch>
        </p:blipFill>
        <p:spPr>
          <a:xfrm>
            <a:off x="8792961" y="43473"/>
            <a:ext cx="304800" cy="304800"/>
          </a:xfrm>
          <a:prstGeom prst="rect">
            <a:avLst/>
          </a:prstGeom>
        </p:spPr>
      </p:pic>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50732" y="1086663"/>
            <a:ext cx="4814991" cy="1872438"/>
          </a:xfrm>
        </p:spPr>
        <p:txBody>
          <a:bodyPr/>
          <a:lstStyle/>
          <a:p>
            <a:pPr lvl="0"/>
            <a:r>
              <a:rPr lang="en-US" sz="1100" b="1" dirty="0"/>
              <a:t>E.A. Kittlaus</a:t>
            </a:r>
            <a:r>
              <a:rPr lang="en-US" sz="1100" dirty="0"/>
              <a:t>, W.M. Jones, P.T. </a:t>
            </a:r>
            <a:r>
              <a:rPr lang="en-US" sz="1100" dirty="0" err="1"/>
              <a:t>Rakich</a:t>
            </a:r>
            <a:r>
              <a:rPr lang="en-US" sz="1100" dirty="0"/>
              <a:t>, N.T. </a:t>
            </a:r>
            <a:r>
              <a:rPr lang="en-US" sz="1100" dirty="0" err="1"/>
              <a:t>Otterstrom</a:t>
            </a:r>
            <a:r>
              <a:rPr lang="en-US" sz="1100" dirty="0"/>
              <a:t>, R.E. Muller, and M. </a:t>
            </a:r>
            <a:r>
              <a:rPr lang="en-US" sz="1100" dirty="0" err="1"/>
              <a:t>Rais</a:t>
            </a:r>
            <a:r>
              <a:rPr lang="en-US" sz="1100" dirty="0"/>
              <a:t>-Zadeh, "Electrically-driven </a:t>
            </a:r>
            <a:r>
              <a:rPr lang="en-US" sz="1100" dirty="0" err="1"/>
              <a:t>acousto</a:t>
            </a:r>
            <a:r>
              <a:rPr lang="en-US" sz="1100" dirty="0"/>
              <a:t>-optics and broadband non-reciprocity in silicon photonics." </a:t>
            </a:r>
            <a:r>
              <a:rPr lang="en-US" sz="1100" u="sng" dirty="0"/>
              <a:t>Journal Article</a:t>
            </a:r>
            <a:r>
              <a:rPr lang="en-US" sz="1100" dirty="0"/>
              <a:t> published at </a:t>
            </a:r>
            <a:r>
              <a:rPr lang="en-US" sz="1100" i="1" dirty="0"/>
              <a:t>Nature Photonics</a:t>
            </a:r>
            <a:r>
              <a:rPr lang="en-US" sz="1100" dirty="0"/>
              <a:t> (2020) </a:t>
            </a:r>
            <a:r>
              <a:rPr lang="en-US" sz="1100" i="1" dirty="0"/>
              <a:t>doi:10.1038/s41566-020-00711-9.</a:t>
            </a:r>
          </a:p>
          <a:p>
            <a:pPr lvl="0"/>
            <a:r>
              <a:rPr lang="en-US" sz="1100" b="1" dirty="0"/>
              <a:t>E.A. Kittlaus</a:t>
            </a:r>
            <a:r>
              <a:rPr lang="en-US" sz="1100" dirty="0"/>
              <a:t>, W.M. Jones, P.T. </a:t>
            </a:r>
            <a:r>
              <a:rPr lang="en-US" sz="1100" dirty="0" err="1"/>
              <a:t>Rakich</a:t>
            </a:r>
            <a:r>
              <a:rPr lang="en-US" sz="1100" dirty="0"/>
              <a:t>, N.T. </a:t>
            </a:r>
            <a:r>
              <a:rPr lang="en-US" sz="1100" dirty="0" err="1"/>
              <a:t>Otterstrom</a:t>
            </a:r>
            <a:r>
              <a:rPr lang="en-US" sz="1100" dirty="0"/>
              <a:t>, R.E. Muller, and M. </a:t>
            </a:r>
            <a:r>
              <a:rPr lang="en-US" sz="1100" dirty="0" err="1"/>
              <a:t>Rais-Zadeh</a:t>
            </a:r>
            <a:r>
              <a:rPr lang="en-US" sz="1100" dirty="0"/>
              <a:t>, “Acousto-optic Interactions in Silicon Photonics.” </a:t>
            </a:r>
            <a:r>
              <a:rPr lang="en-US" sz="1100" u="sng" dirty="0"/>
              <a:t>Invited Talk</a:t>
            </a:r>
            <a:r>
              <a:rPr lang="en-US" sz="1100" dirty="0"/>
              <a:t> in Symposium S3 at  the 2020 Conference on Lasers and Electro-Optics Pacific Rim (CLEO-PR), Sydney, AU, Aug. 4, 2020. </a:t>
            </a:r>
          </a:p>
          <a:p>
            <a:pPr lvl="0"/>
            <a:r>
              <a:rPr lang="en-US" sz="1100" b="1" dirty="0"/>
              <a:t>E.A. Kittlaus</a:t>
            </a:r>
            <a:r>
              <a:rPr lang="en-US" sz="1100" dirty="0"/>
              <a:t>, W.M. Jones, P.T. </a:t>
            </a:r>
            <a:r>
              <a:rPr lang="en-US" sz="1100" dirty="0" err="1"/>
              <a:t>Rakich</a:t>
            </a:r>
            <a:r>
              <a:rPr lang="en-US" sz="1100" dirty="0"/>
              <a:t>, N.T. </a:t>
            </a:r>
            <a:r>
              <a:rPr lang="en-US" sz="1100" dirty="0" err="1"/>
              <a:t>Otterstrom</a:t>
            </a:r>
            <a:r>
              <a:rPr lang="en-US" sz="1100" dirty="0"/>
              <a:t>, R.E. Muller, and M. </a:t>
            </a:r>
            <a:r>
              <a:rPr lang="en-US" sz="1100" dirty="0" err="1"/>
              <a:t>Rais-Zadeh</a:t>
            </a:r>
            <a:r>
              <a:rPr lang="en-US" sz="1100" dirty="0"/>
              <a:t>, “Electrically-driven Acousto-optic Modulators in Silicon Photonics.” </a:t>
            </a:r>
            <a:r>
              <a:rPr lang="en-US" sz="1100" u="sng" dirty="0"/>
              <a:t>Post-deadline Talk</a:t>
            </a:r>
            <a:r>
              <a:rPr lang="en-US" sz="1100" dirty="0"/>
              <a:t> JTh4A.4 at CLEO: Applications and Technology, San Jose, CA, May 20, 2020. </a:t>
            </a:r>
          </a:p>
          <a:p>
            <a:pPr lvl="0"/>
            <a:endParaRPr lang="en-US" sz="1100" dirty="0"/>
          </a:p>
        </p:txBody>
      </p:sp>
      <p:sp>
        <p:nvSpPr>
          <p:cNvPr id="4" name="Text Placeholder 2">
            <a:extLst>
              <a:ext uri="{FF2B5EF4-FFF2-40B4-BE49-F238E27FC236}">
                <a16:creationId xmlns:a16="http://schemas.microsoft.com/office/drawing/2014/main" id="{344D33C2-CE7F-5C4D-9F49-77092C449ABE}"/>
              </a:ext>
            </a:extLst>
          </p:cNvPr>
          <p:cNvSpPr txBox="1">
            <a:spLocks/>
          </p:cNvSpPr>
          <p:nvPr/>
        </p:nvSpPr>
        <p:spPr>
          <a:xfrm>
            <a:off x="236425" y="143237"/>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Publications and Acknowledgements</a:t>
            </a:r>
          </a:p>
          <a:p>
            <a:endParaRPr lang="en-US" dirty="0"/>
          </a:p>
        </p:txBody>
      </p:sp>
      <p:sp>
        <p:nvSpPr>
          <p:cNvPr id="5" name="Rectangle 4"/>
          <p:cNvSpPr/>
          <p:nvPr/>
        </p:nvSpPr>
        <p:spPr>
          <a:xfrm>
            <a:off x="236425" y="668585"/>
            <a:ext cx="4970400" cy="369332"/>
          </a:xfrm>
          <a:prstGeom prst="rect">
            <a:avLst/>
          </a:prstGeom>
        </p:spPr>
        <p:txBody>
          <a:bodyPr wrap="none">
            <a:spAutoFit/>
          </a:bodyPr>
          <a:lstStyle/>
          <a:p>
            <a:r>
              <a:rPr lang="en-US" b="1" u="sng" dirty="0">
                <a:solidFill>
                  <a:srgbClr val="990000"/>
                </a:solidFill>
              </a:rPr>
              <a:t>Journal and Conference Presentations:                    </a:t>
            </a:r>
          </a:p>
        </p:txBody>
      </p:sp>
      <p:sp>
        <p:nvSpPr>
          <p:cNvPr id="6" name="Rectangle 5"/>
          <p:cNvSpPr/>
          <p:nvPr/>
        </p:nvSpPr>
        <p:spPr>
          <a:xfrm>
            <a:off x="236425" y="3256597"/>
            <a:ext cx="4929298" cy="369332"/>
          </a:xfrm>
          <a:prstGeom prst="rect">
            <a:avLst/>
          </a:prstGeom>
        </p:spPr>
        <p:txBody>
          <a:bodyPr wrap="none">
            <a:spAutoFit/>
          </a:bodyPr>
          <a:lstStyle/>
          <a:p>
            <a:r>
              <a:rPr lang="en-US" b="1" u="sng" dirty="0">
                <a:solidFill>
                  <a:srgbClr val="990000"/>
                </a:solidFill>
              </a:rPr>
              <a:t>Acknowledgements:                                                    </a:t>
            </a:r>
          </a:p>
        </p:txBody>
      </p:sp>
      <p:sp>
        <p:nvSpPr>
          <p:cNvPr id="7" name="Rectangle 6"/>
          <p:cNvSpPr/>
          <p:nvPr/>
        </p:nvSpPr>
        <p:spPr>
          <a:xfrm>
            <a:off x="350732" y="3641903"/>
            <a:ext cx="4769908" cy="1323439"/>
          </a:xfrm>
          <a:prstGeom prst="rect">
            <a:avLst/>
          </a:prstGeom>
        </p:spPr>
        <p:txBody>
          <a:bodyPr wrap="square">
            <a:spAutoFit/>
          </a:bodyPr>
          <a:lstStyle/>
          <a:p>
            <a:pPr lvl="0"/>
            <a:r>
              <a:rPr lang="en-US" sz="1100" dirty="0">
                <a:latin typeface="Arial" panose="020B0604020202020204" pitchFamily="34" charset="0"/>
                <a:cs typeface="Arial" panose="020B0604020202020204" pitchFamily="34" charset="0"/>
              </a:rPr>
              <a:t>JPL: Max Jones, Rich Muller, Mina </a:t>
            </a:r>
            <a:r>
              <a:rPr lang="en-US" sz="1100" dirty="0" err="1">
                <a:latin typeface="Arial" panose="020B0604020202020204" pitchFamily="34" charset="0"/>
                <a:cs typeface="Arial" panose="020B0604020202020204" pitchFamily="34" charset="0"/>
              </a:rPr>
              <a:t>Rais-Zadeh</a:t>
            </a:r>
            <a:r>
              <a:rPr lang="en-US" sz="1100" dirty="0">
                <a:latin typeface="Arial" panose="020B0604020202020204" pitchFamily="34" charset="0"/>
                <a:cs typeface="Arial" panose="020B0604020202020204" pitchFamily="34" charset="0"/>
              </a:rPr>
              <a:t>, Cliff </a:t>
            </a:r>
            <a:r>
              <a:rPr lang="en-US" sz="1100" dirty="0" err="1">
                <a:latin typeface="Arial" panose="020B0604020202020204" pitchFamily="34" charset="0"/>
                <a:cs typeface="Arial" panose="020B0604020202020204" pitchFamily="34" charset="0"/>
              </a:rPr>
              <a:t>Frez</a:t>
            </a:r>
            <a:r>
              <a:rPr lang="en-US" sz="1100" dirty="0">
                <a:latin typeface="Arial" panose="020B0604020202020204" pitchFamily="34" charset="0"/>
                <a:cs typeface="Arial" panose="020B0604020202020204" pitchFamily="34" charset="0"/>
              </a:rPr>
              <a:t>, Peter </a:t>
            </a:r>
            <a:r>
              <a:rPr lang="en-US" sz="1100" dirty="0" err="1">
                <a:latin typeface="Arial" panose="020B0604020202020204" pitchFamily="34" charset="0"/>
                <a:cs typeface="Arial" panose="020B0604020202020204" pitchFamily="34" charset="0"/>
              </a:rPr>
              <a:t>Weigel</a:t>
            </a:r>
            <a:r>
              <a:rPr lang="en-US" sz="1100" dirty="0">
                <a:latin typeface="Arial" panose="020B0604020202020204" pitchFamily="34" charset="0"/>
                <a:cs typeface="Arial" panose="020B0604020202020204" pitchFamily="34" charset="0"/>
              </a:rPr>
              <a:t>, Lukasz </a:t>
            </a:r>
            <a:r>
              <a:rPr lang="en-US" sz="1100" dirty="0" err="1">
                <a:latin typeface="Arial" panose="020B0604020202020204" pitchFamily="34" charset="0"/>
                <a:cs typeface="Arial" panose="020B0604020202020204" pitchFamily="34" charset="0"/>
              </a:rPr>
              <a:t>Sterczewski</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Siamak</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Foruhar</a:t>
            </a:r>
            <a:r>
              <a:rPr lang="en-US" sz="1100" dirty="0">
                <a:latin typeface="Arial" panose="020B0604020202020204" pitchFamily="34" charset="0"/>
                <a:cs typeface="Arial" panose="020B0604020202020204" pitchFamily="34" charset="0"/>
              </a:rPr>
              <a:t>, Dan Wilson</a:t>
            </a:r>
          </a:p>
          <a:p>
            <a:pPr lvl="0"/>
            <a:endParaRPr lang="en-US" sz="800" dirty="0">
              <a:latin typeface="Arial" panose="020B0604020202020204" pitchFamily="34" charset="0"/>
              <a:cs typeface="Arial" panose="020B0604020202020204" pitchFamily="34" charset="0"/>
            </a:endParaRPr>
          </a:p>
          <a:p>
            <a:pPr lvl="0"/>
            <a:r>
              <a:rPr lang="en-US" sz="1100" dirty="0">
                <a:latin typeface="Arial" panose="020B0604020202020204" pitchFamily="34" charset="0"/>
                <a:cs typeface="Arial" panose="020B0604020202020204" pitchFamily="34" charset="0"/>
              </a:rPr>
              <a:t>Yale: Peter </a:t>
            </a:r>
            <a:r>
              <a:rPr lang="en-US" sz="1100" dirty="0" err="1">
                <a:latin typeface="Arial" panose="020B0604020202020204" pitchFamily="34" charset="0"/>
                <a:cs typeface="Arial" panose="020B0604020202020204" pitchFamily="34" charset="0"/>
              </a:rPr>
              <a:t>Rakich</a:t>
            </a:r>
            <a:r>
              <a:rPr lang="en-US" sz="1100" dirty="0">
                <a:latin typeface="Arial" panose="020B0604020202020204" pitchFamily="34" charset="0"/>
                <a:cs typeface="Arial" panose="020B0604020202020204" pitchFamily="34" charset="0"/>
              </a:rPr>
              <a:t>, Nils </a:t>
            </a:r>
            <a:r>
              <a:rPr lang="en-US" sz="1100" dirty="0" err="1">
                <a:latin typeface="Arial" panose="020B0604020202020204" pitchFamily="34" charset="0"/>
                <a:cs typeface="Arial" panose="020B0604020202020204" pitchFamily="34" charset="0"/>
              </a:rPr>
              <a:t>Otterstrom</a:t>
            </a:r>
            <a:r>
              <a:rPr lang="en-US" sz="1100" dirty="0">
                <a:latin typeface="Arial" panose="020B0604020202020204" pitchFamily="34" charset="0"/>
                <a:cs typeface="Arial" panose="020B0604020202020204" pitchFamily="34" charset="0"/>
              </a:rPr>
              <a:t>, Shai </a:t>
            </a:r>
            <a:r>
              <a:rPr lang="en-US" sz="1100" dirty="0" err="1">
                <a:latin typeface="Arial" panose="020B0604020202020204" pitchFamily="34" charset="0"/>
                <a:cs typeface="Arial" panose="020B0604020202020204" pitchFamily="34" charset="0"/>
              </a:rPr>
              <a:t>Gertler</a:t>
            </a:r>
            <a:endParaRPr lang="en-US" sz="1100" dirty="0">
              <a:latin typeface="Arial" panose="020B0604020202020204" pitchFamily="34" charset="0"/>
              <a:cs typeface="Arial" panose="020B0604020202020204" pitchFamily="34" charset="0"/>
            </a:endParaRPr>
          </a:p>
          <a:p>
            <a:pPr lvl="0"/>
            <a:endParaRPr lang="en-US" sz="800" dirty="0">
              <a:latin typeface="Arial" panose="020B0604020202020204" pitchFamily="34" charset="0"/>
              <a:cs typeface="Arial" panose="020B0604020202020204" pitchFamily="34" charset="0"/>
            </a:endParaRPr>
          </a:p>
          <a:p>
            <a:pPr lvl="0"/>
            <a:r>
              <a:rPr lang="en-US" sz="1100" dirty="0">
                <a:latin typeface="Arial" panose="020B0604020202020204" pitchFamily="34" charset="0"/>
                <a:cs typeface="Arial" panose="020B0604020202020204" pitchFamily="34" charset="0"/>
              </a:rPr>
              <a:t>Michigan: </a:t>
            </a:r>
            <a:r>
              <a:rPr lang="en-US" sz="1100" dirty="0" err="1">
                <a:latin typeface="Arial" panose="020B0604020202020204" pitchFamily="34" charset="0"/>
                <a:cs typeface="Arial" panose="020B0604020202020204" pitchFamily="34" charset="0"/>
              </a:rPr>
              <a:t>Afzaal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Qamar</a:t>
            </a:r>
            <a:endParaRPr lang="en-US" sz="1100" dirty="0">
              <a:latin typeface="Arial" panose="020B0604020202020204" pitchFamily="34" charset="0"/>
              <a:cs typeface="Arial" panose="020B0604020202020204" pitchFamily="34" charset="0"/>
            </a:endParaRPr>
          </a:p>
          <a:p>
            <a:pPr lvl="0"/>
            <a:endParaRPr lang="en-US" sz="800" dirty="0">
              <a:latin typeface="Arial" panose="020B0604020202020204" pitchFamily="34" charset="0"/>
              <a:cs typeface="Arial" panose="020B0604020202020204" pitchFamily="34" charset="0"/>
            </a:endParaRPr>
          </a:p>
          <a:p>
            <a:pPr lvl="0"/>
            <a:r>
              <a:rPr lang="en-US" sz="1100" dirty="0">
                <a:latin typeface="Arial" panose="020B0604020202020204" pitchFamily="34" charset="0"/>
                <a:cs typeface="Arial" panose="020B0604020202020204" pitchFamily="34" charset="0"/>
              </a:rPr>
              <a:t>OEM Group, Inc.: Chao Li, </a:t>
            </a:r>
            <a:r>
              <a:rPr lang="en-US" sz="1100" dirty="0" err="1">
                <a:latin typeface="Arial" panose="020B0604020202020204" pitchFamily="34" charset="0"/>
                <a:cs typeface="Arial" panose="020B0604020202020204" pitchFamily="34" charset="0"/>
              </a:rPr>
              <a:t>Farid</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Alokozai</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Valeriy</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Felmetsger</a:t>
            </a:r>
            <a:endParaRPr lang="en-US" sz="1100" dirty="0">
              <a:latin typeface="Arial" panose="020B0604020202020204" pitchFamily="34" charset="0"/>
              <a:cs typeface="Arial" panose="020B0604020202020204"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33563563"/>
              </p:ext>
            </p:extLst>
          </p:nvPr>
        </p:nvGraphicFramePr>
        <p:xfrm>
          <a:off x="5165723" y="2170182"/>
          <a:ext cx="3983910" cy="2973318"/>
        </p:xfrm>
        <a:graphic>
          <a:graphicData uri="http://schemas.openxmlformats.org/presentationml/2006/ole">
            <mc:AlternateContent xmlns:mc="http://schemas.openxmlformats.org/markup-compatibility/2006">
              <mc:Choice xmlns:v="urn:schemas-microsoft-com:vml" Requires="v">
                <p:oleObj spid="_x0000_s2081" r:id="rId6" imgW="30476160" imgH="25828560" progId="">
                  <p:embed/>
                </p:oleObj>
              </mc:Choice>
              <mc:Fallback>
                <p:oleObj r:id="rId6" imgW="30476160" imgH="25828560" progId="">
                  <p:embed/>
                  <p:pic>
                    <p:nvPicPr>
                      <p:cNvPr id="6" name="Object 5"/>
                      <p:cNvPicPr/>
                      <p:nvPr/>
                    </p:nvPicPr>
                    <p:blipFill>
                      <a:blip r:embed="rId7"/>
                      <a:stretch>
                        <a:fillRect/>
                      </a:stretch>
                    </p:blipFill>
                    <p:spPr>
                      <a:xfrm>
                        <a:off x="5165723" y="2170182"/>
                        <a:ext cx="3983910" cy="2973318"/>
                      </a:xfrm>
                      <a:prstGeom prst="rect">
                        <a:avLst/>
                      </a:prstGeom>
                    </p:spPr>
                  </p:pic>
                </p:oleObj>
              </mc:Fallback>
            </mc:AlternateContent>
          </a:graphicData>
        </a:graphic>
      </p:graphicFrame>
      <p:sp>
        <p:nvSpPr>
          <p:cNvPr id="3" name="Rounded Rectangle 2"/>
          <p:cNvSpPr/>
          <p:nvPr/>
        </p:nvSpPr>
        <p:spPr>
          <a:xfrm>
            <a:off x="5206825" y="731520"/>
            <a:ext cx="3843869" cy="1347340"/>
          </a:xfrm>
          <a:prstGeom prst="roundRect">
            <a:avLst>
              <a:gd name="adj" fmla="val 3094"/>
            </a:avLst>
          </a:prstGeom>
          <a:solidFill>
            <a:schemeClr val="accent1">
              <a:lumMod val="20000"/>
              <a:lumOff val="8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47926" y="769318"/>
            <a:ext cx="3772909" cy="1277273"/>
          </a:xfrm>
          <a:prstGeom prst="rect">
            <a:avLst/>
          </a:prstGeom>
        </p:spPr>
        <p:txBody>
          <a:bodyPr wrap="square">
            <a:spAutoFit/>
          </a:bodyPr>
          <a:lstStyle/>
          <a:p>
            <a:pPr algn="just"/>
            <a:r>
              <a:rPr lang="en-US" sz="1100" b="1" dirty="0">
                <a:latin typeface="Arial" panose="020B0604020202020204" pitchFamily="34" charset="0"/>
                <a:cs typeface="Arial" panose="020B0604020202020204" pitchFamily="34" charset="0"/>
              </a:rPr>
              <a:t>Takeaways: </a:t>
            </a:r>
            <a:r>
              <a:rPr lang="en-US" sz="1100" u="sng" dirty="0">
                <a:latin typeface="Arial" panose="020B0604020202020204" pitchFamily="34" charset="0"/>
                <a:cs typeface="Arial" panose="020B0604020202020204" pitchFamily="34" charset="0"/>
              </a:rPr>
              <a:t>Sound waves can be very useful for controlling the behavior of light.</a:t>
            </a:r>
            <a:r>
              <a:rPr lang="en-US" sz="1100" dirty="0">
                <a:latin typeface="Arial" panose="020B0604020202020204" pitchFamily="34" charset="0"/>
                <a:cs typeface="Arial" panose="020B0604020202020204" pitchFamily="34" charset="0"/>
              </a:rPr>
              <a:t> To harness this utility, we implemented acousto-optic interactions in chip-based photonic circuits, demonstrating efficient amplitude and frequency control of light, and non-reciprocal routing. This new technology has potential applications in </a:t>
            </a:r>
            <a:r>
              <a:rPr lang="en-US" sz="1100" dirty="0" err="1">
                <a:latin typeface="Arial" panose="020B0604020202020204" pitchFamily="34" charset="0"/>
                <a:cs typeface="Arial" panose="020B0604020202020204" pitchFamily="34" charset="0"/>
              </a:rPr>
              <a:t>lidar</a:t>
            </a:r>
            <a:r>
              <a:rPr lang="en-US" sz="1100" dirty="0">
                <a:latin typeface="Arial" panose="020B0604020202020204" pitchFamily="34" charset="0"/>
                <a:cs typeface="Arial" panose="020B0604020202020204" pitchFamily="34" charset="0"/>
              </a:rPr>
              <a:t>, spectroscopy, and optical signal processing.  </a:t>
            </a:r>
          </a:p>
        </p:txBody>
      </p:sp>
      <p:sp>
        <p:nvSpPr>
          <p:cNvPr id="11" name="Rectangle 10"/>
          <p:cNvSpPr/>
          <p:nvPr/>
        </p:nvSpPr>
        <p:spPr>
          <a:xfrm>
            <a:off x="6463914" y="44275"/>
            <a:ext cx="2633670" cy="276999"/>
          </a:xfrm>
          <a:prstGeom prst="rect">
            <a:avLst/>
          </a:prstGeom>
        </p:spPr>
        <p:txBody>
          <a:bodyPr wrap="none">
            <a:spAutoFit/>
          </a:bodyPr>
          <a:lstStyle/>
          <a:p>
            <a:r>
              <a:rPr lang="en-US" sz="1200" b="1" dirty="0">
                <a:solidFill>
                  <a:srgbClr val="0000FF"/>
                </a:solidFill>
              </a:rPr>
              <a:t>Questions?: eric.kittlaus@jpl.nasa.gov</a:t>
            </a:r>
          </a:p>
        </p:txBody>
      </p:sp>
      <p:pic>
        <p:nvPicPr>
          <p:cNvPr id="12" name="Recorded Sound">
            <a:hlinkClick r:id="" action="ppaction://media"/>
            <a:extLst>
              <a:ext uri="{FF2B5EF4-FFF2-40B4-BE49-F238E27FC236}">
                <a16:creationId xmlns:a16="http://schemas.microsoft.com/office/drawing/2014/main" id="{BF4C41ED-D471-4301-ACBE-6B4B4F3C0E6B}"/>
              </a:ext>
            </a:extLst>
          </p:cNvPr>
          <p:cNvPicPr>
            <a:picLocks noChangeAspect="1"/>
          </p:cNvPicPr>
          <p:nvPr>
            <a:audioFile r:link="rId2"/>
            <p:extLst>
              <p:ext uri="{DAA4B4D4-6D71-4841-9C94-3DE7FCFB9230}">
                <p14:media xmlns:p14="http://schemas.microsoft.com/office/powerpoint/2010/main" r:embed="rId3">
                  <p14:trim st="1000"/>
                </p14:media>
              </p:ext>
            </p:extLst>
          </p:nvPr>
        </p:nvPicPr>
        <p:blipFill>
          <a:blip r:embed="rId8"/>
          <a:stretch>
            <a:fillRect/>
          </a:stretch>
        </p:blipFill>
        <p:spPr>
          <a:xfrm>
            <a:off x="8792784" y="53528"/>
            <a:ext cx="304800" cy="304800"/>
          </a:xfrm>
          <a:prstGeom prst="rect">
            <a:avLst/>
          </a:prstGeom>
        </p:spPr>
      </p:pic>
    </p:spTree>
    <p:extLst>
      <p:ext uri="{BB962C8B-B14F-4D97-AF65-F5344CB8AC3E}">
        <p14:creationId xmlns:p14="http://schemas.microsoft.com/office/powerpoint/2010/main" val="2068578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6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24440</TotalTime>
  <Words>1518</Words>
  <Application>Microsoft Office PowerPoint</Application>
  <PresentationFormat>On-screen Show (16:9)</PresentationFormat>
  <Paragraphs>126</Paragraphs>
  <Slides>6</Slides>
  <Notes>6</Notes>
  <HiddenSlides>0</HiddenSlides>
  <MMClips>6</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0</vt:i4>
      </vt:variant>
      <vt:variant>
        <vt:lpstr>Slide Titles</vt:lpstr>
      </vt:variant>
      <vt:variant>
        <vt:i4>6</vt:i4>
      </vt:variant>
    </vt:vector>
  </HeadingPairs>
  <TitlesOfParts>
    <vt:vector size="13" baseType="lpstr">
      <vt:lpstr>Arial</vt:lpstr>
      <vt:lpstr>Calibri</vt:lpstr>
      <vt:lpstr>Cambria Math</vt:lpstr>
      <vt:lpstr>Tahoma</vt:lpstr>
      <vt:lpstr>Times New Roman</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Kittlaus, Eric A (3890)</cp:lastModifiedBy>
  <cp:revision>220</cp:revision>
  <dcterms:created xsi:type="dcterms:W3CDTF">2016-09-08T21:41:17Z</dcterms:created>
  <dcterms:modified xsi:type="dcterms:W3CDTF">2020-11-07T00:45:17Z</dcterms:modified>
</cp:coreProperties>
</file>